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2463" r:id="rId2"/>
    <p:sldId id="2464" r:id="rId3"/>
    <p:sldId id="2637" r:id="rId4"/>
    <p:sldId id="2638" r:id="rId5"/>
    <p:sldId id="2467" r:id="rId6"/>
    <p:sldId id="2466" r:id="rId7"/>
    <p:sldId id="2468" r:id="rId8"/>
    <p:sldId id="2479" r:id="rId9"/>
    <p:sldId id="2475" r:id="rId10"/>
    <p:sldId id="2476" r:id="rId11"/>
    <p:sldId id="2477" r:id="rId12"/>
    <p:sldId id="2478" r:id="rId13"/>
    <p:sldId id="2481" r:id="rId14"/>
    <p:sldId id="2643" r:id="rId15"/>
    <p:sldId id="2644" r:id="rId16"/>
    <p:sldId id="2513" r:id="rId17"/>
    <p:sldId id="2641" r:id="rId18"/>
    <p:sldId id="2514" r:id="rId19"/>
    <p:sldId id="2639" r:id="rId20"/>
    <p:sldId id="2640" r:id="rId21"/>
    <p:sldId id="2642" r:id="rId22"/>
    <p:sldId id="2531" r:id="rId23"/>
    <p:sldId id="2532" r:id="rId24"/>
    <p:sldId id="2533" r:id="rId25"/>
    <p:sldId id="2646" r:id="rId26"/>
    <p:sldId id="2647" r:id="rId27"/>
    <p:sldId id="2648" r:id="rId28"/>
    <p:sldId id="2649" r:id="rId29"/>
    <p:sldId id="2650" r:id="rId30"/>
    <p:sldId id="2651" r:id="rId31"/>
    <p:sldId id="2652" r:id="rId32"/>
    <p:sldId id="2653" r:id="rId33"/>
    <p:sldId id="2654" r:id="rId34"/>
    <p:sldId id="2534" r:id="rId35"/>
    <p:sldId id="2655" r:id="rId36"/>
    <p:sldId id="2656" r:id="rId37"/>
    <p:sldId id="2657" r:id="rId38"/>
    <p:sldId id="2658" r:id="rId39"/>
    <p:sldId id="2659" r:id="rId40"/>
    <p:sldId id="2660" r:id="rId41"/>
    <p:sldId id="2661" r:id="rId42"/>
    <p:sldId id="2662" r:id="rId43"/>
    <p:sldId id="2663" r:id="rId44"/>
    <p:sldId id="2664" r:id="rId45"/>
    <p:sldId id="2665" r:id="rId46"/>
    <p:sldId id="2666" r:id="rId47"/>
    <p:sldId id="2667" r:id="rId48"/>
    <p:sldId id="2543" r:id="rId49"/>
    <p:sldId id="2544" r:id="rId50"/>
    <p:sldId id="2695" r:id="rId51"/>
    <p:sldId id="2696" r:id="rId52"/>
    <p:sldId id="2697" r:id="rId53"/>
    <p:sldId id="2698" r:id="rId54"/>
    <p:sldId id="2699" r:id="rId55"/>
    <p:sldId id="2676" r:id="rId56"/>
    <p:sldId id="2545" r:id="rId57"/>
    <p:sldId id="2669" r:id="rId58"/>
    <p:sldId id="2670" r:id="rId59"/>
    <p:sldId id="2671" r:id="rId60"/>
    <p:sldId id="2672" r:id="rId61"/>
    <p:sldId id="2547" r:id="rId62"/>
    <p:sldId id="2548" r:id="rId63"/>
    <p:sldId id="2549" r:id="rId64"/>
    <p:sldId id="2550" r:id="rId65"/>
    <p:sldId id="2551" r:id="rId66"/>
    <p:sldId id="2682" r:id="rId67"/>
    <p:sldId id="2552" r:id="rId68"/>
    <p:sldId id="2683" r:id="rId69"/>
    <p:sldId id="2684" r:id="rId70"/>
    <p:sldId id="2686" r:id="rId71"/>
    <p:sldId id="2685" r:id="rId72"/>
    <p:sldId id="2687" r:id="rId73"/>
    <p:sldId id="2689" r:id="rId74"/>
    <p:sldId id="2691" r:id="rId75"/>
    <p:sldId id="2692" r:id="rId76"/>
    <p:sldId id="2690" r:id="rId77"/>
    <p:sldId id="2688" r:id="rId78"/>
    <p:sldId id="2693" r:id="rId79"/>
    <p:sldId id="2694" r:id="rId80"/>
  </p:sldIdLst>
  <p:sldSz cx="12192000" cy="6858000"/>
  <p:notesSz cx="6858000" cy="9144000"/>
  <p:custDataLst>
    <p:tags r:id="rId8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>
          <p15:clr>
            <a:srgbClr val="A4A3A4"/>
          </p15:clr>
        </p15:guide>
        <p15:guide id="2" pos="37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3DAA"/>
    <a:srgbClr val="00AEA9"/>
    <a:srgbClr val="60ABF5"/>
    <a:srgbClr val="81E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72" autoAdjust="0"/>
    <p:restoredTop sz="95884" autoAdjust="0"/>
  </p:normalViewPr>
  <p:slideViewPr>
    <p:cSldViewPr snapToGrid="0">
      <p:cViewPr varScale="1">
        <p:scale>
          <a:sx n="159" d="100"/>
          <a:sy n="159" d="100"/>
        </p:scale>
        <p:origin x="664" y="76"/>
      </p:cViewPr>
      <p:guideLst>
        <p:guide orient="horz" pos="2280"/>
        <p:guide pos="37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326"/>
    </p:cViewPr>
  </p:sorterViewPr>
  <p:notesViewPr>
    <p:cSldViewPr snapToGrid="0">
      <p:cViewPr varScale="1">
        <p:scale>
          <a:sx n="126" d="100"/>
          <a:sy n="126" d="100"/>
        </p:scale>
        <p:origin x="49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36A80-4B21-4F56-AA5D-12CC375FE12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98448-65FC-4F57-8BCA-E68721C888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8C929-3478-4C86-AC1D-7ED3E1F2E9CF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6F94D-694A-4B40-A123-D19F160C8E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6F94D-694A-4B40-A123-D19F160C8E5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6F94D-694A-4B40-A123-D19F160C8E5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6F94D-694A-4B40-A123-D19F160C8E5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080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conda install -c menpo opencv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F94D-694A-4B40-A123-D19F160C8E58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403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7"/>
          <p:cNvSpPr/>
          <p:nvPr userDrawn="1"/>
        </p:nvSpPr>
        <p:spPr bwMode="auto">
          <a:xfrm>
            <a:off x="-1585" y="4826208"/>
            <a:ext cx="12206288" cy="2449512"/>
          </a:xfrm>
          <a:custGeom>
            <a:avLst/>
            <a:gdLst>
              <a:gd name="T0" fmla="*/ 7689 w 7689"/>
              <a:gd name="T1" fmla="*/ 1543 h 1543"/>
              <a:gd name="T2" fmla="*/ 7689 w 7689"/>
              <a:gd name="T3" fmla="*/ 1485 h 1543"/>
              <a:gd name="T4" fmla="*/ 4821 w 7689"/>
              <a:gd name="T5" fmla="*/ 568 h 1543"/>
              <a:gd name="T6" fmla="*/ 3065 w 7689"/>
              <a:gd name="T7" fmla="*/ 0 h 1543"/>
              <a:gd name="T8" fmla="*/ 582 w 7689"/>
              <a:gd name="T9" fmla="*/ 597 h 1543"/>
              <a:gd name="T10" fmla="*/ 0 w 7689"/>
              <a:gd name="T11" fmla="*/ 717 h 1543"/>
              <a:gd name="T12" fmla="*/ 0 w 7689"/>
              <a:gd name="T13" fmla="*/ 1543 h 1543"/>
              <a:gd name="T14" fmla="*/ 7689 w 7689"/>
              <a:gd name="T15" fmla="*/ 1543 h 1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89" h="1543">
                <a:moveTo>
                  <a:pt x="7689" y="1543"/>
                </a:moveTo>
                <a:lnTo>
                  <a:pt x="7689" y="1485"/>
                </a:lnTo>
                <a:lnTo>
                  <a:pt x="4821" y="568"/>
                </a:lnTo>
                <a:lnTo>
                  <a:pt x="3065" y="0"/>
                </a:lnTo>
                <a:lnTo>
                  <a:pt x="582" y="597"/>
                </a:lnTo>
                <a:lnTo>
                  <a:pt x="0" y="717"/>
                </a:lnTo>
                <a:lnTo>
                  <a:pt x="0" y="1543"/>
                </a:lnTo>
                <a:lnTo>
                  <a:pt x="7689" y="154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73106" y="3113470"/>
            <a:ext cx="5946775" cy="460748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73106" y="2380275"/>
            <a:ext cx="5946775" cy="698591"/>
          </a:xfrm>
        </p:spPr>
        <p:txBody>
          <a:bodyPr anchor="ctr"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3106" y="4233671"/>
            <a:ext cx="5946775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3106" y="4529942"/>
            <a:ext cx="5946775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6896105" y="1588"/>
            <a:ext cx="5300663" cy="6854826"/>
            <a:chOff x="6337300" y="1588"/>
            <a:chExt cx="5300663" cy="6854826"/>
          </a:xfrm>
        </p:grpSpPr>
        <p:grpSp>
          <p:nvGrpSpPr>
            <p:cNvPr id="86" name="Group 205"/>
            <p:cNvGrpSpPr/>
            <p:nvPr/>
          </p:nvGrpSpPr>
          <p:grpSpPr bwMode="auto">
            <a:xfrm>
              <a:off x="6337300" y="1588"/>
              <a:ext cx="5300663" cy="6854826"/>
              <a:chOff x="3840" y="1"/>
              <a:chExt cx="3339" cy="4318"/>
            </a:xfrm>
          </p:grpSpPr>
          <p:sp>
            <p:nvSpPr>
              <p:cNvPr id="989" name="Freeform 5"/>
              <p:cNvSpPr/>
              <p:nvPr/>
            </p:nvSpPr>
            <p:spPr bwMode="auto">
              <a:xfrm>
                <a:off x="3840" y="5"/>
                <a:ext cx="3339" cy="4314"/>
              </a:xfrm>
              <a:custGeom>
                <a:avLst/>
                <a:gdLst>
                  <a:gd name="T0" fmla="*/ 3338 w 3338"/>
                  <a:gd name="T1" fmla="*/ 21 h 4320"/>
                  <a:gd name="T2" fmla="*/ 3302 w 3338"/>
                  <a:gd name="T3" fmla="*/ 0 h 4320"/>
                  <a:gd name="T4" fmla="*/ 1436 w 3338"/>
                  <a:gd name="T5" fmla="*/ 0 h 4320"/>
                  <a:gd name="T6" fmla="*/ 244 w 3338"/>
                  <a:gd name="T7" fmla="*/ 684 h 4320"/>
                  <a:gd name="T8" fmla="*/ 0 w 3338"/>
                  <a:gd name="T9" fmla="*/ 1105 h 4320"/>
                  <a:gd name="T10" fmla="*/ 0 w 3338"/>
                  <a:gd name="T11" fmla="*/ 3260 h 4320"/>
                  <a:gd name="T12" fmla="*/ 244 w 3338"/>
                  <a:gd name="T13" fmla="*/ 3682 h 4320"/>
                  <a:gd name="T14" fmla="*/ 1356 w 3338"/>
                  <a:gd name="T15" fmla="*/ 4320 h 4320"/>
                  <a:gd name="T16" fmla="*/ 3338 w 3338"/>
                  <a:gd name="T17" fmla="*/ 4320 h 4320"/>
                  <a:gd name="T18" fmla="*/ 3338 w 3338"/>
                  <a:gd name="T19" fmla="*/ 21 h 4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8" h="4320">
                    <a:moveTo>
                      <a:pt x="3338" y="21"/>
                    </a:moveTo>
                    <a:cubicBezTo>
                      <a:pt x="3302" y="0"/>
                      <a:pt x="3302" y="0"/>
                      <a:pt x="3302" y="0"/>
                    </a:cubicBezTo>
                    <a:cubicBezTo>
                      <a:pt x="1436" y="0"/>
                      <a:pt x="1436" y="0"/>
                      <a:pt x="1436" y="0"/>
                    </a:cubicBezTo>
                    <a:cubicBezTo>
                      <a:pt x="244" y="684"/>
                      <a:pt x="244" y="684"/>
                      <a:pt x="244" y="684"/>
                    </a:cubicBezTo>
                    <a:cubicBezTo>
                      <a:pt x="93" y="770"/>
                      <a:pt x="0" y="931"/>
                      <a:pt x="0" y="1105"/>
                    </a:cubicBezTo>
                    <a:cubicBezTo>
                      <a:pt x="0" y="3260"/>
                      <a:pt x="0" y="3260"/>
                      <a:pt x="0" y="3260"/>
                    </a:cubicBezTo>
                    <a:cubicBezTo>
                      <a:pt x="0" y="3434"/>
                      <a:pt x="93" y="3595"/>
                      <a:pt x="244" y="3682"/>
                    </a:cubicBezTo>
                    <a:cubicBezTo>
                      <a:pt x="1356" y="4320"/>
                      <a:pt x="1356" y="4320"/>
                      <a:pt x="1356" y="4320"/>
                    </a:cubicBezTo>
                    <a:cubicBezTo>
                      <a:pt x="3338" y="4320"/>
                      <a:pt x="3338" y="4320"/>
                      <a:pt x="3338" y="4320"/>
                    </a:cubicBezTo>
                    <a:cubicBezTo>
                      <a:pt x="3338" y="21"/>
                      <a:pt x="3338" y="21"/>
                      <a:pt x="3338" y="21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dirty="0"/>
              </a:p>
            </p:txBody>
          </p:sp>
          <p:sp>
            <p:nvSpPr>
              <p:cNvPr id="990" name="Freeform 6"/>
              <p:cNvSpPr/>
              <p:nvPr/>
            </p:nvSpPr>
            <p:spPr bwMode="auto">
              <a:xfrm>
                <a:off x="3844" y="1"/>
                <a:ext cx="2366" cy="3505"/>
              </a:xfrm>
              <a:custGeom>
                <a:avLst/>
                <a:gdLst>
                  <a:gd name="T0" fmla="*/ 1436 w 2365"/>
                  <a:gd name="T1" fmla="*/ 0 h 3510"/>
                  <a:gd name="T2" fmla="*/ 220 w 2365"/>
                  <a:gd name="T3" fmla="*/ 698 h 3510"/>
                  <a:gd name="T4" fmla="*/ 0 w 2365"/>
                  <a:gd name="T5" fmla="*/ 1078 h 3510"/>
                  <a:gd name="T6" fmla="*/ 0 w 2365"/>
                  <a:gd name="T7" fmla="*/ 3288 h 3510"/>
                  <a:gd name="T8" fmla="*/ 60 w 2365"/>
                  <a:gd name="T9" fmla="*/ 3510 h 3510"/>
                  <a:gd name="T10" fmla="*/ 2365 w 2365"/>
                  <a:gd name="T11" fmla="*/ 2177 h 3510"/>
                  <a:gd name="T12" fmla="*/ 2365 w 2365"/>
                  <a:gd name="T13" fmla="*/ 0 h 3510"/>
                  <a:gd name="T14" fmla="*/ 1436 w 2365"/>
                  <a:gd name="T15" fmla="*/ 0 h 3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65" h="3510">
                    <a:moveTo>
                      <a:pt x="1436" y="0"/>
                    </a:moveTo>
                    <a:cubicBezTo>
                      <a:pt x="220" y="698"/>
                      <a:pt x="220" y="698"/>
                      <a:pt x="220" y="698"/>
                    </a:cubicBezTo>
                    <a:cubicBezTo>
                      <a:pt x="84" y="776"/>
                      <a:pt x="0" y="921"/>
                      <a:pt x="0" y="1078"/>
                    </a:cubicBezTo>
                    <a:cubicBezTo>
                      <a:pt x="0" y="3288"/>
                      <a:pt x="0" y="3288"/>
                      <a:pt x="0" y="3288"/>
                    </a:cubicBezTo>
                    <a:cubicBezTo>
                      <a:pt x="0" y="3368"/>
                      <a:pt x="21" y="3444"/>
                      <a:pt x="60" y="3510"/>
                    </a:cubicBezTo>
                    <a:cubicBezTo>
                      <a:pt x="2365" y="2177"/>
                      <a:pt x="2365" y="2177"/>
                      <a:pt x="2365" y="2177"/>
                    </a:cubicBezTo>
                    <a:cubicBezTo>
                      <a:pt x="2365" y="0"/>
                      <a:pt x="2365" y="0"/>
                      <a:pt x="2365" y="0"/>
                    </a:cubicBezTo>
                    <a:cubicBezTo>
                      <a:pt x="1436" y="0"/>
                      <a:pt x="1436" y="0"/>
                      <a:pt x="143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91" name="Freeform 7"/>
              <p:cNvSpPr/>
              <p:nvPr/>
            </p:nvSpPr>
            <p:spPr bwMode="auto">
              <a:xfrm>
                <a:off x="6210" y="1"/>
                <a:ext cx="966" cy="2728"/>
              </a:xfrm>
              <a:custGeom>
                <a:avLst/>
                <a:gdLst>
                  <a:gd name="T0" fmla="*/ 0 w 973"/>
                  <a:gd name="T1" fmla="*/ 2174 h 2728"/>
                  <a:gd name="T2" fmla="*/ 973 w 973"/>
                  <a:gd name="T3" fmla="*/ 2728 h 2728"/>
                  <a:gd name="T4" fmla="*/ 973 w 973"/>
                  <a:gd name="T5" fmla="*/ 0 h 2728"/>
                  <a:gd name="T6" fmla="*/ 0 w 973"/>
                  <a:gd name="T7" fmla="*/ 0 h 2728"/>
                  <a:gd name="T8" fmla="*/ 0 w 973"/>
                  <a:gd name="T9" fmla="*/ 2174 h 2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3" h="2728">
                    <a:moveTo>
                      <a:pt x="0" y="2174"/>
                    </a:moveTo>
                    <a:lnTo>
                      <a:pt x="973" y="2728"/>
                    </a:lnTo>
                    <a:lnTo>
                      <a:pt x="973" y="0"/>
                    </a:lnTo>
                    <a:lnTo>
                      <a:pt x="0" y="0"/>
                    </a:lnTo>
                    <a:lnTo>
                      <a:pt x="0" y="21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dirty="0"/>
              </a:p>
            </p:txBody>
          </p:sp>
          <p:sp>
            <p:nvSpPr>
              <p:cNvPr id="992" name="Freeform 8"/>
              <p:cNvSpPr/>
              <p:nvPr/>
            </p:nvSpPr>
            <p:spPr bwMode="auto">
              <a:xfrm>
                <a:off x="4862" y="2381"/>
                <a:ext cx="2267" cy="1379"/>
              </a:xfrm>
              <a:custGeom>
                <a:avLst/>
                <a:gdLst>
                  <a:gd name="T0" fmla="*/ 66 w 2266"/>
                  <a:gd name="T1" fmla="*/ 723 h 1381"/>
                  <a:gd name="T2" fmla="*/ 1171 w 2266"/>
                  <a:gd name="T3" fmla="*/ 1364 h 1381"/>
                  <a:gd name="T4" fmla="*/ 1268 w 2266"/>
                  <a:gd name="T5" fmla="*/ 1364 h 1381"/>
                  <a:gd name="T6" fmla="*/ 2200 w 2266"/>
                  <a:gd name="T7" fmla="*/ 828 h 1381"/>
                  <a:gd name="T8" fmla="*/ 2200 w 2266"/>
                  <a:gd name="T9" fmla="*/ 658 h 1381"/>
                  <a:gd name="T10" fmla="*/ 1095 w 2266"/>
                  <a:gd name="T11" fmla="*/ 18 h 1381"/>
                  <a:gd name="T12" fmla="*/ 998 w 2266"/>
                  <a:gd name="T13" fmla="*/ 17 h 1381"/>
                  <a:gd name="T14" fmla="*/ 66 w 2266"/>
                  <a:gd name="T15" fmla="*/ 554 h 1381"/>
                  <a:gd name="T16" fmla="*/ 66 w 2266"/>
                  <a:gd name="T17" fmla="*/ 723 h 1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66" h="1381">
                    <a:moveTo>
                      <a:pt x="66" y="723"/>
                    </a:moveTo>
                    <a:cubicBezTo>
                      <a:pt x="1171" y="1364"/>
                      <a:pt x="1171" y="1364"/>
                      <a:pt x="1171" y="1364"/>
                    </a:cubicBezTo>
                    <a:cubicBezTo>
                      <a:pt x="1201" y="1381"/>
                      <a:pt x="1238" y="1381"/>
                      <a:pt x="1268" y="1364"/>
                    </a:cubicBezTo>
                    <a:cubicBezTo>
                      <a:pt x="2200" y="828"/>
                      <a:pt x="2200" y="828"/>
                      <a:pt x="2200" y="828"/>
                    </a:cubicBezTo>
                    <a:cubicBezTo>
                      <a:pt x="2265" y="790"/>
                      <a:pt x="2266" y="696"/>
                      <a:pt x="2200" y="658"/>
                    </a:cubicBezTo>
                    <a:cubicBezTo>
                      <a:pt x="1095" y="18"/>
                      <a:pt x="1095" y="18"/>
                      <a:pt x="1095" y="18"/>
                    </a:cubicBezTo>
                    <a:cubicBezTo>
                      <a:pt x="1065" y="0"/>
                      <a:pt x="1028" y="0"/>
                      <a:pt x="998" y="17"/>
                    </a:cubicBezTo>
                    <a:cubicBezTo>
                      <a:pt x="66" y="554"/>
                      <a:pt x="66" y="554"/>
                      <a:pt x="66" y="554"/>
                    </a:cubicBezTo>
                    <a:cubicBezTo>
                      <a:pt x="1" y="591"/>
                      <a:pt x="0" y="685"/>
                      <a:pt x="66" y="723"/>
                    </a:cubicBezTo>
                  </a:path>
                </a:pathLst>
              </a:custGeom>
              <a:solidFill>
                <a:srgbClr val="21C1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93" name="Freeform 9"/>
              <p:cNvSpPr/>
              <p:nvPr/>
            </p:nvSpPr>
            <p:spPr bwMode="auto">
              <a:xfrm>
                <a:off x="5844" y="1489"/>
                <a:ext cx="1153" cy="1675"/>
              </a:xfrm>
              <a:custGeom>
                <a:avLst/>
                <a:gdLst>
                  <a:gd name="T0" fmla="*/ 4 w 1153"/>
                  <a:gd name="T1" fmla="*/ 0 h 1675"/>
                  <a:gd name="T2" fmla="*/ 0 w 1153"/>
                  <a:gd name="T3" fmla="*/ 1011 h 1675"/>
                  <a:gd name="T4" fmla="*/ 1149 w 1153"/>
                  <a:gd name="T5" fmla="*/ 1675 h 1675"/>
                  <a:gd name="T6" fmla="*/ 1153 w 1153"/>
                  <a:gd name="T7" fmla="*/ 663 h 1675"/>
                  <a:gd name="T8" fmla="*/ 4 w 1153"/>
                  <a:gd name="T9" fmla="*/ 0 h 1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3" h="1675">
                    <a:moveTo>
                      <a:pt x="4" y="0"/>
                    </a:moveTo>
                    <a:lnTo>
                      <a:pt x="0" y="1011"/>
                    </a:lnTo>
                    <a:lnTo>
                      <a:pt x="1149" y="1675"/>
                    </a:lnTo>
                    <a:lnTo>
                      <a:pt x="1153" y="66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A3C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94" name="Freeform 10"/>
              <p:cNvSpPr/>
              <p:nvPr/>
            </p:nvSpPr>
            <p:spPr bwMode="auto">
              <a:xfrm>
                <a:off x="6993" y="2129"/>
                <a:ext cx="42" cy="1035"/>
              </a:xfrm>
              <a:custGeom>
                <a:avLst/>
                <a:gdLst>
                  <a:gd name="T0" fmla="*/ 0 w 42"/>
                  <a:gd name="T1" fmla="*/ 1035 h 1035"/>
                  <a:gd name="T2" fmla="*/ 39 w 42"/>
                  <a:gd name="T3" fmla="*/ 1012 h 1035"/>
                  <a:gd name="T4" fmla="*/ 42 w 42"/>
                  <a:gd name="T5" fmla="*/ 0 h 1035"/>
                  <a:gd name="T6" fmla="*/ 4 w 42"/>
                  <a:gd name="T7" fmla="*/ 23 h 1035"/>
                  <a:gd name="T8" fmla="*/ 0 w 42"/>
                  <a:gd name="T9" fmla="*/ 1035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1035">
                    <a:moveTo>
                      <a:pt x="0" y="1035"/>
                    </a:moveTo>
                    <a:lnTo>
                      <a:pt x="39" y="1012"/>
                    </a:lnTo>
                    <a:lnTo>
                      <a:pt x="42" y="0"/>
                    </a:lnTo>
                    <a:lnTo>
                      <a:pt x="4" y="23"/>
                    </a:lnTo>
                    <a:lnTo>
                      <a:pt x="0" y="1035"/>
                    </a:lnTo>
                    <a:close/>
                  </a:path>
                </a:pathLst>
              </a:custGeom>
              <a:solidFill>
                <a:srgbClr val="ACE5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95" name="Freeform 11"/>
              <p:cNvSpPr/>
              <p:nvPr/>
            </p:nvSpPr>
            <p:spPr bwMode="auto">
              <a:xfrm>
                <a:off x="5848" y="1466"/>
                <a:ext cx="1187" cy="686"/>
              </a:xfrm>
              <a:custGeom>
                <a:avLst/>
                <a:gdLst>
                  <a:gd name="T0" fmla="*/ 1149 w 1187"/>
                  <a:gd name="T1" fmla="*/ 686 h 686"/>
                  <a:gd name="T2" fmla="*/ 1187 w 1187"/>
                  <a:gd name="T3" fmla="*/ 663 h 686"/>
                  <a:gd name="T4" fmla="*/ 38 w 1187"/>
                  <a:gd name="T5" fmla="*/ 0 h 686"/>
                  <a:gd name="T6" fmla="*/ 0 w 1187"/>
                  <a:gd name="T7" fmla="*/ 23 h 686"/>
                  <a:gd name="T8" fmla="*/ 1149 w 1187"/>
                  <a:gd name="T9" fmla="*/ 686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7" h="686">
                    <a:moveTo>
                      <a:pt x="1149" y="686"/>
                    </a:moveTo>
                    <a:lnTo>
                      <a:pt x="1187" y="663"/>
                    </a:lnTo>
                    <a:lnTo>
                      <a:pt x="38" y="0"/>
                    </a:lnTo>
                    <a:lnTo>
                      <a:pt x="0" y="23"/>
                    </a:lnTo>
                    <a:lnTo>
                      <a:pt x="1149" y="686"/>
                    </a:lnTo>
                    <a:close/>
                  </a:path>
                </a:pathLst>
              </a:custGeom>
              <a:solidFill>
                <a:srgbClr val="EEF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96" name="Freeform 12"/>
              <p:cNvSpPr/>
              <p:nvPr/>
            </p:nvSpPr>
            <p:spPr bwMode="auto">
              <a:xfrm>
                <a:off x="4963" y="2454"/>
                <a:ext cx="2031" cy="1167"/>
              </a:xfrm>
              <a:custGeom>
                <a:avLst/>
                <a:gdLst>
                  <a:gd name="T0" fmla="*/ 0 w 2031"/>
                  <a:gd name="T1" fmla="*/ 500 h 1167"/>
                  <a:gd name="T2" fmla="*/ 1152 w 2031"/>
                  <a:gd name="T3" fmla="*/ 1167 h 1167"/>
                  <a:gd name="T4" fmla="*/ 2031 w 2031"/>
                  <a:gd name="T5" fmla="*/ 667 h 1167"/>
                  <a:gd name="T6" fmla="*/ 881 w 2031"/>
                  <a:gd name="T7" fmla="*/ 0 h 1167"/>
                  <a:gd name="T8" fmla="*/ 0 w 2031"/>
                  <a:gd name="T9" fmla="*/ 500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1" h="1167">
                    <a:moveTo>
                      <a:pt x="0" y="500"/>
                    </a:moveTo>
                    <a:lnTo>
                      <a:pt x="1152" y="1167"/>
                    </a:lnTo>
                    <a:lnTo>
                      <a:pt x="2031" y="667"/>
                    </a:lnTo>
                    <a:lnTo>
                      <a:pt x="881" y="0"/>
                    </a:lnTo>
                    <a:lnTo>
                      <a:pt x="0" y="500"/>
                    </a:lnTo>
                    <a:close/>
                  </a:path>
                </a:pathLst>
              </a:custGeom>
              <a:solidFill>
                <a:srgbClr val="EEF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97" name="Freeform 13"/>
              <p:cNvSpPr/>
              <p:nvPr/>
            </p:nvSpPr>
            <p:spPr bwMode="auto">
              <a:xfrm>
                <a:off x="4963" y="2454"/>
                <a:ext cx="2031" cy="1167"/>
              </a:xfrm>
              <a:custGeom>
                <a:avLst/>
                <a:gdLst>
                  <a:gd name="T0" fmla="*/ 0 w 2031"/>
                  <a:gd name="T1" fmla="*/ 500 h 1167"/>
                  <a:gd name="T2" fmla="*/ 1152 w 2031"/>
                  <a:gd name="T3" fmla="*/ 1167 h 1167"/>
                  <a:gd name="T4" fmla="*/ 2031 w 2031"/>
                  <a:gd name="T5" fmla="*/ 667 h 1167"/>
                  <a:gd name="T6" fmla="*/ 881 w 2031"/>
                  <a:gd name="T7" fmla="*/ 0 h 1167"/>
                  <a:gd name="T8" fmla="*/ 0 w 2031"/>
                  <a:gd name="T9" fmla="*/ 500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1" h="1167">
                    <a:moveTo>
                      <a:pt x="0" y="500"/>
                    </a:moveTo>
                    <a:lnTo>
                      <a:pt x="1152" y="1167"/>
                    </a:lnTo>
                    <a:lnTo>
                      <a:pt x="2031" y="667"/>
                    </a:lnTo>
                    <a:lnTo>
                      <a:pt x="881" y="0"/>
                    </a:lnTo>
                    <a:lnTo>
                      <a:pt x="0" y="50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98" name="Freeform 14"/>
              <p:cNvSpPr/>
              <p:nvPr/>
            </p:nvSpPr>
            <p:spPr bwMode="auto">
              <a:xfrm>
                <a:off x="4963" y="2954"/>
                <a:ext cx="1150" cy="710"/>
              </a:xfrm>
              <a:custGeom>
                <a:avLst/>
                <a:gdLst>
                  <a:gd name="T0" fmla="*/ 0 w 1150"/>
                  <a:gd name="T1" fmla="*/ 0 h 710"/>
                  <a:gd name="T2" fmla="*/ 0 w 1150"/>
                  <a:gd name="T3" fmla="*/ 44 h 710"/>
                  <a:gd name="T4" fmla="*/ 1150 w 1150"/>
                  <a:gd name="T5" fmla="*/ 710 h 710"/>
                  <a:gd name="T6" fmla="*/ 1150 w 1150"/>
                  <a:gd name="T7" fmla="*/ 666 h 710"/>
                  <a:gd name="T8" fmla="*/ 0 w 1150"/>
                  <a:gd name="T9" fmla="*/ 0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0" h="710">
                    <a:moveTo>
                      <a:pt x="0" y="0"/>
                    </a:moveTo>
                    <a:lnTo>
                      <a:pt x="0" y="44"/>
                    </a:lnTo>
                    <a:lnTo>
                      <a:pt x="1150" y="710"/>
                    </a:lnTo>
                    <a:lnTo>
                      <a:pt x="1150" y="6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D8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99" name="Freeform 15"/>
              <p:cNvSpPr/>
              <p:nvPr/>
            </p:nvSpPr>
            <p:spPr bwMode="auto">
              <a:xfrm>
                <a:off x="6113" y="3120"/>
                <a:ext cx="880" cy="544"/>
              </a:xfrm>
              <a:custGeom>
                <a:avLst/>
                <a:gdLst>
                  <a:gd name="T0" fmla="*/ 0 w 880"/>
                  <a:gd name="T1" fmla="*/ 500 h 544"/>
                  <a:gd name="T2" fmla="*/ 0 w 880"/>
                  <a:gd name="T3" fmla="*/ 544 h 544"/>
                  <a:gd name="T4" fmla="*/ 880 w 880"/>
                  <a:gd name="T5" fmla="*/ 44 h 544"/>
                  <a:gd name="T6" fmla="*/ 880 w 880"/>
                  <a:gd name="T7" fmla="*/ 0 h 544"/>
                  <a:gd name="T8" fmla="*/ 0 w 880"/>
                  <a:gd name="T9" fmla="*/ 50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0" h="544">
                    <a:moveTo>
                      <a:pt x="0" y="500"/>
                    </a:moveTo>
                    <a:lnTo>
                      <a:pt x="0" y="544"/>
                    </a:lnTo>
                    <a:lnTo>
                      <a:pt x="880" y="44"/>
                    </a:lnTo>
                    <a:lnTo>
                      <a:pt x="880" y="0"/>
                    </a:lnTo>
                    <a:lnTo>
                      <a:pt x="0" y="500"/>
                    </a:lnTo>
                    <a:close/>
                  </a:path>
                </a:pathLst>
              </a:custGeom>
              <a:solidFill>
                <a:srgbClr val="ACE5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0" name="Freeform 16"/>
              <p:cNvSpPr/>
              <p:nvPr/>
            </p:nvSpPr>
            <p:spPr bwMode="auto">
              <a:xfrm>
                <a:off x="5877" y="1561"/>
                <a:ext cx="1068" cy="1462"/>
              </a:xfrm>
              <a:custGeom>
                <a:avLst/>
                <a:gdLst>
                  <a:gd name="T0" fmla="*/ 2 w 1068"/>
                  <a:gd name="T1" fmla="*/ 22 h 1464"/>
                  <a:gd name="T2" fmla="*/ 0 w 1068"/>
                  <a:gd name="T3" fmla="*/ 843 h 1464"/>
                  <a:gd name="T4" fmla="*/ 9 w 1068"/>
                  <a:gd name="T5" fmla="*/ 858 h 1464"/>
                  <a:gd name="T6" fmla="*/ 1039 w 1068"/>
                  <a:gd name="T7" fmla="*/ 1457 h 1464"/>
                  <a:gd name="T8" fmla="*/ 1066 w 1068"/>
                  <a:gd name="T9" fmla="*/ 1442 h 1464"/>
                  <a:gd name="T10" fmla="*/ 1068 w 1068"/>
                  <a:gd name="T11" fmla="*/ 621 h 1464"/>
                  <a:gd name="T12" fmla="*/ 1060 w 1068"/>
                  <a:gd name="T13" fmla="*/ 605 h 1464"/>
                  <a:gd name="T14" fmla="*/ 29 w 1068"/>
                  <a:gd name="T15" fmla="*/ 6 h 1464"/>
                  <a:gd name="T16" fmla="*/ 2 w 1068"/>
                  <a:gd name="T17" fmla="*/ 22 h 1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8" h="1464">
                    <a:moveTo>
                      <a:pt x="2" y="22"/>
                    </a:moveTo>
                    <a:cubicBezTo>
                      <a:pt x="0" y="843"/>
                      <a:pt x="0" y="843"/>
                      <a:pt x="0" y="843"/>
                    </a:cubicBezTo>
                    <a:cubicBezTo>
                      <a:pt x="0" y="849"/>
                      <a:pt x="3" y="855"/>
                      <a:pt x="9" y="858"/>
                    </a:cubicBezTo>
                    <a:cubicBezTo>
                      <a:pt x="1039" y="1457"/>
                      <a:pt x="1039" y="1457"/>
                      <a:pt x="1039" y="1457"/>
                    </a:cubicBezTo>
                    <a:cubicBezTo>
                      <a:pt x="1051" y="1464"/>
                      <a:pt x="1066" y="1456"/>
                      <a:pt x="1066" y="1442"/>
                    </a:cubicBezTo>
                    <a:cubicBezTo>
                      <a:pt x="1068" y="621"/>
                      <a:pt x="1068" y="621"/>
                      <a:pt x="1068" y="621"/>
                    </a:cubicBezTo>
                    <a:cubicBezTo>
                      <a:pt x="1068" y="614"/>
                      <a:pt x="1065" y="609"/>
                      <a:pt x="1060" y="605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17" y="0"/>
                      <a:pt x="2" y="8"/>
                      <a:pt x="2" y="22"/>
                    </a:cubicBezTo>
                    <a:close/>
                  </a:path>
                </a:pathLst>
              </a:custGeom>
              <a:solidFill>
                <a:srgbClr val="7EC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1" name="Freeform 17"/>
              <p:cNvSpPr/>
              <p:nvPr/>
            </p:nvSpPr>
            <p:spPr bwMode="auto">
              <a:xfrm>
                <a:off x="5922" y="1624"/>
                <a:ext cx="973" cy="1329"/>
              </a:xfrm>
              <a:custGeom>
                <a:avLst/>
                <a:gdLst>
                  <a:gd name="T0" fmla="*/ 2 w 973"/>
                  <a:gd name="T1" fmla="*/ 23 h 1331"/>
                  <a:gd name="T2" fmla="*/ 0 w 973"/>
                  <a:gd name="T3" fmla="*/ 765 h 1331"/>
                  <a:gd name="T4" fmla="*/ 9 w 973"/>
                  <a:gd name="T5" fmla="*/ 781 h 1331"/>
                  <a:gd name="T6" fmla="*/ 943 w 973"/>
                  <a:gd name="T7" fmla="*/ 1324 h 1331"/>
                  <a:gd name="T8" fmla="*/ 971 w 973"/>
                  <a:gd name="T9" fmla="*/ 1308 h 1331"/>
                  <a:gd name="T10" fmla="*/ 973 w 973"/>
                  <a:gd name="T11" fmla="*/ 566 h 1331"/>
                  <a:gd name="T12" fmla="*/ 964 w 973"/>
                  <a:gd name="T13" fmla="*/ 550 h 1331"/>
                  <a:gd name="T14" fmla="*/ 30 w 973"/>
                  <a:gd name="T15" fmla="*/ 7 h 1331"/>
                  <a:gd name="T16" fmla="*/ 2 w 973"/>
                  <a:gd name="T17" fmla="*/ 23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3" h="1331">
                    <a:moveTo>
                      <a:pt x="2" y="23"/>
                    </a:moveTo>
                    <a:cubicBezTo>
                      <a:pt x="0" y="765"/>
                      <a:pt x="0" y="765"/>
                      <a:pt x="0" y="765"/>
                    </a:cubicBezTo>
                    <a:cubicBezTo>
                      <a:pt x="0" y="772"/>
                      <a:pt x="4" y="778"/>
                      <a:pt x="9" y="781"/>
                    </a:cubicBezTo>
                    <a:cubicBezTo>
                      <a:pt x="943" y="1324"/>
                      <a:pt x="943" y="1324"/>
                      <a:pt x="943" y="1324"/>
                    </a:cubicBezTo>
                    <a:cubicBezTo>
                      <a:pt x="955" y="1331"/>
                      <a:pt x="971" y="1322"/>
                      <a:pt x="971" y="1308"/>
                    </a:cubicBezTo>
                    <a:cubicBezTo>
                      <a:pt x="973" y="566"/>
                      <a:pt x="973" y="566"/>
                      <a:pt x="973" y="566"/>
                    </a:cubicBezTo>
                    <a:cubicBezTo>
                      <a:pt x="973" y="559"/>
                      <a:pt x="970" y="553"/>
                      <a:pt x="964" y="550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18" y="0"/>
                      <a:pt x="3" y="9"/>
                      <a:pt x="2" y="23"/>
                    </a:cubicBezTo>
                    <a:close/>
                  </a:path>
                </a:pathLst>
              </a:custGeom>
              <a:solidFill>
                <a:srgbClr val="BAE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2" name="Freeform 18"/>
              <p:cNvSpPr/>
              <p:nvPr/>
            </p:nvSpPr>
            <p:spPr bwMode="auto">
              <a:xfrm>
                <a:off x="5473" y="3100"/>
                <a:ext cx="360" cy="221"/>
              </a:xfrm>
              <a:custGeom>
                <a:avLst/>
                <a:gdLst>
                  <a:gd name="T0" fmla="*/ 14 w 359"/>
                  <a:gd name="T1" fmla="*/ 112 h 222"/>
                  <a:gd name="T2" fmla="*/ 195 w 359"/>
                  <a:gd name="T3" fmla="*/ 218 h 222"/>
                  <a:gd name="T4" fmla="*/ 216 w 359"/>
                  <a:gd name="T5" fmla="*/ 218 h 222"/>
                  <a:gd name="T6" fmla="*/ 345 w 359"/>
                  <a:gd name="T7" fmla="*/ 144 h 222"/>
                  <a:gd name="T8" fmla="*/ 345 w 359"/>
                  <a:gd name="T9" fmla="*/ 109 h 222"/>
                  <a:gd name="T10" fmla="*/ 163 w 359"/>
                  <a:gd name="T11" fmla="*/ 4 h 222"/>
                  <a:gd name="T12" fmla="*/ 143 w 359"/>
                  <a:gd name="T13" fmla="*/ 3 h 222"/>
                  <a:gd name="T14" fmla="*/ 14 w 359"/>
                  <a:gd name="T15" fmla="*/ 77 h 222"/>
                  <a:gd name="T16" fmla="*/ 14 w 359"/>
                  <a:gd name="T17" fmla="*/ 11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9" h="222">
                    <a:moveTo>
                      <a:pt x="14" y="112"/>
                    </a:moveTo>
                    <a:cubicBezTo>
                      <a:pt x="195" y="218"/>
                      <a:pt x="195" y="218"/>
                      <a:pt x="195" y="218"/>
                    </a:cubicBezTo>
                    <a:cubicBezTo>
                      <a:pt x="202" y="222"/>
                      <a:pt x="209" y="222"/>
                      <a:pt x="216" y="218"/>
                    </a:cubicBezTo>
                    <a:cubicBezTo>
                      <a:pt x="345" y="144"/>
                      <a:pt x="345" y="144"/>
                      <a:pt x="345" y="144"/>
                    </a:cubicBezTo>
                    <a:cubicBezTo>
                      <a:pt x="359" y="137"/>
                      <a:pt x="359" y="117"/>
                      <a:pt x="345" y="109"/>
                    </a:cubicBezTo>
                    <a:cubicBezTo>
                      <a:pt x="163" y="4"/>
                      <a:pt x="163" y="4"/>
                      <a:pt x="163" y="4"/>
                    </a:cubicBezTo>
                    <a:cubicBezTo>
                      <a:pt x="157" y="0"/>
                      <a:pt x="149" y="0"/>
                      <a:pt x="143" y="3"/>
                    </a:cubicBezTo>
                    <a:cubicBezTo>
                      <a:pt x="14" y="77"/>
                      <a:pt x="14" y="77"/>
                      <a:pt x="14" y="77"/>
                    </a:cubicBezTo>
                    <a:cubicBezTo>
                      <a:pt x="0" y="85"/>
                      <a:pt x="0" y="105"/>
                      <a:pt x="14" y="112"/>
                    </a:cubicBezTo>
                    <a:close/>
                  </a:path>
                </a:pathLst>
              </a:custGeom>
              <a:solidFill>
                <a:srgbClr val="D7E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3" name="Freeform 19"/>
              <p:cNvSpPr/>
              <p:nvPr/>
            </p:nvSpPr>
            <p:spPr bwMode="auto">
              <a:xfrm>
                <a:off x="5326" y="2530"/>
                <a:ext cx="1474" cy="879"/>
              </a:xfrm>
              <a:custGeom>
                <a:avLst/>
                <a:gdLst>
                  <a:gd name="T0" fmla="*/ 26 w 1473"/>
                  <a:gd name="T1" fmla="*/ 361 h 880"/>
                  <a:gd name="T2" fmla="*/ 903 w 1473"/>
                  <a:gd name="T3" fmla="*/ 873 h 880"/>
                  <a:gd name="T4" fmla="*/ 942 w 1473"/>
                  <a:gd name="T5" fmla="*/ 874 h 880"/>
                  <a:gd name="T6" fmla="*/ 1447 w 1473"/>
                  <a:gd name="T7" fmla="*/ 586 h 880"/>
                  <a:gd name="T8" fmla="*/ 1447 w 1473"/>
                  <a:gd name="T9" fmla="*/ 519 h 880"/>
                  <a:gd name="T10" fmla="*/ 570 w 1473"/>
                  <a:gd name="T11" fmla="*/ 7 h 880"/>
                  <a:gd name="T12" fmla="*/ 531 w 1473"/>
                  <a:gd name="T13" fmla="*/ 7 h 880"/>
                  <a:gd name="T14" fmla="*/ 26 w 1473"/>
                  <a:gd name="T15" fmla="*/ 295 h 880"/>
                  <a:gd name="T16" fmla="*/ 26 w 1473"/>
                  <a:gd name="T17" fmla="*/ 361 h 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3" h="880">
                    <a:moveTo>
                      <a:pt x="26" y="361"/>
                    </a:moveTo>
                    <a:cubicBezTo>
                      <a:pt x="903" y="873"/>
                      <a:pt x="903" y="873"/>
                      <a:pt x="903" y="873"/>
                    </a:cubicBezTo>
                    <a:cubicBezTo>
                      <a:pt x="915" y="880"/>
                      <a:pt x="930" y="880"/>
                      <a:pt x="942" y="874"/>
                    </a:cubicBezTo>
                    <a:cubicBezTo>
                      <a:pt x="1447" y="586"/>
                      <a:pt x="1447" y="586"/>
                      <a:pt x="1447" y="586"/>
                    </a:cubicBezTo>
                    <a:cubicBezTo>
                      <a:pt x="1473" y="571"/>
                      <a:pt x="1473" y="534"/>
                      <a:pt x="1447" y="519"/>
                    </a:cubicBezTo>
                    <a:cubicBezTo>
                      <a:pt x="570" y="7"/>
                      <a:pt x="570" y="7"/>
                      <a:pt x="570" y="7"/>
                    </a:cubicBezTo>
                    <a:cubicBezTo>
                      <a:pt x="558" y="0"/>
                      <a:pt x="543" y="0"/>
                      <a:pt x="531" y="7"/>
                    </a:cubicBezTo>
                    <a:cubicBezTo>
                      <a:pt x="26" y="295"/>
                      <a:pt x="26" y="295"/>
                      <a:pt x="26" y="295"/>
                    </a:cubicBezTo>
                    <a:cubicBezTo>
                      <a:pt x="0" y="309"/>
                      <a:pt x="0" y="346"/>
                      <a:pt x="26" y="361"/>
                    </a:cubicBezTo>
                    <a:close/>
                  </a:path>
                </a:pathLst>
              </a:custGeom>
              <a:solidFill>
                <a:srgbClr val="D7E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4" name="Freeform 20"/>
              <p:cNvSpPr/>
              <p:nvPr/>
            </p:nvSpPr>
            <p:spPr bwMode="auto">
              <a:xfrm>
                <a:off x="5815" y="2547"/>
                <a:ext cx="122" cy="71"/>
              </a:xfrm>
              <a:custGeom>
                <a:avLst/>
                <a:gdLst>
                  <a:gd name="T0" fmla="*/ 122 w 122"/>
                  <a:gd name="T1" fmla="*/ 46 h 71"/>
                  <a:gd name="T2" fmla="*/ 79 w 122"/>
                  <a:gd name="T3" fmla="*/ 71 h 71"/>
                  <a:gd name="T4" fmla="*/ 0 w 122"/>
                  <a:gd name="T5" fmla="*/ 26 h 71"/>
                  <a:gd name="T6" fmla="*/ 44 w 122"/>
                  <a:gd name="T7" fmla="*/ 0 h 71"/>
                  <a:gd name="T8" fmla="*/ 122 w 122"/>
                  <a:gd name="T9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1">
                    <a:moveTo>
                      <a:pt x="122" y="46"/>
                    </a:moveTo>
                    <a:lnTo>
                      <a:pt x="79" y="71"/>
                    </a:lnTo>
                    <a:lnTo>
                      <a:pt x="0" y="26"/>
                    </a:lnTo>
                    <a:lnTo>
                      <a:pt x="44" y="0"/>
                    </a:lnTo>
                    <a:lnTo>
                      <a:pt x="122" y="46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5" name="Freeform 21"/>
              <p:cNvSpPr/>
              <p:nvPr/>
            </p:nvSpPr>
            <p:spPr bwMode="auto">
              <a:xfrm>
                <a:off x="5893" y="2593"/>
                <a:ext cx="44" cy="34"/>
              </a:xfrm>
              <a:custGeom>
                <a:avLst/>
                <a:gdLst>
                  <a:gd name="T0" fmla="*/ 44 w 44"/>
                  <a:gd name="T1" fmla="*/ 0 h 34"/>
                  <a:gd name="T2" fmla="*/ 44 w 44"/>
                  <a:gd name="T3" fmla="*/ 9 h 34"/>
                  <a:gd name="T4" fmla="*/ 0 w 44"/>
                  <a:gd name="T5" fmla="*/ 34 h 34"/>
                  <a:gd name="T6" fmla="*/ 1 w 44"/>
                  <a:gd name="T7" fmla="*/ 25 h 34"/>
                  <a:gd name="T8" fmla="*/ 44 w 44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0"/>
                    </a:moveTo>
                    <a:lnTo>
                      <a:pt x="44" y="9"/>
                    </a:lnTo>
                    <a:lnTo>
                      <a:pt x="0" y="34"/>
                    </a:lnTo>
                    <a:lnTo>
                      <a:pt x="1" y="2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6" name="Freeform 22"/>
              <p:cNvSpPr/>
              <p:nvPr/>
            </p:nvSpPr>
            <p:spPr bwMode="auto">
              <a:xfrm>
                <a:off x="5815" y="2573"/>
                <a:ext cx="79" cy="54"/>
              </a:xfrm>
              <a:custGeom>
                <a:avLst/>
                <a:gdLst>
                  <a:gd name="T0" fmla="*/ 79 w 79"/>
                  <a:gd name="T1" fmla="*/ 45 h 54"/>
                  <a:gd name="T2" fmla="*/ 78 w 79"/>
                  <a:gd name="T3" fmla="*/ 54 h 54"/>
                  <a:gd name="T4" fmla="*/ 0 w 79"/>
                  <a:gd name="T5" fmla="*/ 9 h 54"/>
                  <a:gd name="T6" fmla="*/ 0 w 79"/>
                  <a:gd name="T7" fmla="*/ 0 h 54"/>
                  <a:gd name="T8" fmla="*/ 79 w 79"/>
                  <a:gd name="T9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54">
                    <a:moveTo>
                      <a:pt x="79" y="45"/>
                    </a:moveTo>
                    <a:lnTo>
                      <a:pt x="78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9" y="4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7" name="Freeform 23"/>
              <p:cNvSpPr/>
              <p:nvPr/>
            </p:nvSpPr>
            <p:spPr bwMode="auto">
              <a:xfrm>
                <a:off x="5910" y="2603"/>
                <a:ext cx="122" cy="71"/>
              </a:xfrm>
              <a:custGeom>
                <a:avLst/>
                <a:gdLst>
                  <a:gd name="T0" fmla="*/ 122 w 122"/>
                  <a:gd name="T1" fmla="*/ 46 h 71"/>
                  <a:gd name="T2" fmla="*/ 79 w 122"/>
                  <a:gd name="T3" fmla="*/ 71 h 71"/>
                  <a:gd name="T4" fmla="*/ 0 w 122"/>
                  <a:gd name="T5" fmla="*/ 26 h 71"/>
                  <a:gd name="T6" fmla="*/ 44 w 122"/>
                  <a:gd name="T7" fmla="*/ 0 h 71"/>
                  <a:gd name="T8" fmla="*/ 122 w 122"/>
                  <a:gd name="T9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1">
                    <a:moveTo>
                      <a:pt x="122" y="46"/>
                    </a:moveTo>
                    <a:lnTo>
                      <a:pt x="79" y="71"/>
                    </a:lnTo>
                    <a:lnTo>
                      <a:pt x="0" y="26"/>
                    </a:lnTo>
                    <a:lnTo>
                      <a:pt x="44" y="0"/>
                    </a:lnTo>
                    <a:lnTo>
                      <a:pt x="122" y="46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8" name="Freeform 24"/>
              <p:cNvSpPr/>
              <p:nvPr/>
            </p:nvSpPr>
            <p:spPr bwMode="auto">
              <a:xfrm>
                <a:off x="5989" y="2649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8 h 34"/>
                  <a:gd name="T4" fmla="*/ 0 w 43"/>
                  <a:gd name="T5" fmla="*/ 34 h 34"/>
                  <a:gd name="T6" fmla="*/ 0 w 43"/>
                  <a:gd name="T7" fmla="*/ 25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8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9" name="Freeform 25"/>
              <p:cNvSpPr/>
              <p:nvPr/>
            </p:nvSpPr>
            <p:spPr bwMode="auto">
              <a:xfrm>
                <a:off x="5910" y="2629"/>
                <a:ext cx="79" cy="54"/>
              </a:xfrm>
              <a:custGeom>
                <a:avLst/>
                <a:gdLst>
                  <a:gd name="T0" fmla="*/ 79 w 79"/>
                  <a:gd name="T1" fmla="*/ 45 h 54"/>
                  <a:gd name="T2" fmla="*/ 79 w 79"/>
                  <a:gd name="T3" fmla="*/ 54 h 54"/>
                  <a:gd name="T4" fmla="*/ 0 w 79"/>
                  <a:gd name="T5" fmla="*/ 9 h 54"/>
                  <a:gd name="T6" fmla="*/ 0 w 79"/>
                  <a:gd name="T7" fmla="*/ 0 h 54"/>
                  <a:gd name="T8" fmla="*/ 79 w 79"/>
                  <a:gd name="T9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54">
                    <a:moveTo>
                      <a:pt x="79" y="45"/>
                    </a:moveTo>
                    <a:lnTo>
                      <a:pt x="79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9" y="4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0" name="Freeform 26"/>
              <p:cNvSpPr/>
              <p:nvPr/>
            </p:nvSpPr>
            <p:spPr bwMode="auto">
              <a:xfrm>
                <a:off x="6011" y="2662"/>
                <a:ext cx="121" cy="70"/>
              </a:xfrm>
              <a:custGeom>
                <a:avLst/>
                <a:gdLst>
                  <a:gd name="T0" fmla="*/ 121 w 121"/>
                  <a:gd name="T1" fmla="*/ 45 h 70"/>
                  <a:gd name="T2" fmla="*/ 78 w 121"/>
                  <a:gd name="T3" fmla="*/ 70 h 70"/>
                  <a:gd name="T4" fmla="*/ 0 w 121"/>
                  <a:gd name="T5" fmla="*/ 25 h 70"/>
                  <a:gd name="T6" fmla="*/ 43 w 121"/>
                  <a:gd name="T7" fmla="*/ 0 h 70"/>
                  <a:gd name="T8" fmla="*/ 121 w 121"/>
                  <a:gd name="T9" fmla="*/ 4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70">
                    <a:moveTo>
                      <a:pt x="121" y="45"/>
                    </a:moveTo>
                    <a:lnTo>
                      <a:pt x="78" y="70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1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1" name="Freeform 27"/>
              <p:cNvSpPr/>
              <p:nvPr/>
            </p:nvSpPr>
            <p:spPr bwMode="auto">
              <a:xfrm>
                <a:off x="6089" y="2707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9 h 34"/>
                  <a:gd name="T4" fmla="*/ 0 w 43"/>
                  <a:gd name="T5" fmla="*/ 34 h 34"/>
                  <a:gd name="T6" fmla="*/ 0 w 43"/>
                  <a:gd name="T7" fmla="*/ 25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9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2" name="Freeform 28"/>
              <p:cNvSpPr/>
              <p:nvPr/>
            </p:nvSpPr>
            <p:spPr bwMode="auto">
              <a:xfrm>
                <a:off x="6011" y="2687"/>
                <a:ext cx="78" cy="54"/>
              </a:xfrm>
              <a:custGeom>
                <a:avLst/>
                <a:gdLst>
                  <a:gd name="T0" fmla="*/ 78 w 78"/>
                  <a:gd name="T1" fmla="*/ 45 h 54"/>
                  <a:gd name="T2" fmla="*/ 78 w 78"/>
                  <a:gd name="T3" fmla="*/ 54 h 54"/>
                  <a:gd name="T4" fmla="*/ 0 w 78"/>
                  <a:gd name="T5" fmla="*/ 9 h 54"/>
                  <a:gd name="T6" fmla="*/ 0 w 78"/>
                  <a:gd name="T7" fmla="*/ 0 h 54"/>
                  <a:gd name="T8" fmla="*/ 78 w 78"/>
                  <a:gd name="T9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4">
                    <a:moveTo>
                      <a:pt x="78" y="45"/>
                    </a:moveTo>
                    <a:lnTo>
                      <a:pt x="78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3" name="Freeform 29"/>
              <p:cNvSpPr/>
              <p:nvPr/>
            </p:nvSpPr>
            <p:spPr bwMode="auto">
              <a:xfrm>
                <a:off x="6115" y="2722"/>
                <a:ext cx="121" cy="71"/>
              </a:xfrm>
              <a:custGeom>
                <a:avLst/>
                <a:gdLst>
                  <a:gd name="T0" fmla="*/ 121 w 121"/>
                  <a:gd name="T1" fmla="*/ 46 h 71"/>
                  <a:gd name="T2" fmla="*/ 78 w 121"/>
                  <a:gd name="T3" fmla="*/ 71 h 71"/>
                  <a:gd name="T4" fmla="*/ 0 w 121"/>
                  <a:gd name="T5" fmla="*/ 25 h 71"/>
                  <a:gd name="T6" fmla="*/ 43 w 121"/>
                  <a:gd name="T7" fmla="*/ 0 h 71"/>
                  <a:gd name="T8" fmla="*/ 121 w 121"/>
                  <a:gd name="T9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71">
                    <a:moveTo>
                      <a:pt x="121" y="46"/>
                    </a:moveTo>
                    <a:lnTo>
                      <a:pt x="78" y="71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1" y="46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4" name="Freeform 30"/>
              <p:cNvSpPr/>
              <p:nvPr/>
            </p:nvSpPr>
            <p:spPr bwMode="auto">
              <a:xfrm>
                <a:off x="6193" y="2768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8 h 34"/>
                  <a:gd name="T4" fmla="*/ 0 w 43"/>
                  <a:gd name="T5" fmla="*/ 34 h 34"/>
                  <a:gd name="T6" fmla="*/ 0 w 43"/>
                  <a:gd name="T7" fmla="*/ 25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8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5" name="Freeform 31"/>
              <p:cNvSpPr/>
              <p:nvPr/>
            </p:nvSpPr>
            <p:spPr bwMode="auto">
              <a:xfrm>
                <a:off x="6115" y="2747"/>
                <a:ext cx="78" cy="55"/>
              </a:xfrm>
              <a:custGeom>
                <a:avLst/>
                <a:gdLst>
                  <a:gd name="T0" fmla="*/ 78 w 78"/>
                  <a:gd name="T1" fmla="*/ 46 h 55"/>
                  <a:gd name="T2" fmla="*/ 78 w 78"/>
                  <a:gd name="T3" fmla="*/ 55 h 55"/>
                  <a:gd name="T4" fmla="*/ 0 w 78"/>
                  <a:gd name="T5" fmla="*/ 9 h 55"/>
                  <a:gd name="T6" fmla="*/ 0 w 78"/>
                  <a:gd name="T7" fmla="*/ 0 h 55"/>
                  <a:gd name="T8" fmla="*/ 78 w 78"/>
                  <a:gd name="T9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5">
                    <a:moveTo>
                      <a:pt x="78" y="46"/>
                    </a:moveTo>
                    <a:lnTo>
                      <a:pt x="78" y="55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6" name="Freeform 32"/>
              <p:cNvSpPr/>
              <p:nvPr/>
            </p:nvSpPr>
            <p:spPr bwMode="auto">
              <a:xfrm>
                <a:off x="6217" y="2782"/>
                <a:ext cx="122" cy="71"/>
              </a:xfrm>
              <a:custGeom>
                <a:avLst/>
                <a:gdLst>
                  <a:gd name="T0" fmla="*/ 122 w 122"/>
                  <a:gd name="T1" fmla="*/ 45 h 71"/>
                  <a:gd name="T2" fmla="*/ 79 w 122"/>
                  <a:gd name="T3" fmla="*/ 71 h 71"/>
                  <a:gd name="T4" fmla="*/ 0 w 122"/>
                  <a:gd name="T5" fmla="*/ 25 h 71"/>
                  <a:gd name="T6" fmla="*/ 44 w 122"/>
                  <a:gd name="T7" fmla="*/ 0 h 71"/>
                  <a:gd name="T8" fmla="*/ 122 w 122"/>
                  <a:gd name="T9" fmla="*/ 4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1">
                    <a:moveTo>
                      <a:pt x="122" y="45"/>
                    </a:moveTo>
                    <a:lnTo>
                      <a:pt x="79" y="71"/>
                    </a:lnTo>
                    <a:lnTo>
                      <a:pt x="0" y="25"/>
                    </a:lnTo>
                    <a:lnTo>
                      <a:pt x="44" y="0"/>
                    </a:lnTo>
                    <a:lnTo>
                      <a:pt x="122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7" name="Freeform 33"/>
              <p:cNvSpPr/>
              <p:nvPr/>
            </p:nvSpPr>
            <p:spPr bwMode="auto">
              <a:xfrm>
                <a:off x="6296" y="2827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9 h 34"/>
                  <a:gd name="T4" fmla="*/ 0 w 43"/>
                  <a:gd name="T5" fmla="*/ 34 h 34"/>
                  <a:gd name="T6" fmla="*/ 0 w 43"/>
                  <a:gd name="T7" fmla="*/ 26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9"/>
                    </a:lnTo>
                    <a:lnTo>
                      <a:pt x="0" y="34"/>
                    </a:lnTo>
                    <a:lnTo>
                      <a:pt x="0" y="26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8" name="Freeform 34"/>
              <p:cNvSpPr/>
              <p:nvPr/>
            </p:nvSpPr>
            <p:spPr bwMode="auto">
              <a:xfrm>
                <a:off x="6217" y="2807"/>
                <a:ext cx="79" cy="54"/>
              </a:xfrm>
              <a:custGeom>
                <a:avLst/>
                <a:gdLst>
                  <a:gd name="T0" fmla="*/ 79 w 79"/>
                  <a:gd name="T1" fmla="*/ 46 h 54"/>
                  <a:gd name="T2" fmla="*/ 79 w 79"/>
                  <a:gd name="T3" fmla="*/ 54 h 54"/>
                  <a:gd name="T4" fmla="*/ 0 w 79"/>
                  <a:gd name="T5" fmla="*/ 9 h 54"/>
                  <a:gd name="T6" fmla="*/ 0 w 79"/>
                  <a:gd name="T7" fmla="*/ 0 h 54"/>
                  <a:gd name="T8" fmla="*/ 79 w 79"/>
                  <a:gd name="T9" fmla="*/ 4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54">
                    <a:moveTo>
                      <a:pt x="79" y="46"/>
                    </a:moveTo>
                    <a:lnTo>
                      <a:pt x="79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9" name="Freeform 35"/>
              <p:cNvSpPr/>
              <p:nvPr/>
            </p:nvSpPr>
            <p:spPr bwMode="auto">
              <a:xfrm>
                <a:off x="6328" y="2846"/>
                <a:ext cx="121" cy="71"/>
              </a:xfrm>
              <a:custGeom>
                <a:avLst/>
                <a:gdLst>
                  <a:gd name="T0" fmla="*/ 121 w 121"/>
                  <a:gd name="T1" fmla="*/ 45 h 71"/>
                  <a:gd name="T2" fmla="*/ 78 w 121"/>
                  <a:gd name="T3" fmla="*/ 71 h 71"/>
                  <a:gd name="T4" fmla="*/ 0 w 121"/>
                  <a:gd name="T5" fmla="*/ 25 h 71"/>
                  <a:gd name="T6" fmla="*/ 43 w 121"/>
                  <a:gd name="T7" fmla="*/ 0 h 71"/>
                  <a:gd name="T8" fmla="*/ 121 w 121"/>
                  <a:gd name="T9" fmla="*/ 4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71">
                    <a:moveTo>
                      <a:pt x="121" y="45"/>
                    </a:moveTo>
                    <a:lnTo>
                      <a:pt x="78" y="71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1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0" name="Freeform 36"/>
              <p:cNvSpPr/>
              <p:nvPr/>
            </p:nvSpPr>
            <p:spPr bwMode="auto">
              <a:xfrm>
                <a:off x="6406" y="2891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9 h 34"/>
                  <a:gd name="T4" fmla="*/ 0 w 43"/>
                  <a:gd name="T5" fmla="*/ 34 h 34"/>
                  <a:gd name="T6" fmla="*/ 0 w 43"/>
                  <a:gd name="T7" fmla="*/ 26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9"/>
                    </a:lnTo>
                    <a:lnTo>
                      <a:pt x="0" y="34"/>
                    </a:lnTo>
                    <a:lnTo>
                      <a:pt x="0" y="26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1" name="Freeform 37"/>
              <p:cNvSpPr/>
              <p:nvPr/>
            </p:nvSpPr>
            <p:spPr bwMode="auto">
              <a:xfrm>
                <a:off x="6328" y="2871"/>
                <a:ext cx="78" cy="54"/>
              </a:xfrm>
              <a:custGeom>
                <a:avLst/>
                <a:gdLst>
                  <a:gd name="T0" fmla="*/ 78 w 78"/>
                  <a:gd name="T1" fmla="*/ 46 h 54"/>
                  <a:gd name="T2" fmla="*/ 78 w 78"/>
                  <a:gd name="T3" fmla="*/ 54 h 54"/>
                  <a:gd name="T4" fmla="*/ 0 w 78"/>
                  <a:gd name="T5" fmla="*/ 9 h 54"/>
                  <a:gd name="T6" fmla="*/ 0 w 78"/>
                  <a:gd name="T7" fmla="*/ 0 h 54"/>
                  <a:gd name="T8" fmla="*/ 78 w 78"/>
                  <a:gd name="T9" fmla="*/ 4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4">
                    <a:moveTo>
                      <a:pt x="78" y="46"/>
                    </a:moveTo>
                    <a:lnTo>
                      <a:pt x="78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2" name="Freeform 38"/>
              <p:cNvSpPr/>
              <p:nvPr/>
            </p:nvSpPr>
            <p:spPr bwMode="auto">
              <a:xfrm>
                <a:off x="6429" y="2905"/>
                <a:ext cx="122" cy="71"/>
              </a:xfrm>
              <a:custGeom>
                <a:avLst/>
                <a:gdLst>
                  <a:gd name="T0" fmla="*/ 122 w 122"/>
                  <a:gd name="T1" fmla="*/ 46 h 71"/>
                  <a:gd name="T2" fmla="*/ 78 w 122"/>
                  <a:gd name="T3" fmla="*/ 71 h 71"/>
                  <a:gd name="T4" fmla="*/ 0 w 122"/>
                  <a:gd name="T5" fmla="*/ 25 h 71"/>
                  <a:gd name="T6" fmla="*/ 44 w 122"/>
                  <a:gd name="T7" fmla="*/ 0 h 71"/>
                  <a:gd name="T8" fmla="*/ 122 w 122"/>
                  <a:gd name="T9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1">
                    <a:moveTo>
                      <a:pt x="122" y="46"/>
                    </a:moveTo>
                    <a:lnTo>
                      <a:pt x="78" y="71"/>
                    </a:lnTo>
                    <a:lnTo>
                      <a:pt x="0" y="25"/>
                    </a:lnTo>
                    <a:lnTo>
                      <a:pt x="44" y="0"/>
                    </a:lnTo>
                    <a:lnTo>
                      <a:pt x="122" y="46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3" name="Freeform 39"/>
              <p:cNvSpPr/>
              <p:nvPr/>
            </p:nvSpPr>
            <p:spPr bwMode="auto">
              <a:xfrm>
                <a:off x="6507" y="2951"/>
                <a:ext cx="44" cy="34"/>
              </a:xfrm>
              <a:custGeom>
                <a:avLst/>
                <a:gdLst>
                  <a:gd name="T0" fmla="*/ 44 w 44"/>
                  <a:gd name="T1" fmla="*/ 0 h 34"/>
                  <a:gd name="T2" fmla="*/ 44 w 44"/>
                  <a:gd name="T3" fmla="*/ 8 h 34"/>
                  <a:gd name="T4" fmla="*/ 0 w 44"/>
                  <a:gd name="T5" fmla="*/ 34 h 34"/>
                  <a:gd name="T6" fmla="*/ 0 w 44"/>
                  <a:gd name="T7" fmla="*/ 25 h 34"/>
                  <a:gd name="T8" fmla="*/ 44 w 44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0"/>
                    </a:moveTo>
                    <a:lnTo>
                      <a:pt x="44" y="8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4" name="Freeform 40"/>
              <p:cNvSpPr/>
              <p:nvPr/>
            </p:nvSpPr>
            <p:spPr bwMode="auto">
              <a:xfrm>
                <a:off x="6429" y="2930"/>
                <a:ext cx="78" cy="55"/>
              </a:xfrm>
              <a:custGeom>
                <a:avLst/>
                <a:gdLst>
                  <a:gd name="T0" fmla="*/ 78 w 78"/>
                  <a:gd name="T1" fmla="*/ 46 h 55"/>
                  <a:gd name="T2" fmla="*/ 78 w 78"/>
                  <a:gd name="T3" fmla="*/ 55 h 55"/>
                  <a:gd name="T4" fmla="*/ 0 w 78"/>
                  <a:gd name="T5" fmla="*/ 9 h 55"/>
                  <a:gd name="T6" fmla="*/ 0 w 78"/>
                  <a:gd name="T7" fmla="*/ 0 h 55"/>
                  <a:gd name="T8" fmla="*/ 78 w 78"/>
                  <a:gd name="T9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5">
                    <a:moveTo>
                      <a:pt x="78" y="46"/>
                    </a:moveTo>
                    <a:lnTo>
                      <a:pt x="78" y="55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5" name="Freeform 41"/>
              <p:cNvSpPr/>
              <p:nvPr/>
            </p:nvSpPr>
            <p:spPr bwMode="auto">
              <a:xfrm>
                <a:off x="6531" y="2964"/>
                <a:ext cx="121" cy="71"/>
              </a:xfrm>
              <a:custGeom>
                <a:avLst/>
                <a:gdLst>
                  <a:gd name="T0" fmla="*/ 121 w 121"/>
                  <a:gd name="T1" fmla="*/ 45 h 71"/>
                  <a:gd name="T2" fmla="*/ 78 w 121"/>
                  <a:gd name="T3" fmla="*/ 71 h 71"/>
                  <a:gd name="T4" fmla="*/ 0 w 121"/>
                  <a:gd name="T5" fmla="*/ 25 h 71"/>
                  <a:gd name="T6" fmla="*/ 43 w 121"/>
                  <a:gd name="T7" fmla="*/ 0 h 71"/>
                  <a:gd name="T8" fmla="*/ 121 w 121"/>
                  <a:gd name="T9" fmla="*/ 4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71">
                    <a:moveTo>
                      <a:pt x="121" y="45"/>
                    </a:moveTo>
                    <a:lnTo>
                      <a:pt x="78" y="71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1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6" name="Freeform 42"/>
              <p:cNvSpPr/>
              <p:nvPr/>
            </p:nvSpPr>
            <p:spPr bwMode="auto">
              <a:xfrm>
                <a:off x="6609" y="3010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8 h 34"/>
                  <a:gd name="T4" fmla="*/ 0 w 43"/>
                  <a:gd name="T5" fmla="*/ 34 h 34"/>
                  <a:gd name="T6" fmla="*/ 0 w 43"/>
                  <a:gd name="T7" fmla="*/ 25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8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7" name="Freeform 43"/>
              <p:cNvSpPr/>
              <p:nvPr/>
            </p:nvSpPr>
            <p:spPr bwMode="auto">
              <a:xfrm>
                <a:off x="6531" y="2989"/>
                <a:ext cx="78" cy="55"/>
              </a:xfrm>
              <a:custGeom>
                <a:avLst/>
                <a:gdLst>
                  <a:gd name="T0" fmla="*/ 78 w 78"/>
                  <a:gd name="T1" fmla="*/ 46 h 55"/>
                  <a:gd name="T2" fmla="*/ 78 w 78"/>
                  <a:gd name="T3" fmla="*/ 55 h 55"/>
                  <a:gd name="T4" fmla="*/ 0 w 78"/>
                  <a:gd name="T5" fmla="*/ 9 h 55"/>
                  <a:gd name="T6" fmla="*/ 0 w 78"/>
                  <a:gd name="T7" fmla="*/ 0 h 55"/>
                  <a:gd name="T8" fmla="*/ 78 w 78"/>
                  <a:gd name="T9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5">
                    <a:moveTo>
                      <a:pt x="78" y="46"/>
                    </a:moveTo>
                    <a:lnTo>
                      <a:pt x="78" y="55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8" name="Freeform 44"/>
              <p:cNvSpPr/>
              <p:nvPr/>
            </p:nvSpPr>
            <p:spPr bwMode="auto">
              <a:xfrm>
                <a:off x="6645" y="3031"/>
                <a:ext cx="122" cy="70"/>
              </a:xfrm>
              <a:custGeom>
                <a:avLst/>
                <a:gdLst>
                  <a:gd name="T0" fmla="*/ 122 w 122"/>
                  <a:gd name="T1" fmla="*/ 45 h 70"/>
                  <a:gd name="T2" fmla="*/ 78 w 122"/>
                  <a:gd name="T3" fmla="*/ 70 h 70"/>
                  <a:gd name="T4" fmla="*/ 0 w 122"/>
                  <a:gd name="T5" fmla="*/ 25 h 70"/>
                  <a:gd name="T6" fmla="*/ 43 w 122"/>
                  <a:gd name="T7" fmla="*/ 0 h 70"/>
                  <a:gd name="T8" fmla="*/ 122 w 122"/>
                  <a:gd name="T9" fmla="*/ 4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0">
                    <a:moveTo>
                      <a:pt x="122" y="45"/>
                    </a:moveTo>
                    <a:lnTo>
                      <a:pt x="78" y="70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2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9" name="Freeform 45"/>
              <p:cNvSpPr/>
              <p:nvPr/>
            </p:nvSpPr>
            <p:spPr bwMode="auto">
              <a:xfrm>
                <a:off x="6723" y="3076"/>
                <a:ext cx="44" cy="34"/>
              </a:xfrm>
              <a:custGeom>
                <a:avLst/>
                <a:gdLst>
                  <a:gd name="T0" fmla="*/ 44 w 44"/>
                  <a:gd name="T1" fmla="*/ 0 h 34"/>
                  <a:gd name="T2" fmla="*/ 44 w 44"/>
                  <a:gd name="T3" fmla="*/ 9 h 34"/>
                  <a:gd name="T4" fmla="*/ 0 w 44"/>
                  <a:gd name="T5" fmla="*/ 34 h 34"/>
                  <a:gd name="T6" fmla="*/ 0 w 44"/>
                  <a:gd name="T7" fmla="*/ 25 h 34"/>
                  <a:gd name="T8" fmla="*/ 44 w 44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0"/>
                    </a:moveTo>
                    <a:lnTo>
                      <a:pt x="44" y="9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0" name="Freeform 46"/>
              <p:cNvSpPr/>
              <p:nvPr/>
            </p:nvSpPr>
            <p:spPr bwMode="auto">
              <a:xfrm>
                <a:off x="6645" y="3056"/>
                <a:ext cx="78" cy="54"/>
              </a:xfrm>
              <a:custGeom>
                <a:avLst/>
                <a:gdLst>
                  <a:gd name="T0" fmla="*/ 78 w 78"/>
                  <a:gd name="T1" fmla="*/ 45 h 54"/>
                  <a:gd name="T2" fmla="*/ 78 w 78"/>
                  <a:gd name="T3" fmla="*/ 54 h 54"/>
                  <a:gd name="T4" fmla="*/ 0 w 78"/>
                  <a:gd name="T5" fmla="*/ 9 h 54"/>
                  <a:gd name="T6" fmla="*/ 0 w 78"/>
                  <a:gd name="T7" fmla="*/ 0 h 54"/>
                  <a:gd name="T8" fmla="*/ 78 w 78"/>
                  <a:gd name="T9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4">
                    <a:moveTo>
                      <a:pt x="78" y="45"/>
                    </a:moveTo>
                    <a:lnTo>
                      <a:pt x="78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1" name="Freeform 47"/>
              <p:cNvSpPr/>
              <p:nvPr/>
            </p:nvSpPr>
            <p:spPr bwMode="auto">
              <a:xfrm>
                <a:off x="5730" y="2587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1 w 120"/>
                  <a:gd name="T3" fmla="*/ 70 h 70"/>
                  <a:gd name="T4" fmla="*/ 0 w 120"/>
                  <a:gd name="T5" fmla="*/ 35 h 70"/>
                  <a:gd name="T6" fmla="*/ 60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1" y="70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2" name="Freeform 48"/>
              <p:cNvSpPr/>
              <p:nvPr/>
            </p:nvSpPr>
            <p:spPr bwMode="auto">
              <a:xfrm>
                <a:off x="5791" y="2622"/>
                <a:ext cx="59" cy="43"/>
              </a:xfrm>
              <a:custGeom>
                <a:avLst/>
                <a:gdLst>
                  <a:gd name="T0" fmla="*/ 59 w 59"/>
                  <a:gd name="T1" fmla="*/ 0 h 43"/>
                  <a:gd name="T2" fmla="*/ 59 w 59"/>
                  <a:gd name="T3" fmla="*/ 9 h 43"/>
                  <a:gd name="T4" fmla="*/ 0 w 59"/>
                  <a:gd name="T5" fmla="*/ 43 h 43"/>
                  <a:gd name="T6" fmla="*/ 0 w 59"/>
                  <a:gd name="T7" fmla="*/ 35 h 43"/>
                  <a:gd name="T8" fmla="*/ 59 w 59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3">
                    <a:moveTo>
                      <a:pt x="59" y="0"/>
                    </a:moveTo>
                    <a:lnTo>
                      <a:pt x="59" y="9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3" name="Freeform 49"/>
              <p:cNvSpPr/>
              <p:nvPr/>
            </p:nvSpPr>
            <p:spPr bwMode="auto">
              <a:xfrm>
                <a:off x="5730" y="2622"/>
                <a:ext cx="61" cy="43"/>
              </a:xfrm>
              <a:custGeom>
                <a:avLst/>
                <a:gdLst>
                  <a:gd name="T0" fmla="*/ 61 w 61"/>
                  <a:gd name="T1" fmla="*/ 35 h 43"/>
                  <a:gd name="T2" fmla="*/ 61 w 61"/>
                  <a:gd name="T3" fmla="*/ 43 h 43"/>
                  <a:gd name="T4" fmla="*/ 0 w 61"/>
                  <a:gd name="T5" fmla="*/ 9 h 43"/>
                  <a:gd name="T6" fmla="*/ 0 w 61"/>
                  <a:gd name="T7" fmla="*/ 0 h 43"/>
                  <a:gd name="T8" fmla="*/ 61 w 61"/>
                  <a:gd name="T9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3">
                    <a:moveTo>
                      <a:pt x="61" y="35"/>
                    </a:moveTo>
                    <a:lnTo>
                      <a:pt x="61" y="43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4" name="Freeform 50"/>
              <p:cNvSpPr/>
              <p:nvPr/>
            </p:nvSpPr>
            <p:spPr bwMode="auto">
              <a:xfrm>
                <a:off x="5817" y="2638"/>
                <a:ext cx="120" cy="69"/>
              </a:xfrm>
              <a:custGeom>
                <a:avLst/>
                <a:gdLst>
                  <a:gd name="T0" fmla="*/ 120 w 120"/>
                  <a:gd name="T1" fmla="*/ 34 h 69"/>
                  <a:gd name="T2" fmla="*/ 61 w 120"/>
                  <a:gd name="T3" fmla="*/ 69 h 69"/>
                  <a:gd name="T4" fmla="*/ 0 w 120"/>
                  <a:gd name="T5" fmla="*/ 34 h 69"/>
                  <a:gd name="T6" fmla="*/ 60 w 120"/>
                  <a:gd name="T7" fmla="*/ 0 h 69"/>
                  <a:gd name="T8" fmla="*/ 120 w 120"/>
                  <a:gd name="T9" fmla="*/ 3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9">
                    <a:moveTo>
                      <a:pt x="120" y="34"/>
                    </a:moveTo>
                    <a:lnTo>
                      <a:pt x="61" y="69"/>
                    </a:lnTo>
                    <a:lnTo>
                      <a:pt x="0" y="34"/>
                    </a:lnTo>
                    <a:lnTo>
                      <a:pt x="60" y="0"/>
                    </a:lnTo>
                    <a:lnTo>
                      <a:pt x="120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5" name="Freeform 51"/>
              <p:cNvSpPr/>
              <p:nvPr/>
            </p:nvSpPr>
            <p:spPr bwMode="auto">
              <a:xfrm>
                <a:off x="5878" y="2672"/>
                <a:ext cx="59" cy="44"/>
              </a:xfrm>
              <a:custGeom>
                <a:avLst/>
                <a:gdLst>
                  <a:gd name="T0" fmla="*/ 59 w 59"/>
                  <a:gd name="T1" fmla="*/ 0 h 44"/>
                  <a:gd name="T2" fmla="*/ 59 w 59"/>
                  <a:gd name="T3" fmla="*/ 9 h 44"/>
                  <a:gd name="T4" fmla="*/ 0 w 59"/>
                  <a:gd name="T5" fmla="*/ 44 h 44"/>
                  <a:gd name="T6" fmla="*/ 0 w 59"/>
                  <a:gd name="T7" fmla="*/ 35 h 44"/>
                  <a:gd name="T8" fmla="*/ 59 w 59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4">
                    <a:moveTo>
                      <a:pt x="59" y="0"/>
                    </a:moveTo>
                    <a:lnTo>
                      <a:pt x="59" y="9"/>
                    </a:lnTo>
                    <a:lnTo>
                      <a:pt x="0" y="44"/>
                    </a:lnTo>
                    <a:lnTo>
                      <a:pt x="0" y="3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6" name="Freeform 52"/>
              <p:cNvSpPr/>
              <p:nvPr/>
            </p:nvSpPr>
            <p:spPr bwMode="auto">
              <a:xfrm>
                <a:off x="5817" y="2672"/>
                <a:ext cx="61" cy="44"/>
              </a:xfrm>
              <a:custGeom>
                <a:avLst/>
                <a:gdLst>
                  <a:gd name="T0" fmla="*/ 61 w 61"/>
                  <a:gd name="T1" fmla="*/ 35 h 44"/>
                  <a:gd name="T2" fmla="*/ 61 w 61"/>
                  <a:gd name="T3" fmla="*/ 44 h 44"/>
                  <a:gd name="T4" fmla="*/ 0 w 61"/>
                  <a:gd name="T5" fmla="*/ 9 h 44"/>
                  <a:gd name="T6" fmla="*/ 0 w 61"/>
                  <a:gd name="T7" fmla="*/ 0 h 44"/>
                  <a:gd name="T8" fmla="*/ 61 w 61"/>
                  <a:gd name="T9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4">
                    <a:moveTo>
                      <a:pt x="61" y="35"/>
                    </a:moveTo>
                    <a:lnTo>
                      <a:pt x="61" y="4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7" name="Freeform 53"/>
              <p:cNvSpPr/>
              <p:nvPr/>
            </p:nvSpPr>
            <p:spPr bwMode="auto">
              <a:xfrm>
                <a:off x="5900" y="2686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1 w 120"/>
                  <a:gd name="T3" fmla="*/ 70 h 70"/>
                  <a:gd name="T4" fmla="*/ 0 w 120"/>
                  <a:gd name="T5" fmla="*/ 35 h 70"/>
                  <a:gd name="T6" fmla="*/ 60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1" y="70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8" name="Freeform 54"/>
              <p:cNvSpPr/>
              <p:nvPr/>
            </p:nvSpPr>
            <p:spPr bwMode="auto">
              <a:xfrm>
                <a:off x="5961" y="2721"/>
                <a:ext cx="59" cy="43"/>
              </a:xfrm>
              <a:custGeom>
                <a:avLst/>
                <a:gdLst>
                  <a:gd name="T0" fmla="*/ 59 w 59"/>
                  <a:gd name="T1" fmla="*/ 0 h 43"/>
                  <a:gd name="T2" fmla="*/ 59 w 59"/>
                  <a:gd name="T3" fmla="*/ 9 h 43"/>
                  <a:gd name="T4" fmla="*/ 0 w 59"/>
                  <a:gd name="T5" fmla="*/ 43 h 43"/>
                  <a:gd name="T6" fmla="*/ 0 w 59"/>
                  <a:gd name="T7" fmla="*/ 35 h 43"/>
                  <a:gd name="T8" fmla="*/ 59 w 59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3">
                    <a:moveTo>
                      <a:pt x="59" y="0"/>
                    </a:moveTo>
                    <a:lnTo>
                      <a:pt x="59" y="9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9" name="Freeform 55"/>
              <p:cNvSpPr/>
              <p:nvPr/>
            </p:nvSpPr>
            <p:spPr bwMode="auto">
              <a:xfrm>
                <a:off x="5900" y="2721"/>
                <a:ext cx="61" cy="43"/>
              </a:xfrm>
              <a:custGeom>
                <a:avLst/>
                <a:gdLst>
                  <a:gd name="T0" fmla="*/ 61 w 61"/>
                  <a:gd name="T1" fmla="*/ 35 h 43"/>
                  <a:gd name="T2" fmla="*/ 61 w 61"/>
                  <a:gd name="T3" fmla="*/ 43 h 43"/>
                  <a:gd name="T4" fmla="*/ 0 w 61"/>
                  <a:gd name="T5" fmla="*/ 9 h 43"/>
                  <a:gd name="T6" fmla="*/ 0 w 61"/>
                  <a:gd name="T7" fmla="*/ 0 h 43"/>
                  <a:gd name="T8" fmla="*/ 61 w 61"/>
                  <a:gd name="T9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3">
                    <a:moveTo>
                      <a:pt x="61" y="35"/>
                    </a:moveTo>
                    <a:lnTo>
                      <a:pt x="61" y="43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0" name="Freeform 56"/>
              <p:cNvSpPr/>
              <p:nvPr/>
            </p:nvSpPr>
            <p:spPr bwMode="auto">
              <a:xfrm>
                <a:off x="5991" y="2738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0 w 120"/>
                  <a:gd name="T3" fmla="*/ 70 h 70"/>
                  <a:gd name="T4" fmla="*/ 0 w 120"/>
                  <a:gd name="T5" fmla="*/ 35 h 70"/>
                  <a:gd name="T6" fmla="*/ 59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0" y="70"/>
                    </a:lnTo>
                    <a:lnTo>
                      <a:pt x="0" y="35"/>
                    </a:lnTo>
                    <a:lnTo>
                      <a:pt x="59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1" name="Freeform 57"/>
              <p:cNvSpPr/>
              <p:nvPr/>
            </p:nvSpPr>
            <p:spPr bwMode="auto">
              <a:xfrm>
                <a:off x="6051" y="2773"/>
                <a:ext cx="60" cy="44"/>
              </a:xfrm>
              <a:custGeom>
                <a:avLst/>
                <a:gdLst>
                  <a:gd name="T0" fmla="*/ 60 w 60"/>
                  <a:gd name="T1" fmla="*/ 0 h 44"/>
                  <a:gd name="T2" fmla="*/ 59 w 60"/>
                  <a:gd name="T3" fmla="*/ 9 h 44"/>
                  <a:gd name="T4" fmla="*/ 0 w 60"/>
                  <a:gd name="T5" fmla="*/ 44 h 44"/>
                  <a:gd name="T6" fmla="*/ 0 w 60"/>
                  <a:gd name="T7" fmla="*/ 35 h 44"/>
                  <a:gd name="T8" fmla="*/ 60 w 60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4">
                    <a:moveTo>
                      <a:pt x="60" y="0"/>
                    </a:moveTo>
                    <a:lnTo>
                      <a:pt x="59" y="9"/>
                    </a:lnTo>
                    <a:lnTo>
                      <a:pt x="0" y="44"/>
                    </a:lnTo>
                    <a:lnTo>
                      <a:pt x="0" y="3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2" name="Freeform 58"/>
              <p:cNvSpPr/>
              <p:nvPr/>
            </p:nvSpPr>
            <p:spPr bwMode="auto">
              <a:xfrm>
                <a:off x="5990" y="2773"/>
                <a:ext cx="61" cy="44"/>
              </a:xfrm>
              <a:custGeom>
                <a:avLst/>
                <a:gdLst>
                  <a:gd name="T0" fmla="*/ 61 w 61"/>
                  <a:gd name="T1" fmla="*/ 35 h 44"/>
                  <a:gd name="T2" fmla="*/ 61 w 61"/>
                  <a:gd name="T3" fmla="*/ 44 h 44"/>
                  <a:gd name="T4" fmla="*/ 0 w 61"/>
                  <a:gd name="T5" fmla="*/ 9 h 44"/>
                  <a:gd name="T6" fmla="*/ 1 w 61"/>
                  <a:gd name="T7" fmla="*/ 0 h 44"/>
                  <a:gd name="T8" fmla="*/ 61 w 61"/>
                  <a:gd name="T9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4">
                    <a:moveTo>
                      <a:pt x="61" y="35"/>
                    </a:moveTo>
                    <a:lnTo>
                      <a:pt x="61" y="44"/>
                    </a:lnTo>
                    <a:lnTo>
                      <a:pt x="0" y="9"/>
                    </a:lnTo>
                    <a:lnTo>
                      <a:pt x="1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3" name="Freeform 59"/>
              <p:cNvSpPr/>
              <p:nvPr/>
            </p:nvSpPr>
            <p:spPr bwMode="auto">
              <a:xfrm>
                <a:off x="6076" y="2788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0 w 120"/>
                  <a:gd name="T3" fmla="*/ 70 h 70"/>
                  <a:gd name="T4" fmla="*/ 0 w 120"/>
                  <a:gd name="T5" fmla="*/ 35 h 70"/>
                  <a:gd name="T6" fmla="*/ 60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0" y="70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4" name="Freeform 60"/>
              <p:cNvSpPr/>
              <p:nvPr/>
            </p:nvSpPr>
            <p:spPr bwMode="auto">
              <a:xfrm>
                <a:off x="6136" y="2823"/>
                <a:ext cx="60" cy="43"/>
              </a:xfrm>
              <a:custGeom>
                <a:avLst/>
                <a:gdLst>
                  <a:gd name="T0" fmla="*/ 60 w 60"/>
                  <a:gd name="T1" fmla="*/ 0 h 43"/>
                  <a:gd name="T2" fmla="*/ 60 w 60"/>
                  <a:gd name="T3" fmla="*/ 9 h 43"/>
                  <a:gd name="T4" fmla="*/ 0 w 60"/>
                  <a:gd name="T5" fmla="*/ 43 h 43"/>
                  <a:gd name="T6" fmla="*/ 0 w 60"/>
                  <a:gd name="T7" fmla="*/ 35 h 43"/>
                  <a:gd name="T8" fmla="*/ 60 w 60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0"/>
                    </a:moveTo>
                    <a:lnTo>
                      <a:pt x="60" y="9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5" name="Freeform 61"/>
              <p:cNvSpPr/>
              <p:nvPr/>
            </p:nvSpPr>
            <p:spPr bwMode="auto">
              <a:xfrm>
                <a:off x="6076" y="2823"/>
                <a:ext cx="60" cy="43"/>
              </a:xfrm>
              <a:custGeom>
                <a:avLst/>
                <a:gdLst>
                  <a:gd name="T0" fmla="*/ 60 w 60"/>
                  <a:gd name="T1" fmla="*/ 35 h 43"/>
                  <a:gd name="T2" fmla="*/ 60 w 60"/>
                  <a:gd name="T3" fmla="*/ 43 h 43"/>
                  <a:gd name="T4" fmla="*/ 0 w 60"/>
                  <a:gd name="T5" fmla="*/ 9 h 43"/>
                  <a:gd name="T6" fmla="*/ 0 w 60"/>
                  <a:gd name="T7" fmla="*/ 0 h 43"/>
                  <a:gd name="T8" fmla="*/ 60 w 60"/>
                  <a:gd name="T9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35"/>
                    </a:moveTo>
                    <a:lnTo>
                      <a:pt x="60" y="43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0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6" name="Freeform 62"/>
              <p:cNvSpPr/>
              <p:nvPr/>
            </p:nvSpPr>
            <p:spPr bwMode="auto">
              <a:xfrm>
                <a:off x="6164" y="2839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0 w 120"/>
                  <a:gd name="T3" fmla="*/ 70 h 70"/>
                  <a:gd name="T4" fmla="*/ 0 w 120"/>
                  <a:gd name="T5" fmla="*/ 35 h 70"/>
                  <a:gd name="T6" fmla="*/ 60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0" y="70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7" name="Freeform 63"/>
              <p:cNvSpPr/>
              <p:nvPr/>
            </p:nvSpPr>
            <p:spPr bwMode="auto">
              <a:xfrm>
                <a:off x="6224" y="2874"/>
                <a:ext cx="60" cy="43"/>
              </a:xfrm>
              <a:custGeom>
                <a:avLst/>
                <a:gdLst>
                  <a:gd name="T0" fmla="*/ 60 w 60"/>
                  <a:gd name="T1" fmla="*/ 0 h 43"/>
                  <a:gd name="T2" fmla="*/ 60 w 60"/>
                  <a:gd name="T3" fmla="*/ 9 h 43"/>
                  <a:gd name="T4" fmla="*/ 0 w 60"/>
                  <a:gd name="T5" fmla="*/ 43 h 43"/>
                  <a:gd name="T6" fmla="*/ 0 w 60"/>
                  <a:gd name="T7" fmla="*/ 35 h 43"/>
                  <a:gd name="T8" fmla="*/ 60 w 60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0"/>
                    </a:moveTo>
                    <a:lnTo>
                      <a:pt x="60" y="9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8" name="Freeform 64"/>
              <p:cNvSpPr/>
              <p:nvPr/>
            </p:nvSpPr>
            <p:spPr bwMode="auto">
              <a:xfrm>
                <a:off x="6164" y="2874"/>
                <a:ext cx="60" cy="43"/>
              </a:xfrm>
              <a:custGeom>
                <a:avLst/>
                <a:gdLst>
                  <a:gd name="T0" fmla="*/ 60 w 60"/>
                  <a:gd name="T1" fmla="*/ 35 h 43"/>
                  <a:gd name="T2" fmla="*/ 60 w 60"/>
                  <a:gd name="T3" fmla="*/ 43 h 43"/>
                  <a:gd name="T4" fmla="*/ 0 w 60"/>
                  <a:gd name="T5" fmla="*/ 9 h 43"/>
                  <a:gd name="T6" fmla="*/ 0 w 60"/>
                  <a:gd name="T7" fmla="*/ 0 h 43"/>
                  <a:gd name="T8" fmla="*/ 60 w 60"/>
                  <a:gd name="T9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35"/>
                    </a:moveTo>
                    <a:lnTo>
                      <a:pt x="60" y="43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0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9" name="Freeform 65"/>
              <p:cNvSpPr/>
              <p:nvPr/>
            </p:nvSpPr>
            <p:spPr bwMode="auto">
              <a:xfrm>
                <a:off x="6257" y="2894"/>
                <a:ext cx="120" cy="69"/>
              </a:xfrm>
              <a:custGeom>
                <a:avLst/>
                <a:gdLst>
                  <a:gd name="T0" fmla="*/ 120 w 120"/>
                  <a:gd name="T1" fmla="*/ 34 h 69"/>
                  <a:gd name="T2" fmla="*/ 61 w 120"/>
                  <a:gd name="T3" fmla="*/ 69 h 69"/>
                  <a:gd name="T4" fmla="*/ 0 w 120"/>
                  <a:gd name="T5" fmla="*/ 34 h 69"/>
                  <a:gd name="T6" fmla="*/ 60 w 120"/>
                  <a:gd name="T7" fmla="*/ 0 h 69"/>
                  <a:gd name="T8" fmla="*/ 120 w 120"/>
                  <a:gd name="T9" fmla="*/ 3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9">
                    <a:moveTo>
                      <a:pt x="120" y="34"/>
                    </a:moveTo>
                    <a:lnTo>
                      <a:pt x="61" y="69"/>
                    </a:lnTo>
                    <a:lnTo>
                      <a:pt x="0" y="34"/>
                    </a:lnTo>
                    <a:lnTo>
                      <a:pt x="60" y="0"/>
                    </a:lnTo>
                    <a:lnTo>
                      <a:pt x="120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0" name="Freeform 66"/>
              <p:cNvSpPr/>
              <p:nvPr/>
            </p:nvSpPr>
            <p:spPr bwMode="auto">
              <a:xfrm>
                <a:off x="6318" y="2928"/>
                <a:ext cx="59" cy="44"/>
              </a:xfrm>
              <a:custGeom>
                <a:avLst/>
                <a:gdLst>
                  <a:gd name="T0" fmla="*/ 59 w 59"/>
                  <a:gd name="T1" fmla="*/ 0 h 44"/>
                  <a:gd name="T2" fmla="*/ 59 w 59"/>
                  <a:gd name="T3" fmla="*/ 9 h 44"/>
                  <a:gd name="T4" fmla="*/ 0 w 59"/>
                  <a:gd name="T5" fmla="*/ 44 h 44"/>
                  <a:gd name="T6" fmla="*/ 0 w 59"/>
                  <a:gd name="T7" fmla="*/ 35 h 44"/>
                  <a:gd name="T8" fmla="*/ 59 w 59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4">
                    <a:moveTo>
                      <a:pt x="59" y="0"/>
                    </a:moveTo>
                    <a:lnTo>
                      <a:pt x="59" y="9"/>
                    </a:lnTo>
                    <a:lnTo>
                      <a:pt x="0" y="44"/>
                    </a:lnTo>
                    <a:lnTo>
                      <a:pt x="0" y="3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1" name="Freeform 67"/>
              <p:cNvSpPr/>
              <p:nvPr/>
            </p:nvSpPr>
            <p:spPr bwMode="auto">
              <a:xfrm>
                <a:off x="6257" y="2928"/>
                <a:ext cx="61" cy="44"/>
              </a:xfrm>
              <a:custGeom>
                <a:avLst/>
                <a:gdLst>
                  <a:gd name="T0" fmla="*/ 61 w 61"/>
                  <a:gd name="T1" fmla="*/ 35 h 44"/>
                  <a:gd name="T2" fmla="*/ 61 w 61"/>
                  <a:gd name="T3" fmla="*/ 44 h 44"/>
                  <a:gd name="T4" fmla="*/ 0 w 61"/>
                  <a:gd name="T5" fmla="*/ 9 h 44"/>
                  <a:gd name="T6" fmla="*/ 0 w 61"/>
                  <a:gd name="T7" fmla="*/ 0 h 44"/>
                  <a:gd name="T8" fmla="*/ 61 w 61"/>
                  <a:gd name="T9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4">
                    <a:moveTo>
                      <a:pt x="61" y="35"/>
                    </a:moveTo>
                    <a:lnTo>
                      <a:pt x="61" y="4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2" name="Freeform 68"/>
              <p:cNvSpPr/>
              <p:nvPr/>
            </p:nvSpPr>
            <p:spPr bwMode="auto">
              <a:xfrm>
                <a:off x="6349" y="2947"/>
                <a:ext cx="120" cy="69"/>
              </a:xfrm>
              <a:custGeom>
                <a:avLst/>
                <a:gdLst>
                  <a:gd name="T0" fmla="*/ 120 w 120"/>
                  <a:gd name="T1" fmla="*/ 35 h 69"/>
                  <a:gd name="T2" fmla="*/ 60 w 120"/>
                  <a:gd name="T3" fmla="*/ 69 h 69"/>
                  <a:gd name="T4" fmla="*/ 0 w 120"/>
                  <a:gd name="T5" fmla="*/ 35 h 69"/>
                  <a:gd name="T6" fmla="*/ 60 w 120"/>
                  <a:gd name="T7" fmla="*/ 0 h 69"/>
                  <a:gd name="T8" fmla="*/ 120 w 120"/>
                  <a:gd name="T9" fmla="*/ 3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9">
                    <a:moveTo>
                      <a:pt x="120" y="35"/>
                    </a:moveTo>
                    <a:lnTo>
                      <a:pt x="60" y="69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3" name="Freeform 69"/>
              <p:cNvSpPr/>
              <p:nvPr/>
            </p:nvSpPr>
            <p:spPr bwMode="auto">
              <a:xfrm>
                <a:off x="6409" y="2982"/>
                <a:ext cx="60" cy="43"/>
              </a:xfrm>
              <a:custGeom>
                <a:avLst/>
                <a:gdLst>
                  <a:gd name="T0" fmla="*/ 60 w 60"/>
                  <a:gd name="T1" fmla="*/ 0 h 43"/>
                  <a:gd name="T2" fmla="*/ 60 w 60"/>
                  <a:gd name="T3" fmla="*/ 8 h 43"/>
                  <a:gd name="T4" fmla="*/ 0 w 60"/>
                  <a:gd name="T5" fmla="*/ 43 h 43"/>
                  <a:gd name="T6" fmla="*/ 0 w 60"/>
                  <a:gd name="T7" fmla="*/ 34 h 43"/>
                  <a:gd name="T8" fmla="*/ 60 w 60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0"/>
                    </a:moveTo>
                    <a:lnTo>
                      <a:pt x="60" y="8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4" name="Freeform 70"/>
              <p:cNvSpPr/>
              <p:nvPr/>
            </p:nvSpPr>
            <p:spPr bwMode="auto">
              <a:xfrm>
                <a:off x="6349" y="2982"/>
                <a:ext cx="60" cy="43"/>
              </a:xfrm>
              <a:custGeom>
                <a:avLst/>
                <a:gdLst>
                  <a:gd name="T0" fmla="*/ 60 w 60"/>
                  <a:gd name="T1" fmla="*/ 34 h 43"/>
                  <a:gd name="T2" fmla="*/ 60 w 60"/>
                  <a:gd name="T3" fmla="*/ 43 h 43"/>
                  <a:gd name="T4" fmla="*/ 0 w 60"/>
                  <a:gd name="T5" fmla="*/ 8 h 43"/>
                  <a:gd name="T6" fmla="*/ 0 w 60"/>
                  <a:gd name="T7" fmla="*/ 0 h 43"/>
                  <a:gd name="T8" fmla="*/ 60 w 60"/>
                  <a:gd name="T9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34"/>
                    </a:moveTo>
                    <a:lnTo>
                      <a:pt x="60" y="43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60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5" name="Freeform 71"/>
              <p:cNvSpPr/>
              <p:nvPr/>
            </p:nvSpPr>
            <p:spPr bwMode="auto">
              <a:xfrm>
                <a:off x="6448" y="3005"/>
                <a:ext cx="120" cy="69"/>
              </a:xfrm>
              <a:custGeom>
                <a:avLst/>
                <a:gdLst>
                  <a:gd name="T0" fmla="*/ 120 w 120"/>
                  <a:gd name="T1" fmla="*/ 35 h 69"/>
                  <a:gd name="T2" fmla="*/ 60 w 120"/>
                  <a:gd name="T3" fmla="*/ 69 h 69"/>
                  <a:gd name="T4" fmla="*/ 0 w 120"/>
                  <a:gd name="T5" fmla="*/ 35 h 69"/>
                  <a:gd name="T6" fmla="*/ 60 w 120"/>
                  <a:gd name="T7" fmla="*/ 0 h 69"/>
                  <a:gd name="T8" fmla="*/ 120 w 120"/>
                  <a:gd name="T9" fmla="*/ 3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9">
                    <a:moveTo>
                      <a:pt x="120" y="35"/>
                    </a:moveTo>
                    <a:lnTo>
                      <a:pt x="60" y="69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6" name="Freeform 72"/>
              <p:cNvSpPr/>
              <p:nvPr/>
            </p:nvSpPr>
            <p:spPr bwMode="auto">
              <a:xfrm>
                <a:off x="6508" y="3040"/>
                <a:ext cx="60" cy="43"/>
              </a:xfrm>
              <a:custGeom>
                <a:avLst/>
                <a:gdLst>
                  <a:gd name="T0" fmla="*/ 60 w 60"/>
                  <a:gd name="T1" fmla="*/ 0 h 43"/>
                  <a:gd name="T2" fmla="*/ 60 w 60"/>
                  <a:gd name="T3" fmla="*/ 8 h 43"/>
                  <a:gd name="T4" fmla="*/ 0 w 60"/>
                  <a:gd name="T5" fmla="*/ 43 h 43"/>
                  <a:gd name="T6" fmla="*/ 0 w 60"/>
                  <a:gd name="T7" fmla="*/ 34 h 43"/>
                  <a:gd name="T8" fmla="*/ 60 w 60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0"/>
                    </a:moveTo>
                    <a:lnTo>
                      <a:pt x="60" y="8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7" name="Freeform 73"/>
              <p:cNvSpPr/>
              <p:nvPr/>
            </p:nvSpPr>
            <p:spPr bwMode="auto">
              <a:xfrm>
                <a:off x="6448" y="3040"/>
                <a:ext cx="60" cy="43"/>
              </a:xfrm>
              <a:custGeom>
                <a:avLst/>
                <a:gdLst>
                  <a:gd name="T0" fmla="*/ 60 w 60"/>
                  <a:gd name="T1" fmla="*/ 34 h 43"/>
                  <a:gd name="T2" fmla="*/ 60 w 60"/>
                  <a:gd name="T3" fmla="*/ 43 h 43"/>
                  <a:gd name="T4" fmla="*/ 0 w 60"/>
                  <a:gd name="T5" fmla="*/ 8 h 43"/>
                  <a:gd name="T6" fmla="*/ 0 w 60"/>
                  <a:gd name="T7" fmla="*/ 0 h 43"/>
                  <a:gd name="T8" fmla="*/ 60 w 60"/>
                  <a:gd name="T9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34"/>
                    </a:moveTo>
                    <a:lnTo>
                      <a:pt x="60" y="43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60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8" name="Freeform 74"/>
              <p:cNvSpPr/>
              <p:nvPr/>
            </p:nvSpPr>
            <p:spPr bwMode="auto">
              <a:xfrm>
                <a:off x="6552" y="3065"/>
                <a:ext cx="147" cy="85"/>
              </a:xfrm>
              <a:custGeom>
                <a:avLst/>
                <a:gdLst>
                  <a:gd name="T0" fmla="*/ 147 w 147"/>
                  <a:gd name="T1" fmla="*/ 51 h 85"/>
                  <a:gd name="T2" fmla="*/ 87 w 147"/>
                  <a:gd name="T3" fmla="*/ 85 h 85"/>
                  <a:gd name="T4" fmla="*/ 0 w 147"/>
                  <a:gd name="T5" fmla="*/ 34 h 85"/>
                  <a:gd name="T6" fmla="*/ 59 w 147"/>
                  <a:gd name="T7" fmla="*/ 0 h 85"/>
                  <a:gd name="T8" fmla="*/ 147 w 147"/>
                  <a:gd name="T9" fmla="*/ 5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85">
                    <a:moveTo>
                      <a:pt x="147" y="51"/>
                    </a:moveTo>
                    <a:lnTo>
                      <a:pt x="87" y="85"/>
                    </a:lnTo>
                    <a:lnTo>
                      <a:pt x="0" y="34"/>
                    </a:lnTo>
                    <a:lnTo>
                      <a:pt x="59" y="0"/>
                    </a:lnTo>
                    <a:lnTo>
                      <a:pt x="147" y="51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9" name="Freeform 75"/>
              <p:cNvSpPr/>
              <p:nvPr/>
            </p:nvSpPr>
            <p:spPr bwMode="auto">
              <a:xfrm>
                <a:off x="6639" y="3115"/>
                <a:ext cx="60" cy="44"/>
              </a:xfrm>
              <a:custGeom>
                <a:avLst/>
                <a:gdLst>
                  <a:gd name="T0" fmla="*/ 60 w 60"/>
                  <a:gd name="T1" fmla="*/ 0 h 44"/>
                  <a:gd name="T2" fmla="*/ 60 w 60"/>
                  <a:gd name="T3" fmla="*/ 9 h 44"/>
                  <a:gd name="T4" fmla="*/ 0 w 60"/>
                  <a:gd name="T5" fmla="*/ 44 h 44"/>
                  <a:gd name="T6" fmla="*/ 0 w 60"/>
                  <a:gd name="T7" fmla="*/ 35 h 44"/>
                  <a:gd name="T8" fmla="*/ 60 w 60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4">
                    <a:moveTo>
                      <a:pt x="60" y="0"/>
                    </a:moveTo>
                    <a:lnTo>
                      <a:pt x="60" y="9"/>
                    </a:lnTo>
                    <a:lnTo>
                      <a:pt x="0" y="44"/>
                    </a:lnTo>
                    <a:lnTo>
                      <a:pt x="0" y="3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0" name="Freeform 76"/>
              <p:cNvSpPr/>
              <p:nvPr/>
            </p:nvSpPr>
            <p:spPr bwMode="auto">
              <a:xfrm>
                <a:off x="6552" y="3099"/>
                <a:ext cx="87" cy="60"/>
              </a:xfrm>
              <a:custGeom>
                <a:avLst/>
                <a:gdLst>
                  <a:gd name="T0" fmla="*/ 87 w 87"/>
                  <a:gd name="T1" fmla="*/ 51 h 60"/>
                  <a:gd name="T2" fmla="*/ 87 w 87"/>
                  <a:gd name="T3" fmla="*/ 60 h 60"/>
                  <a:gd name="T4" fmla="*/ 0 w 87"/>
                  <a:gd name="T5" fmla="*/ 9 h 60"/>
                  <a:gd name="T6" fmla="*/ 0 w 87"/>
                  <a:gd name="T7" fmla="*/ 0 h 60"/>
                  <a:gd name="T8" fmla="*/ 87 w 87"/>
                  <a:gd name="T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60">
                    <a:moveTo>
                      <a:pt x="87" y="51"/>
                    </a:moveTo>
                    <a:lnTo>
                      <a:pt x="87" y="60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87" y="51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1" name="Freeform 77"/>
              <p:cNvSpPr/>
              <p:nvPr/>
            </p:nvSpPr>
            <p:spPr bwMode="auto">
              <a:xfrm>
                <a:off x="5784" y="2716"/>
                <a:ext cx="114" cy="66"/>
              </a:xfrm>
              <a:custGeom>
                <a:avLst/>
                <a:gdLst>
                  <a:gd name="T0" fmla="*/ 114 w 114"/>
                  <a:gd name="T1" fmla="*/ 33 h 66"/>
                  <a:gd name="T2" fmla="*/ 57 w 114"/>
                  <a:gd name="T3" fmla="*/ 66 h 66"/>
                  <a:gd name="T4" fmla="*/ 0 w 114"/>
                  <a:gd name="T5" fmla="*/ 33 h 66"/>
                  <a:gd name="T6" fmla="*/ 57 w 114"/>
                  <a:gd name="T7" fmla="*/ 0 h 66"/>
                  <a:gd name="T8" fmla="*/ 114 w 114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6">
                    <a:moveTo>
                      <a:pt x="114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4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2" name="Freeform 78"/>
              <p:cNvSpPr/>
              <p:nvPr/>
            </p:nvSpPr>
            <p:spPr bwMode="auto">
              <a:xfrm>
                <a:off x="5841" y="2749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3" name="Freeform 79"/>
              <p:cNvSpPr/>
              <p:nvPr/>
            </p:nvSpPr>
            <p:spPr bwMode="auto">
              <a:xfrm>
                <a:off x="5784" y="2749"/>
                <a:ext cx="57" cy="42"/>
              </a:xfrm>
              <a:custGeom>
                <a:avLst/>
                <a:gdLst>
                  <a:gd name="T0" fmla="*/ 57 w 57"/>
                  <a:gd name="T1" fmla="*/ 33 h 42"/>
                  <a:gd name="T2" fmla="*/ 57 w 57"/>
                  <a:gd name="T3" fmla="*/ 42 h 42"/>
                  <a:gd name="T4" fmla="*/ 0 w 57"/>
                  <a:gd name="T5" fmla="*/ 8 h 42"/>
                  <a:gd name="T6" fmla="*/ 0 w 57"/>
                  <a:gd name="T7" fmla="*/ 0 h 42"/>
                  <a:gd name="T8" fmla="*/ 57 w 57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3"/>
                    </a:moveTo>
                    <a:lnTo>
                      <a:pt x="57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4" name="Freeform 80"/>
              <p:cNvSpPr/>
              <p:nvPr/>
            </p:nvSpPr>
            <p:spPr bwMode="auto">
              <a:xfrm>
                <a:off x="5647" y="2637"/>
                <a:ext cx="116" cy="66"/>
              </a:xfrm>
              <a:custGeom>
                <a:avLst/>
                <a:gdLst>
                  <a:gd name="T0" fmla="*/ 116 w 116"/>
                  <a:gd name="T1" fmla="*/ 33 h 66"/>
                  <a:gd name="T2" fmla="*/ 59 w 116"/>
                  <a:gd name="T3" fmla="*/ 66 h 66"/>
                  <a:gd name="T4" fmla="*/ 0 w 116"/>
                  <a:gd name="T5" fmla="*/ 33 h 66"/>
                  <a:gd name="T6" fmla="*/ 58 w 116"/>
                  <a:gd name="T7" fmla="*/ 0 h 66"/>
                  <a:gd name="T8" fmla="*/ 116 w 116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66">
                    <a:moveTo>
                      <a:pt x="116" y="33"/>
                    </a:moveTo>
                    <a:lnTo>
                      <a:pt x="59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6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5" name="Freeform 81"/>
              <p:cNvSpPr/>
              <p:nvPr/>
            </p:nvSpPr>
            <p:spPr bwMode="auto">
              <a:xfrm>
                <a:off x="5706" y="2670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6" name="Freeform 82"/>
              <p:cNvSpPr/>
              <p:nvPr/>
            </p:nvSpPr>
            <p:spPr bwMode="auto">
              <a:xfrm>
                <a:off x="5647" y="2670"/>
                <a:ext cx="59" cy="42"/>
              </a:xfrm>
              <a:custGeom>
                <a:avLst/>
                <a:gdLst>
                  <a:gd name="T0" fmla="*/ 59 w 59"/>
                  <a:gd name="T1" fmla="*/ 33 h 42"/>
                  <a:gd name="T2" fmla="*/ 59 w 59"/>
                  <a:gd name="T3" fmla="*/ 42 h 42"/>
                  <a:gd name="T4" fmla="*/ 0 w 59"/>
                  <a:gd name="T5" fmla="*/ 9 h 42"/>
                  <a:gd name="T6" fmla="*/ 0 w 59"/>
                  <a:gd name="T7" fmla="*/ 0 h 42"/>
                  <a:gd name="T8" fmla="*/ 59 w 59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2">
                    <a:moveTo>
                      <a:pt x="59" y="33"/>
                    </a:moveTo>
                    <a:lnTo>
                      <a:pt x="59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9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7" name="Freeform 83"/>
              <p:cNvSpPr/>
              <p:nvPr/>
            </p:nvSpPr>
            <p:spPr bwMode="auto">
              <a:xfrm>
                <a:off x="5684" y="2657"/>
                <a:ext cx="114" cy="67"/>
              </a:xfrm>
              <a:custGeom>
                <a:avLst/>
                <a:gdLst>
                  <a:gd name="T0" fmla="*/ 114 w 114"/>
                  <a:gd name="T1" fmla="*/ 34 h 67"/>
                  <a:gd name="T2" fmla="*/ 57 w 114"/>
                  <a:gd name="T3" fmla="*/ 67 h 67"/>
                  <a:gd name="T4" fmla="*/ 0 w 114"/>
                  <a:gd name="T5" fmla="*/ 34 h 67"/>
                  <a:gd name="T6" fmla="*/ 57 w 114"/>
                  <a:gd name="T7" fmla="*/ 0 h 67"/>
                  <a:gd name="T8" fmla="*/ 114 w 114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4"/>
                    </a:moveTo>
                    <a:lnTo>
                      <a:pt x="57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4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8" name="Freeform 84"/>
              <p:cNvSpPr/>
              <p:nvPr/>
            </p:nvSpPr>
            <p:spPr bwMode="auto">
              <a:xfrm>
                <a:off x="5741" y="2691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9" name="Freeform 85"/>
              <p:cNvSpPr/>
              <p:nvPr/>
            </p:nvSpPr>
            <p:spPr bwMode="auto">
              <a:xfrm>
                <a:off x="5683" y="2691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1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1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0" name="Freeform 86"/>
              <p:cNvSpPr/>
              <p:nvPr/>
            </p:nvSpPr>
            <p:spPr bwMode="auto">
              <a:xfrm>
                <a:off x="5868" y="2765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1" name="Freeform 87"/>
              <p:cNvSpPr/>
              <p:nvPr/>
            </p:nvSpPr>
            <p:spPr bwMode="auto">
              <a:xfrm>
                <a:off x="5926" y="2798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2" name="Freeform 88"/>
              <p:cNvSpPr/>
              <p:nvPr/>
            </p:nvSpPr>
            <p:spPr bwMode="auto">
              <a:xfrm>
                <a:off x="5868" y="2798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3" name="Freeform 89"/>
              <p:cNvSpPr/>
              <p:nvPr/>
            </p:nvSpPr>
            <p:spPr bwMode="auto">
              <a:xfrm>
                <a:off x="5959" y="2818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7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4" name="Freeform 90"/>
              <p:cNvSpPr/>
              <p:nvPr/>
            </p:nvSpPr>
            <p:spPr bwMode="auto">
              <a:xfrm>
                <a:off x="6016" y="2851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0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5" name="Freeform 91"/>
              <p:cNvSpPr/>
              <p:nvPr/>
            </p:nvSpPr>
            <p:spPr bwMode="auto">
              <a:xfrm>
                <a:off x="5959" y="2851"/>
                <a:ext cx="57" cy="41"/>
              </a:xfrm>
              <a:custGeom>
                <a:avLst/>
                <a:gdLst>
                  <a:gd name="T0" fmla="*/ 57 w 57"/>
                  <a:gd name="T1" fmla="*/ 33 h 41"/>
                  <a:gd name="T2" fmla="*/ 57 w 57"/>
                  <a:gd name="T3" fmla="*/ 41 h 41"/>
                  <a:gd name="T4" fmla="*/ 0 w 57"/>
                  <a:gd name="T5" fmla="*/ 8 h 41"/>
                  <a:gd name="T6" fmla="*/ 0 w 57"/>
                  <a:gd name="T7" fmla="*/ 0 h 41"/>
                  <a:gd name="T8" fmla="*/ 57 w 57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6" name="Freeform 92"/>
              <p:cNvSpPr/>
              <p:nvPr/>
            </p:nvSpPr>
            <p:spPr bwMode="auto">
              <a:xfrm>
                <a:off x="6050" y="2871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7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7" name="Freeform 93"/>
              <p:cNvSpPr/>
              <p:nvPr/>
            </p:nvSpPr>
            <p:spPr bwMode="auto">
              <a:xfrm>
                <a:off x="6107" y="2904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0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8" name="Freeform 94"/>
              <p:cNvSpPr/>
              <p:nvPr/>
            </p:nvSpPr>
            <p:spPr bwMode="auto">
              <a:xfrm>
                <a:off x="6050" y="2904"/>
                <a:ext cx="57" cy="41"/>
              </a:xfrm>
              <a:custGeom>
                <a:avLst/>
                <a:gdLst>
                  <a:gd name="T0" fmla="*/ 57 w 57"/>
                  <a:gd name="T1" fmla="*/ 33 h 41"/>
                  <a:gd name="T2" fmla="*/ 57 w 57"/>
                  <a:gd name="T3" fmla="*/ 41 h 41"/>
                  <a:gd name="T4" fmla="*/ 0 w 57"/>
                  <a:gd name="T5" fmla="*/ 8 h 41"/>
                  <a:gd name="T6" fmla="*/ 0 w 57"/>
                  <a:gd name="T7" fmla="*/ 0 h 41"/>
                  <a:gd name="T8" fmla="*/ 57 w 57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9" name="Freeform 95"/>
              <p:cNvSpPr/>
              <p:nvPr/>
            </p:nvSpPr>
            <p:spPr bwMode="auto">
              <a:xfrm>
                <a:off x="6141" y="2923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8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0" name="Freeform 96"/>
              <p:cNvSpPr/>
              <p:nvPr/>
            </p:nvSpPr>
            <p:spPr bwMode="auto">
              <a:xfrm>
                <a:off x="6199" y="2957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1" name="Freeform 97"/>
              <p:cNvSpPr/>
              <p:nvPr/>
            </p:nvSpPr>
            <p:spPr bwMode="auto">
              <a:xfrm>
                <a:off x="6141" y="2957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2" name="Freeform 98"/>
              <p:cNvSpPr/>
              <p:nvPr/>
            </p:nvSpPr>
            <p:spPr bwMode="auto">
              <a:xfrm>
                <a:off x="6235" y="2978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8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3" name="Freeform 99"/>
              <p:cNvSpPr/>
              <p:nvPr/>
            </p:nvSpPr>
            <p:spPr bwMode="auto">
              <a:xfrm>
                <a:off x="6293" y="3011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4" name="Freeform 100"/>
              <p:cNvSpPr/>
              <p:nvPr/>
            </p:nvSpPr>
            <p:spPr bwMode="auto">
              <a:xfrm>
                <a:off x="6235" y="3011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5" name="Freeform 101"/>
              <p:cNvSpPr/>
              <p:nvPr/>
            </p:nvSpPr>
            <p:spPr bwMode="auto">
              <a:xfrm>
                <a:off x="6322" y="3028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6" name="Freeform 102"/>
              <p:cNvSpPr/>
              <p:nvPr/>
            </p:nvSpPr>
            <p:spPr bwMode="auto">
              <a:xfrm>
                <a:off x="6379" y="3062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1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1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7" name="Freeform 103"/>
              <p:cNvSpPr/>
              <p:nvPr/>
            </p:nvSpPr>
            <p:spPr bwMode="auto">
              <a:xfrm>
                <a:off x="6322" y="3062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7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8" name="Freeform 104"/>
              <p:cNvSpPr/>
              <p:nvPr/>
            </p:nvSpPr>
            <p:spPr bwMode="auto">
              <a:xfrm>
                <a:off x="6408" y="3079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9" name="Freeform 105"/>
              <p:cNvSpPr/>
              <p:nvPr/>
            </p:nvSpPr>
            <p:spPr bwMode="auto">
              <a:xfrm>
                <a:off x="6466" y="3112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0" name="Freeform 106"/>
              <p:cNvSpPr/>
              <p:nvPr/>
            </p:nvSpPr>
            <p:spPr bwMode="auto">
              <a:xfrm>
                <a:off x="6408" y="3112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1" name="Freeform 107"/>
              <p:cNvSpPr/>
              <p:nvPr/>
            </p:nvSpPr>
            <p:spPr bwMode="auto">
              <a:xfrm>
                <a:off x="6499" y="3132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7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2" name="Freeform 108"/>
              <p:cNvSpPr/>
              <p:nvPr/>
            </p:nvSpPr>
            <p:spPr bwMode="auto">
              <a:xfrm>
                <a:off x="6556" y="3165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3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3" name="Freeform 109"/>
              <p:cNvSpPr/>
              <p:nvPr/>
            </p:nvSpPr>
            <p:spPr bwMode="auto">
              <a:xfrm>
                <a:off x="6499" y="3165"/>
                <a:ext cx="57" cy="42"/>
              </a:xfrm>
              <a:custGeom>
                <a:avLst/>
                <a:gdLst>
                  <a:gd name="T0" fmla="*/ 57 w 57"/>
                  <a:gd name="T1" fmla="*/ 33 h 42"/>
                  <a:gd name="T2" fmla="*/ 57 w 57"/>
                  <a:gd name="T3" fmla="*/ 42 h 42"/>
                  <a:gd name="T4" fmla="*/ 0 w 57"/>
                  <a:gd name="T5" fmla="*/ 8 h 42"/>
                  <a:gd name="T6" fmla="*/ 0 w 57"/>
                  <a:gd name="T7" fmla="*/ 0 h 42"/>
                  <a:gd name="T8" fmla="*/ 57 w 57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3"/>
                    </a:moveTo>
                    <a:lnTo>
                      <a:pt x="57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4" name="Freeform 110"/>
              <p:cNvSpPr/>
              <p:nvPr/>
            </p:nvSpPr>
            <p:spPr bwMode="auto">
              <a:xfrm>
                <a:off x="5560" y="2687"/>
                <a:ext cx="170" cy="98"/>
              </a:xfrm>
              <a:custGeom>
                <a:avLst/>
                <a:gdLst>
                  <a:gd name="T0" fmla="*/ 170 w 170"/>
                  <a:gd name="T1" fmla="*/ 65 h 98"/>
                  <a:gd name="T2" fmla="*/ 112 w 170"/>
                  <a:gd name="T3" fmla="*/ 98 h 98"/>
                  <a:gd name="T4" fmla="*/ 0 w 170"/>
                  <a:gd name="T5" fmla="*/ 33 h 98"/>
                  <a:gd name="T6" fmla="*/ 57 w 170"/>
                  <a:gd name="T7" fmla="*/ 0 h 98"/>
                  <a:gd name="T8" fmla="*/ 170 w 170"/>
                  <a:gd name="T9" fmla="*/ 65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98">
                    <a:moveTo>
                      <a:pt x="170" y="65"/>
                    </a:moveTo>
                    <a:lnTo>
                      <a:pt x="112" y="98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70" y="6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5" name="Freeform 111"/>
              <p:cNvSpPr/>
              <p:nvPr/>
            </p:nvSpPr>
            <p:spPr bwMode="auto">
              <a:xfrm>
                <a:off x="5672" y="2752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3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6" name="Freeform 112"/>
              <p:cNvSpPr/>
              <p:nvPr/>
            </p:nvSpPr>
            <p:spPr bwMode="auto">
              <a:xfrm>
                <a:off x="5560" y="2720"/>
                <a:ext cx="112" cy="74"/>
              </a:xfrm>
              <a:custGeom>
                <a:avLst/>
                <a:gdLst>
                  <a:gd name="T0" fmla="*/ 112 w 112"/>
                  <a:gd name="T1" fmla="*/ 65 h 74"/>
                  <a:gd name="T2" fmla="*/ 112 w 112"/>
                  <a:gd name="T3" fmla="*/ 74 h 74"/>
                  <a:gd name="T4" fmla="*/ 0 w 112"/>
                  <a:gd name="T5" fmla="*/ 9 h 74"/>
                  <a:gd name="T6" fmla="*/ 0 w 112"/>
                  <a:gd name="T7" fmla="*/ 0 h 74"/>
                  <a:gd name="T8" fmla="*/ 112 w 112"/>
                  <a:gd name="T9" fmla="*/ 6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74">
                    <a:moveTo>
                      <a:pt x="112" y="65"/>
                    </a:moveTo>
                    <a:lnTo>
                      <a:pt x="112" y="7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112" y="6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7" name="Freeform 113"/>
              <p:cNvSpPr/>
              <p:nvPr/>
            </p:nvSpPr>
            <p:spPr bwMode="auto">
              <a:xfrm>
                <a:off x="5719" y="2780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8" name="Freeform 114"/>
              <p:cNvSpPr/>
              <p:nvPr/>
            </p:nvSpPr>
            <p:spPr bwMode="auto">
              <a:xfrm>
                <a:off x="5777" y="2813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9" name="Freeform 115"/>
              <p:cNvSpPr/>
              <p:nvPr/>
            </p:nvSpPr>
            <p:spPr bwMode="auto">
              <a:xfrm>
                <a:off x="5719" y="2813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0" name="Freeform 116"/>
              <p:cNvSpPr/>
              <p:nvPr/>
            </p:nvSpPr>
            <p:spPr bwMode="auto">
              <a:xfrm>
                <a:off x="5630" y="2728"/>
                <a:ext cx="116" cy="67"/>
              </a:xfrm>
              <a:custGeom>
                <a:avLst/>
                <a:gdLst>
                  <a:gd name="T0" fmla="*/ 116 w 116"/>
                  <a:gd name="T1" fmla="*/ 34 h 67"/>
                  <a:gd name="T2" fmla="*/ 59 w 116"/>
                  <a:gd name="T3" fmla="*/ 67 h 67"/>
                  <a:gd name="T4" fmla="*/ 0 w 116"/>
                  <a:gd name="T5" fmla="*/ 34 h 67"/>
                  <a:gd name="T6" fmla="*/ 58 w 116"/>
                  <a:gd name="T7" fmla="*/ 0 h 67"/>
                  <a:gd name="T8" fmla="*/ 116 w 116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67">
                    <a:moveTo>
                      <a:pt x="116" y="34"/>
                    </a:moveTo>
                    <a:lnTo>
                      <a:pt x="59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6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1" name="Freeform 117"/>
              <p:cNvSpPr/>
              <p:nvPr/>
            </p:nvSpPr>
            <p:spPr bwMode="auto">
              <a:xfrm>
                <a:off x="5689" y="2762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2" name="Freeform 118"/>
              <p:cNvSpPr/>
              <p:nvPr/>
            </p:nvSpPr>
            <p:spPr bwMode="auto">
              <a:xfrm>
                <a:off x="5630" y="2762"/>
                <a:ext cx="59" cy="41"/>
              </a:xfrm>
              <a:custGeom>
                <a:avLst/>
                <a:gdLst>
                  <a:gd name="T0" fmla="*/ 59 w 59"/>
                  <a:gd name="T1" fmla="*/ 33 h 41"/>
                  <a:gd name="T2" fmla="*/ 59 w 59"/>
                  <a:gd name="T3" fmla="*/ 41 h 41"/>
                  <a:gd name="T4" fmla="*/ 0 w 59"/>
                  <a:gd name="T5" fmla="*/ 8 h 41"/>
                  <a:gd name="T6" fmla="*/ 0 w 59"/>
                  <a:gd name="T7" fmla="*/ 0 h 41"/>
                  <a:gd name="T8" fmla="*/ 59 w 59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1">
                    <a:moveTo>
                      <a:pt x="59" y="33"/>
                    </a:moveTo>
                    <a:lnTo>
                      <a:pt x="59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9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3" name="Freeform 119"/>
              <p:cNvSpPr/>
              <p:nvPr/>
            </p:nvSpPr>
            <p:spPr bwMode="auto">
              <a:xfrm>
                <a:off x="5814" y="2834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7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4" name="Freeform 120"/>
              <p:cNvSpPr/>
              <p:nvPr/>
            </p:nvSpPr>
            <p:spPr bwMode="auto">
              <a:xfrm>
                <a:off x="5871" y="2867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4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5" name="Freeform 121"/>
              <p:cNvSpPr/>
              <p:nvPr/>
            </p:nvSpPr>
            <p:spPr bwMode="auto">
              <a:xfrm>
                <a:off x="5814" y="2867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6" name="Freeform 122"/>
              <p:cNvSpPr/>
              <p:nvPr/>
            </p:nvSpPr>
            <p:spPr bwMode="auto">
              <a:xfrm>
                <a:off x="5906" y="2888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7" name="Freeform 123"/>
              <p:cNvSpPr/>
              <p:nvPr/>
            </p:nvSpPr>
            <p:spPr bwMode="auto">
              <a:xfrm>
                <a:off x="5963" y="2922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1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1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8" name="Freeform 124"/>
              <p:cNvSpPr/>
              <p:nvPr/>
            </p:nvSpPr>
            <p:spPr bwMode="auto">
              <a:xfrm>
                <a:off x="5906" y="2921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7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9" name="Freeform 125"/>
              <p:cNvSpPr/>
              <p:nvPr/>
            </p:nvSpPr>
            <p:spPr bwMode="auto">
              <a:xfrm>
                <a:off x="5992" y="2938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0" name="Freeform 126"/>
              <p:cNvSpPr/>
              <p:nvPr/>
            </p:nvSpPr>
            <p:spPr bwMode="auto">
              <a:xfrm>
                <a:off x="6049" y="2972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1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1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1" name="Freeform 127"/>
              <p:cNvSpPr/>
              <p:nvPr/>
            </p:nvSpPr>
            <p:spPr bwMode="auto">
              <a:xfrm>
                <a:off x="5992" y="2972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7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2" name="Freeform 128"/>
              <p:cNvSpPr/>
              <p:nvPr/>
            </p:nvSpPr>
            <p:spPr bwMode="auto">
              <a:xfrm>
                <a:off x="6081" y="2990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8 w 115"/>
                  <a:gd name="T3" fmla="*/ 67 h 67"/>
                  <a:gd name="T4" fmla="*/ 0 w 115"/>
                  <a:gd name="T5" fmla="*/ 33 h 67"/>
                  <a:gd name="T6" fmla="*/ 58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3" name="Freeform 129"/>
              <p:cNvSpPr/>
              <p:nvPr/>
            </p:nvSpPr>
            <p:spPr bwMode="auto">
              <a:xfrm>
                <a:off x="6139" y="3023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4" name="Freeform 130"/>
              <p:cNvSpPr/>
              <p:nvPr/>
            </p:nvSpPr>
            <p:spPr bwMode="auto">
              <a:xfrm>
                <a:off x="6081" y="3023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5" name="Freeform 131"/>
              <p:cNvSpPr/>
              <p:nvPr/>
            </p:nvSpPr>
            <p:spPr bwMode="auto">
              <a:xfrm>
                <a:off x="6175" y="3044"/>
                <a:ext cx="114" cy="67"/>
              </a:xfrm>
              <a:custGeom>
                <a:avLst/>
                <a:gdLst>
                  <a:gd name="T0" fmla="*/ 114 w 114"/>
                  <a:gd name="T1" fmla="*/ 33 h 67"/>
                  <a:gd name="T2" fmla="*/ 57 w 114"/>
                  <a:gd name="T3" fmla="*/ 67 h 67"/>
                  <a:gd name="T4" fmla="*/ 0 w 114"/>
                  <a:gd name="T5" fmla="*/ 33 h 67"/>
                  <a:gd name="T6" fmla="*/ 57 w 114"/>
                  <a:gd name="T7" fmla="*/ 0 h 67"/>
                  <a:gd name="T8" fmla="*/ 114 w 114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3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4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6" name="Freeform 132"/>
              <p:cNvSpPr/>
              <p:nvPr/>
            </p:nvSpPr>
            <p:spPr bwMode="auto">
              <a:xfrm>
                <a:off x="6232" y="3077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7" name="Freeform 133"/>
              <p:cNvSpPr/>
              <p:nvPr/>
            </p:nvSpPr>
            <p:spPr bwMode="auto">
              <a:xfrm>
                <a:off x="6175" y="3077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8" name="Freeform 134"/>
              <p:cNvSpPr/>
              <p:nvPr/>
            </p:nvSpPr>
            <p:spPr bwMode="auto">
              <a:xfrm>
                <a:off x="6267" y="3098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9" name="Freeform 135"/>
              <p:cNvSpPr/>
              <p:nvPr/>
            </p:nvSpPr>
            <p:spPr bwMode="auto">
              <a:xfrm>
                <a:off x="6325" y="3132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0" name="Freeform 136"/>
              <p:cNvSpPr/>
              <p:nvPr/>
            </p:nvSpPr>
            <p:spPr bwMode="auto">
              <a:xfrm>
                <a:off x="6267" y="3132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1" name="Freeform 137"/>
              <p:cNvSpPr/>
              <p:nvPr/>
            </p:nvSpPr>
            <p:spPr bwMode="auto">
              <a:xfrm>
                <a:off x="6354" y="3149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8 w 115"/>
                  <a:gd name="T3" fmla="*/ 67 h 67"/>
                  <a:gd name="T4" fmla="*/ 0 w 115"/>
                  <a:gd name="T5" fmla="*/ 33 h 67"/>
                  <a:gd name="T6" fmla="*/ 58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2" name="Freeform 138"/>
              <p:cNvSpPr/>
              <p:nvPr/>
            </p:nvSpPr>
            <p:spPr bwMode="auto">
              <a:xfrm>
                <a:off x="6412" y="3182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3" name="Freeform 139"/>
              <p:cNvSpPr/>
              <p:nvPr/>
            </p:nvSpPr>
            <p:spPr bwMode="auto">
              <a:xfrm>
                <a:off x="6354" y="3182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4" name="Freeform 140"/>
              <p:cNvSpPr/>
              <p:nvPr/>
            </p:nvSpPr>
            <p:spPr bwMode="auto">
              <a:xfrm>
                <a:off x="6412" y="3182"/>
                <a:ext cx="115" cy="66"/>
              </a:xfrm>
              <a:custGeom>
                <a:avLst/>
                <a:gdLst>
                  <a:gd name="T0" fmla="*/ 115 w 115"/>
                  <a:gd name="T1" fmla="*/ 34 h 66"/>
                  <a:gd name="T2" fmla="*/ 58 w 115"/>
                  <a:gd name="T3" fmla="*/ 66 h 66"/>
                  <a:gd name="T4" fmla="*/ 0 w 115"/>
                  <a:gd name="T5" fmla="*/ 34 h 66"/>
                  <a:gd name="T6" fmla="*/ 57 w 115"/>
                  <a:gd name="T7" fmla="*/ 0 h 66"/>
                  <a:gd name="T8" fmla="*/ 115 w 115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4"/>
                    </a:moveTo>
                    <a:lnTo>
                      <a:pt x="58" y="66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5" name="Freeform 141"/>
              <p:cNvSpPr/>
              <p:nvPr/>
            </p:nvSpPr>
            <p:spPr bwMode="auto">
              <a:xfrm>
                <a:off x="6470" y="3216"/>
                <a:ext cx="57" cy="40"/>
              </a:xfrm>
              <a:custGeom>
                <a:avLst/>
                <a:gdLst>
                  <a:gd name="T0" fmla="*/ 57 w 57"/>
                  <a:gd name="T1" fmla="*/ 0 h 40"/>
                  <a:gd name="T2" fmla="*/ 57 w 57"/>
                  <a:gd name="T3" fmla="*/ 8 h 40"/>
                  <a:gd name="T4" fmla="*/ 0 w 57"/>
                  <a:gd name="T5" fmla="*/ 40 h 40"/>
                  <a:gd name="T6" fmla="*/ 0 w 57"/>
                  <a:gd name="T7" fmla="*/ 32 h 40"/>
                  <a:gd name="T8" fmla="*/ 57 w 5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0">
                    <a:moveTo>
                      <a:pt x="57" y="0"/>
                    </a:moveTo>
                    <a:lnTo>
                      <a:pt x="57" y="8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6" name="Freeform 142"/>
              <p:cNvSpPr/>
              <p:nvPr/>
            </p:nvSpPr>
            <p:spPr bwMode="auto">
              <a:xfrm>
                <a:off x="6412" y="3216"/>
                <a:ext cx="58" cy="40"/>
              </a:xfrm>
              <a:custGeom>
                <a:avLst/>
                <a:gdLst>
                  <a:gd name="T0" fmla="*/ 58 w 58"/>
                  <a:gd name="T1" fmla="*/ 32 h 40"/>
                  <a:gd name="T2" fmla="*/ 58 w 58"/>
                  <a:gd name="T3" fmla="*/ 40 h 40"/>
                  <a:gd name="T4" fmla="*/ 0 w 58"/>
                  <a:gd name="T5" fmla="*/ 8 h 40"/>
                  <a:gd name="T6" fmla="*/ 0 w 58"/>
                  <a:gd name="T7" fmla="*/ 0 h 40"/>
                  <a:gd name="T8" fmla="*/ 58 w 58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0">
                    <a:moveTo>
                      <a:pt x="58" y="32"/>
                    </a:moveTo>
                    <a:lnTo>
                      <a:pt x="58" y="40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2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7" name="Freeform 143"/>
              <p:cNvSpPr/>
              <p:nvPr/>
            </p:nvSpPr>
            <p:spPr bwMode="auto">
              <a:xfrm>
                <a:off x="5465" y="2741"/>
                <a:ext cx="169" cy="98"/>
              </a:xfrm>
              <a:custGeom>
                <a:avLst/>
                <a:gdLst>
                  <a:gd name="T0" fmla="*/ 169 w 169"/>
                  <a:gd name="T1" fmla="*/ 65 h 98"/>
                  <a:gd name="T2" fmla="*/ 112 w 169"/>
                  <a:gd name="T3" fmla="*/ 98 h 98"/>
                  <a:gd name="T4" fmla="*/ 0 w 169"/>
                  <a:gd name="T5" fmla="*/ 33 h 98"/>
                  <a:gd name="T6" fmla="*/ 57 w 169"/>
                  <a:gd name="T7" fmla="*/ 0 h 98"/>
                  <a:gd name="T8" fmla="*/ 169 w 169"/>
                  <a:gd name="T9" fmla="*/ 65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98">
                    <a:moveTo>
                      <a:pt x="169" y="65"/>
                    </a:moveTo>
                    <a:lnTo>
                      <a:pt x="112" y="98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69" y="6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8" name="Freeform 144"/>
              <p:cNvSpPr/>
              <p:nvPr/>
            </p:nvSpPr>
            <p:spPr bwMode="auto">
              <a:xfrm>
                <a:off x="5577" y="2806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9" name="Freeform 145"/>
              <p:cNvSpPr/>
              <p:nvPr/>
            </p:nvSpPr>
            <p:spPr bwMode="auto">
              <a:xfrm>
                <a:off x="5465" y="2774"/>
                <a:ext cx="112" cy="74"/>
              </a:xfrm>
              <a:custGeom>
                <a:avLst/>
                <a:gdLst>
                  <a:gd name="T0" fmla="*/ 112 w 112"/>
                  <a:gd name="T1" fmla="*/ 65 h 74"/>
                  <a:gd name="T2" fmla="*/ 112 w 112"/>
                  <a:gd name="T3" fmla="*/ 74 h 74"/>
                  <a:gd name="T4" fmla="*/ 0 w 112"/>
                  <a:gd name="T5" fmla="*/ 9 h 74"/>
                  <a:gd name="T6" fmla="*/ 0 w 112"/>
                  <a:gd name="T7" fmla="*/ 0 h 74"/>
                  <a:gd name="T8" fmla="*/ 112 w 112"/>
                  <a:gd name="T9" fmla="*/ 6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74">
                    <a:moveTo>
                      <a:pt x="112" y="65"/>
                    </a:moveTo>
                    <a:lnTo>
                      <a:pt x="112" y="7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112" y="6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0" name="Freeform 146"/>
              <p:cNvSpPr/>
              <p:nvPr/>
            </p:nvSpPr>
            <p:spPr bwMode="auto">
              <a:xfrm>
                <a:off x="5655" y="2852"/>
                <a:ext cx="116" cy="67"/>
              </a:xfrm>
              <a:custGeom>
                <a:avLst/>
                <a:gdLst>
                  <a:gd name="T0" fmla="*/ 116 w 116"/>
                  <a:gd name="T1" fmla="*/ 33 h 67"/>
                  <a:gd name="T2" fmla="*/ 59 w 116"/>
                  <a:gd name="T3" fmla="*/ 67 h 67"/>
                  <a:gd name="T4" fmla="*/ 0 w 116"/>
                  <a:gd name="T5" fmla="*/ 33 h 67"/>
                  <a:gd name="T6" fmla="*/ 59 w 116"/>
                  <a:gd name="T7" fmla="*/ 0 h 67"/>
                  <a:gd name="T8" fmla="*/ 116 w 116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67">
                    <a:moveTo>
                      <a:pt x="116" y="33"/>
                    </a:moveTo>
                    <a:lnTo>
                      <a:pt x="59" y="67"/>
                    </a:lnTo>
                    <a:lnTo>
                      <a:pt x="0" y="33"/>
                    </a:lnTo>
                    <a:lnTo>
                      <a:pt x="59" y="0"/>
                    </a:lnTo>
                    <a:lnTo>
                      <a:pt x="116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1" name="Freeform 147"/>
              <p:cNvSpPr/>
              <p:nvPr/>
            </p:nvSpPr>
            <p:spPr bwMode="auto">
              <a:xfrm>
                <a:off x="5714" y="2885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2" name="Freeform 148"/>
              <p:cNvSpPr/>
              <p:nvPr/>
            </p:nvSpPr>
            <p:spPr bwMode="auto">
              <a:xfrm>
                <a:off x="5655" y="2885"/>
                <a:ext cx="59" cy="42"/>
              </a:xfrm>
              <a:custGeom>
                <a:avLst/>
                <a:gdLst>
                  <a:gd name="T0" fmla="*/ 59 w 59"/>
                  <a:gd name="T1" fmla="*/ 34 h 42"/>
                  <a:gd name="T2" fmla="*/ 59 w 59"/>
                  <a:gd name="T3" fmla="*/ 42 h 42"/>
                  <a:gd name="T4" fmla="*/ 0 w 59"/>
                  <a:gd name="T5" fmla="*/ 9 h 42"/>
                  <a:gd name="T6" fmla="*/ 0 w 59"/>
                  <a:gd name="T7" fmla="*/ 0 h 42"/>
                  <a:gd name="T8" fmla="*/ 59 w 59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2">
                    <a:moveTo>
                      <a:pt x="59" y="34"/>
                    </a:moveTo>
                    <a:lnTo>
                      <a:pt x="59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9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3" name="Freeform 149"/>
              <p:cNvSpPr/>
              <p:nvPr/>
            </p:nvSpPr>
            <p:spPr bwMode="auto">
              <a:xfrm>
                <a:off x="5536" y="2782"/>
                <a:ext cx="114" cy="67"/>
              </a:xfrm>
              <a:custGeom>
                <a:avLst/>
                <a:gdLst>
                  <a:gd name="T0" fmla="*/ 114 w 114"/>
                  <a:gd name="T1" fmla="*/ 34 h 67"/>
                  <a:gd name="T2" fmla="*/ 57 w 114"/>
                  <a:gd name="T3" fmla="*/ 67 h 67"/>
                  <a:gd name="T4" fmla="*/ 0 w 114"/>
                  <a:gd name="T5" fmla="*/ 34 h 67"/>
                  <a:gd name="T6" fmla="*/ 57 w 114"/>
                  <a:gd name="T7" fmla="*/ 0 h 67"/>
                  <a:gd name="T8" fmla="*/ 114 w 114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4"/>
                    </a:moveTo>
                    <a:lnTo>
                      <a:pt x="57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4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4" name="Freeform 150"/>
              <p:cNvSpPr/>
              <p:nvPr/>
            </p:nvSpPr>
            <p:spPr bwMode="auto">
              <a:xfrm>
                <a:off x="5593" y="2816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5" name="Freeform 151"/>
              <p:cNvSpPr/>
              <p:nvPr/>
            </p:nvSpPr>
            <p:spPr bwMode="auto">
              <a:xfrm>
                <a:off x="5536" y="2816"/>
                <a:ext cx="57" cy="41"/>
              </a:xfrm>
              <a:custGeom>
                <a:avLst/>
                <a:gdLst>
                  <a:gd name="T0" fmla="*/ 57 w 57"/>
                  <a:gd name="T1" fmla="*/ 33 h 41"/>
                  <a:gd name="T2" fmla="*/ 57 w 57"/>
                  <a:gd name="T3" fmla="*/ 41 h 41"/>
                  <a:gd name="T4" fmla="*/ 0 w 57"/>
                  <a:gd name="T5" fmla="*/ 8 h 41"/>
                  <a:gd name="T6" fmla="*/ 0 w 57"/>
                  <a:gd name="T7" fmla="*/ 0 h 41"/>
                  <a:gd name="T8" fmla="*/ 57 w 57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6" name="Freeform 152"/>
              <p:cNvSpPr/>
              <p:nvPr/>
            </p:nvSpPr>
            <p:spPr bwMode="auto">
              <a:xfrm>
                <a:off x="5564" y="2799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7" name="Freeform 153"/>
              <p:cNvSpPr/>
              <p:nvPr/>
            </p:nvSpPr>
            <p:spPr bwMode="auto">
              <a:xfrm>
                <a:off x="5622" y="2832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8" name="Freeform 154"/>
              <p:cNvSpPr/>
              <p:nvPr/>
            </p:nvSpPr>
            <p:spPr bwMode="auto">
              <a:xfrm>
                <a:off x="5564" y="2832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9" name="Freeform 155"/>
              <p:cNvSpPr/>
              <p:nvPr/>
            </p:nvSpPr>
            <p:spPr bwMode="auto">
              <a:xfrm>
                <a:off x="5751" y="2907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7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0" name="Freeform 156"/>
              <p:cNvSpPr/>
              <p:nvPr/>
            </p:nvSpPr>
            <p:spPr bwMode="auto">
              <a:xfrm>
                <a:off x="5808" y="2940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8 h 42"/>
                  <a:gd name="T4" fmla="*/ 0 w 58"/>
                  <a:gd name="T5" fmla="*/ 42 h 42"/>
                  <a:gd name="T6" fmla="*/ 0 w 58"/>
                  <a:gd name="T7" fmla="*/ 33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1" name="Freeform 157"/>
              <p:cNvSpPr/>
              <p:nvPr/>
            </p:nvSpPr>
            <p:spPr bwMode="auto">
              <a:xfrm>
                <a:off x="5751" y="2940"/>
                <a:ext cx="57" cy="42"/>
              </a:xfrm>
              <a:custGeom>
                <a:avLst/>
                <a:gdLst>
                  <a:gd name="T0" fmla="*/ 57 w 57"/>
                  <a:gd name="T1" fmla="*/ 33 h 42"/>
                  <a:gd name="T2" fmla="*/ 57 w 57"/>
                  <a:gd name="T3" fmla="*/ 42 h 42"/>
                  <a:gd name="T4" fmla="*/ 0 w 57"/>
                  <a:gd name="T5" fmla="*/ 8 h 42"/>
                  <a:gd name="T6" fmla="*/ 0 w 57"/>
                  <a:gd name="T7" fmla="*/ 0 h 42"/>
                  <a:gd name="T8" fmla="*/ 57 w 57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3"/>
                    </a:moveTo>
                    <a:lnTo>
                      <a:pt x="57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2" name="Freeform 158"/>
              <p:cNvSpPr/>
              <p:nvPr/>
            </p:nvSpPr>
            <p:spPr bwMode="auto">
              <a:xfrm>
                <a:off x="5847" y="2963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3" name="Freeform 159"/>
              <p:cNvSpPr/>
              <p:nvPr/>
            </p:nvSpPr>
            <p:spPr bwMode="auto">
              <a:xfrm>
                <a:off x="5905" y="2996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4" name="Freeform 160"/>
              <p:cNvSpPr/>
              <p:nvPr/>
            </p:nvSpPr>
            <p:spPr bwMode="auto">
              <a:xfrm>
                <a:off x="5847" y="2996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5" name="Freeform 161"/>
              <p:cNvSpPr/>
              <p:nvPr/>
            </p:nvSpPr>
            <p:spPr bwMode="auto">
              <a:xfrm>
                <a:off x="5939" y="3017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6" name="Freeform 162"/>
              <p:cNvSpPr/>
              <p:nvPr/>
            </p:nvSpPr>
            <p:spPr bwMode="auto">
              <a:xfrm>
                <a:off x="5997" y="3050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7" name="Freeform 163"/>
              <p:cNvSpPr/>
              <p:nvPr/>
            </p:nvSpPr>
            <p:spPr bwMode="auto">
              <a:xfrm>
                <a:off x="5939" y="3050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8" name="Freeform 164"/>
              <p:cNvSpPr/>
              <p:nvPr/>
            </p:nvSpPr>
            <p:spPr bwMode="auto">
              <a:xfrm>
                <a:off x="6036" y="3074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9" name="Freeform 165"/>
              <p:cNvSpPr/>
              <p:nvPr/>
            </p:nvSpPr>
            <p:spPr bwMode="auto">
              <a:xfrm>
                <a:off x="6094" y="3107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0" name="Freeform 166"/>
              <p:cNvSpPr/>
              <p:nvPr/>
            </p:nvSpPr>
            <p:spPr bwMode="auto">
              <a:xfrm>
                <a:off x="6036" y="3107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1" name="Freeform 167"/>
              <p:cNvSpPr/>
              <p:nvPr/>
            </p:nvSpPr>
            <p:spPr bwMode="auto">
              <a:xfrm>
                <a:off x="6130" y="3127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7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2" name="Freeform 168"/>
              <p:cNvSpPr/>
              <p:nvPr/>
            </p:nvSpPr>
            <p:spPr bwMode="auto">
              <a:xfrm>
                <a:off x="6187" y="3161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0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3" name="Freeform 169"/>
              <p:cNvSpPr/>
              <p:nvPr/>
            </p:nvSpPr>
            <p:spPr bwMode="auto">
              <a:xfrm>
                <a:off x="6130" y="3160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4" name="Freeform 170"/>
              <p:cNvSpPr/>
              <p:nvPr/>
            </p:nvSpPr>
            <p:spPr bwMode="auto">
              <a:xfrm>
                <a:off x="6230" y="3186"/>
                <a:ext cx="115" cy="65"/>
              </a:xfrm>
              <a:custGeom>
                <a:avLst/>
                <a:gdLst>
                  <a:gd name="T0" fmla="*/ 115 w 115"/>
                  <a:gd name="T1" fmla="*/ 33 h 65"/>
                  <a:gd name="T2" fmla="*/ 57 w 115"/>
                  <a:gd name="T3" fmla="*/ 65 h 65"/>
                  <a:gd name="T4" fmla="*/ 0 w 115"/>
                  <a:gd name="T5" fmla="*/ 33 h 65"/>
                  <a:gd name="T6" fmla="*/ 57 w 115"/>
                  <a:gd name="T7" fmla="*/ 0 h 65"/>
                  <a:gd name="T8" fmla="*/ 115 w 115"/>
                  <a:gd name="T9" fmla="*/ 3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5">
                    <a:moveTo>
                      <a:pt x="115" y="33"/>
                    </a:moveTo>
                    <a:lnTo>
                      <a:pt x="57" y="65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5" name="Freeform 171"/>
              <p:cNvSpPr/>
              <p:nvPr/>
            </p:nvSpPr>
            <p:spPr bwMode="auto">
              <a:xfrm>
                <a:off x="6287" y="3219"/>
                <a:ext cx="58" cy="40"/>
              </a:xfrm>
              <a:custGeom>
                <a:avLst/>
                <a:gdLst>
                  <a:gd name="T0" fmla="*/ 58 w 58"/>
                  <a:gd name="T1" fmla="*/ 0 h 40"/>
                  <a:gd name="T2" fmla="*/ 58 w 58"/>
                  <a:gd name="T3" fmla="*/ 7 h 40"/>
                  <a:gd name="T4" fmla="*/ 0 w 58"/>
                  <a:gd name="T5" fmla="*/ 40 h 40"/>
                  <a:gd name="T6" fmla="*/ 0 w 58"/>
                  <a:gd name="T7" fmla="*/ 32 h 40"/>
                  <a:gd name="T8" fmla="*/ 58 w 5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0">
                    <a:moveTo>
                      <a:pt x="58" y="0"/>
                    </a:moveTo>
                    <a:lnTo>
                      <a:pt x="58" y="7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6" name="Freeform 172"/>
              <p:cNvSpPr/>
              <p:nvPr/>
            </p:nvSpPr>
            <p:spPr bwMode="auto">
              <a:xfrm>
                <a:off x="6230" y="3219"/>
                <a:ext cx="57" cy="40"/>
              </a:xfrm>
              <a:custGeom>
                <a:avLst/>
                <a:gdLst>
                  <a:gd name="T0" fmla="*/ 57 w 57"/>
                  <a:gd name="T1" fmla="*/ 32 h 40"/>
                  <a:gd name="T2" fmla="*/ 57 w 57"/>
                  <a:gd name="T3" fmla="*/ 40 h 40"/>
                  <a:gd name="T4" fmla="*/ 0 w 57"/>
                  <a:gd name="T5" fmla="*/ 7 h 40"/>
                  <a:gd name="T6" fmla="*/ 0 w 57"/>
                  <a:gd name="T7" fmla="*/ 0 h 40"/>
                  <a:gd name="T8" fmla="*/ 57 w 57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0">
                    <a:moveTo>
                      <a:pt x="57" y="32"/>
                    </a:moveTo>
                    <a:lnTo>
                      <a:pt x="57" y="40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57" y="32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7" name="Freeform 173"/>
              <p:cNvSpPr/>
              <p:nvPr/>
            </p:nvSpPr>
            <p:spPr bwMode="auto">
              <a:xfrm>
                <a:off x="6260" y="3203"/>
                <a:ext cx="115" cy="66"/>
              </a:xfrm>
              <a:custGeom>
                <a:avLst/>
                <a:gdLst>
                  <a:gd name="T0" fmla="*/ 115 w 115"/>
                  <a:gd name="T1" fmla="*/ 32 h 66"/>
                  <a:gd name="T2" fmla="*/ 57 w 115"/>
                  <a:gd name="T3" fmla="*/ 66 h 66"/>
                  <a:gd name="T4" fmla="*/ 0 w 115"/>
                  <a:gd name="T5" fmla="*/ 32 h 66"/>
                  <a:gd name="T6" fmla="*/ 57 w 115"/>
                  <a:gd name="T7" fmla="*/ 0 h 66"/>
                  <a:gd name="T8" fmla="*/ 115 w 115"/>
                  <a:gd name="T9" fmla="*/ 3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2"/>
                    </a:moveTo>
                    <a:lnTo>
                      <a:pt x="57" y="66"/>
                    </a:lnTo>
                    <a:lnTo>
                      <a:pt x="0" y="32"/>
                    </a:lnTo>
                    <a:lnTo>
                      <a:pt x="57" y="0"/>
                    </a:lnTo>
                    <a:lnTo>
                      <a:pt x="115" y="32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8" name="Freeform 174"/>
              <p:cNvSpPr/>
              <p:nvPr/>
            </p:nvSpPr>
            <p:spPr bwMode="auto">
              <a:xfrm>
                <a:off x="6317" y="3235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4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9" name="Freeform 175"/>
              <p:cNvSpPr/>
              <p:nvPr/>
            </p:nvSpPr>
            <p:spPr bwMode="auto">
              <a:xfrm>
                <a:off x="6260" y="3235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0" name="Freeform 176"/>
              <p:cNvSpPr/>
              <p:nvPr/>
            </p:nvSpPr>
            <p:spPr bwMode="auto">
              <a:xfrm>
                <a:off x="6317" y="3235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8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1" name="Freeform 177"/>
              <p:cNvSpPr/>
              <p:nvPr/>
            </p:nvSpPr>
            <p:spPr bwMode="auto">
              <a:xfrm>
                <a:off x="6375" y="3269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2" name="Freeform 178"/>
              <p:cNvSpPr/>
              <p:nvPr/>
            </p:nvSpPr>
            <p:spPr bwMode="auto">
              <a:xfrm>
                <a:off x="6317" y="3269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3" name="Freeform 179"/>
              <p:cNvSpPr/>
              <p:nvPr/>
            </p:nvSpPr>
            <p:spPr bwMode="auto">
              <a:xfrm>
                <a:off x="5445" y="2855"/>
                <a:ext cx="114" cy="66"/>
              </a:xfrm>
              <a:custGeom>
                <a:avLst/>
                <a:gdLst>
                  <a:gd name="T0" fmla="*/ 114 w 114"/>
                  <a:gd name="T1" fmla="*/ 33 h 66"/>
                  <a:gd name="T2" fmla="*/ 57 w 114"/>
                  <a:gd name="T3" fmla="*/ 66 h 66"/>
                  <a:gd name="T4" fmla="*/ 0 w 114"/>
                  <a:gd name="T5" fmla="*/ 33 h 66"/>
                  <a:gd name="T6" fmla="*/ 57 w 114"/>
                  <a:gd name="T7" fmla="*/ 0 h 66"/>
                  <a:gd name="T8" fmla="*/ 114 w 114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6">
                    <a:moveTo>
                      <a:pt x="114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4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4" name="Freeform 180"/>
              <p:cNvSpPr/>
              <p:nvPr/>
            </p:nvSpPr>
            <p:spPr bwMode="auto">
              <a:xfrm>
                <a:off x="5502" y="2888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5" name="Freeform 181"/>
              <p:cNvSpPr/>
              <p:nvPr/>
            </p:nvSpPr>
            <p:spPr bwMode="auto">
              <a:xfrm>
                <a:off x="5445" y="2888"/>
                <a:ext cx="57" cy="42"/>
              </a:xfrm>
              <a:custGeom>
                <a:avLst/>
                <a:gdLst>
                  <a:gd name="T0" fmla="*/ 57 w 57"/>
                  <a:gd name="T1" fmla="*/ 33 h 42"/>
                  <a:gd name="T2" fmla="*/ 57 w 57"/>
                  <a:gd name="T3" fmla="*/ 42 h 42"/>
                  <a:gd name="T4" fmla="*/ 0 w 57"/>
                  <a:gd name="T5" fmla="*/ 8 h 42"/>
                  <a:gd name="T6" fmla="*/ 0 w 57"/>
                  <a:gd name="T7" fmla="*/ 0 h 42"/>
                  <a:gd name="T8" fmla="*/ 57 w 57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3"/>
                    </a:moveTo>
                    <a:lnTo>
                      <a:pt x="57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6" name="Freeform 182"/>
              <p:cNvSpPr/>
              <p:nvPr/>
            </p:nvSpPr>
            <p:spPr bwMode="auto">
              <a:xfrm>
                <a:off x="5358" y="2804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8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7" name="Freeform 183"/>
              <p:cNvSpPr/>
              <p:nvPr/>
            </p:nvSpPr>
            <p:spPr bwMode="auto">
              <a:xfrm>
                <a:off x="5416" y="2838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8" name="Freeform 184"/>
              <p:cNvSpPr/>
              <p:nvPr/>
            </p:nvSpPr>
            <p:spPr bwMode="auto">
              <a:xfrm>
                <a:off x="5358" y="2838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9" name="Freeform 185"/>
              <p:cNvSpPr/>
              <p:nvPr/>
            </p:nvSpPr>
            <p:spPr bwMode="auto">
              <a:xfrm>
                <a:off x="5645" y="2972"/>
                <a:ext cx="116" cy="66"/>
              </a:xfrm>
              <a:custGeom>
                <a:avLst/>
                <a:gdLst>
                  <a:gd name="T0" fmla="*/ 116 w 116"/>
                  <a:gd name="T1" fmla="*/ 33 h 66"/>
                  <a:gd name="T2" fmla="*/ 59 w 116"/>
                  <a:gd name="T3" fmla="*/ 66 h 66"/>
                  <a:gd name="T4" fmla="*/ 0 w 116"/>
                  <a:gd name="T5" fmla="*/ 33 h 66"/>
                  <a:gd name="T6" fmla="*/ 58 w 116"/>
                  <a:gd name="T7" fmla="*/ 0 h 66"/>
                  <a:gd name="T8" fmla="*/ 116 w 116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66">
                    <a:moveTo>
                      <a:pt x="116" y="33"/>
                    </a:moveTo>
                    <a:lnTo>
                      <a:pt x="59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6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0" name="Freeform 186"/>
              <p:cNvSpPr/>
              <p:nvPr/>
            </p:nvSpPr>
            <p:spPr bwMode="auto">
              <a:xfrm>
                <a:off x="5704" y="3005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1" name="Freeform 187"/>
              <p:cNvSpPr/>
              <p:nvPr/>
            </p:nvSpPr>
            <p:spPr bwMode="auto">
              <a:xfrm>
                <a:off x="5645" y="3005"/>
                <a:ext cx="59" cy="41"/>
              </a:xfrm>
              <a:custGeom>
                <a:avLst/>
                <a:gdLst>
                  <a:gd name="T0" fmla="*/ 59 w 59"/>
                  <a:gd name="T1" fmla="*/ 33 h 41"/>
                  <a:gd name="T2" fmla="*/ 59 w 59"/>
                  <a:gd name="T3" fmla="*/ 41 h 41"/>
                  <a:gd name="T4" fmla="*/ 0 w 59"/>
                  <a:gd name="T5" fmla="*/ 8 h 41"/>
                  <a:gd name="T6" fmla="*/ 0 w 59"/>
                  <a:gd name="T7" fmla="*/ 0 h 41"/>
                  <a:gd name="T8" fmla="*/ 59 w 59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1">
                    <a:moveTo>
                      <a:pt x="59" y="33"/>
                    </a:moveTo>
                    <a:lnTo>
                      <a:pt x="59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9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2" name="Freeform 188"/>
              <p:cNvSpPr/>
              <p:nvPr/>
            </p:nvSpPr>
            <p:spPr bwMode="auto">
              <a:xfrm>
                <a:off x="5938" y="3142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3" name="Freeform 189"/>
              <p:cNvSpPr/>
              <p:nvPr/>
            </p:nvSpPr>
            <p:spPr bwMode="auto">
              <a:xfrm>
                <a:off x="5996" y="3175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4" name="Freeform 190"/>
              <p:cNvSpPr/>
              <p:nvPr/>
            </p:nvSpPr>
            <p:spPr bwMode="auto">
              <a:xfrm>
                <a:off x="5938" y="3175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5" name="Freeform 191"/>
              <p:cNvSpPr/>
              <p:nvPr/>
            </p:nvSpPr>
            <p:spPr bwMode="auto">
              <a:xfrm>
                <a:off x="6024" y="3192"/>
                <a:ext cx="115" cy="65"/>
              </a:xfrm>
              <a:custGeom>
                <a:avLst/>
                <a:gdLst>
                  <a:gd name="T0" fmla="*/ 115 w 115"/>
                  <a:gd name="T1" fmla="*/ 32 h 65"/>
                  <a:gd name="T2" fmla="*/ 58 w 115"/>
                  <a:gd name="T3" fmla="*/ 65 h 65"/>
                  <a:gd name="T4" fmla="*/ 0 w 115"/>
                  <a:gd name="T5" fmla="*/ 32 h 65"/>
                  <a:gd name="T6" fmla="*/ 58 w 115"/>
                  <a:gd name="T7" fmla="*/ 0 h 65"/>
                  <a:gd name="T8" fmla="*/ 115 w 115"/>
                  <a:gd name="T9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5">
                    <a:moveTo>
                      <a:pt x="115" y="32"/>
                    </a:moveTo>
                    <a:lnTo>
                      <a:pt x="58" y="65"/>
                    </a:lnTo>
                    <a:lnTo>
                      <a:pt x="0" y="32"/>
                    </a:lnTo>
                    <a:lnTo>
                      <a:pt x="58" y="0"/>
                    </a:lnTo>
                    <a:lnTo>
                      <a:pt x="115" y="32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6" name="Freeform 192"/>
              <p:cNvSpPr/>
              <p:nvPr/>
            </p:nvSpPr>
            <p:spPr bwMode="auto">
              <a:xfrm>
                <a:off x="6082" y="3224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7" name="Freeform 193"/>
              <p:cNvSpPr/>
              <p:nvPr/>
            </p:nvSpPr>
            <p:spPr bwMode="auto">
              <a:xfrm>
                <a:off x="6024" y="3224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8" name="Freeform 194"/>
              <p:cNvSpPr/>
              <p:nvPr/>
            </p:nvSpPr>
            <p:spPr bwMode="auto">
              <a:xfrm>
                <a:off x="6113" y="3257"/>
                <a:ext cx="74" cy="43"/>
              </a:xfrm>
              <a:custGeom>
                <a:avLst/>
                <a:gdLst>
                  <a:gd name="T0" fmla="*/ 74 w 74"/>
                  <a:gd name="T1" fmla="*/ 21 h 43"/>
                  <a:gd name="T2" fmla="*/ 37 w 74"/>
                  <a:gd name="T3" fmla="*/ 43 h 43"/>
                  <a:gd name="T4" fmla="*/ 0 w 74"/>
                  <a:gd name="T5" fmla="*/ 21 h 43"/>
                  <a:gd name="T6" fmla="*/ 37 w 74"/>
                  <a:gd name="T7" fmla="*/ 0 h 43"/>
                  <a:gd name="T8" fmla="*/ 74 w 74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43">
                    <a:moveTo>
                      <a:pt x="74" y="21"/>
                    </a:moveTo>
                    <a:lnTo>
                      <a:pt x="37" y="43"/>
                    </a:lnTo>
                    <a:lnTo>
                      <a:pt x="0" y="21"/>
                    </a:lnTo>
                    <a:lnTo>
                      <a:pt x="37" y="0"/>
                    </a:lnTo>
                    <a:lnTo>
                      <a:pt x="74" y="21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9" name="Freeform 195"/>
              <p:cNvSpPr/>
              <p:nvPr/>
            </p:nvSpPr>
            <p:spPr bwMode="auto">
              <a:xfrm>
                <a:off x="6150" y="3278"/>
                <a:ext cx="37" cy="27"/>
              </a:xfrm>
              <a:custGeom>
                <a:avLst/>
                <a:gdLst>
                  <a:gd name="T0" fmla="*/ 37 w 37"/>
                  <a:gd name="T1" fmla="*/ 0 h 27"/>
                  <a:gd name="T2" fmla="*/ 37 w 37"/>
                  <a:gd name="T3" fmla="*/ 6 h 27"/>
                  <a:gd name="T4" fmla="*/ 0 w 37"/>
                  <a:gd name="T5" fmla="*/ 27 h 27"/>
                  <a:gd name="T6" fmla="*/ 0 w 37"/>
                  <a:gd name="T7" fmla="*/ 22 h 27"/>
                  <a:gd name="T8" fmla="*/ 37 w 3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0"/>
                    </a:moveTo>
                    <a:lnTo>
                      <a:pt x="37" y="6"/>
                    </a:lnTo>
                    <a:lnTo>
                      <a:pt x="0" y="27"/>
                    </a:lnTo>
                    <a:lnTo>
                      <a:pt x="0" y="2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80" name="Freeform 196"/>
              <p:cNvSpPr/>
              <p:nvPr/>
            </p:nvSpPr>
            <p:spPr bwMode="auto">
              <a:xfrm>
                <a:off x="6113" y="3278"/>
                <a:ext cx="37" cy="27"/>
              </a:xfrm>
              <a:custGeom>
                <a:avLst/>
                <a:gdLst>
                  <a:gd name="T0" fmla="*/ 37 w 37"/>
                  <a:gd name="T1" fmla="*/ 22 h 27"/>
                  <a:gd name="T2" fmla="*/ 37 w 37"/>
                  <a:gd name="T3" fmla="*/ 27 h 27"/>
                  <a:gd name="T4" fmla="*/ 0 w 37"/>
                  <a:gd name="T5" fmla="*/ 6 h 27"/>
                  <a:gd name="T6" fmla="*/ 0 w 37"/>
                  <a:gd name="T7" fmla="*/ 0 h 27"/>
                  <a:gd name="T8" fmla="*/ 37 w 37"/>
                  <a:gd name="T9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22"/>
                    </a:moveTo>
                    <a:lnTo>
                      <a:pt x="37" y="27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7" y="22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81" name="Freeform 197"/>
              <p:cNvSpPr/>
              <p:nvPr/>
            </p:nvSpPr>
            <p:spPr bwMode="auto">
              <a:xfrm>
                <a:off x="6172" y="3291"/>
                <a:ext cx="74" cy="43"/>
              </a:xfrm>
              <a:custGeom>
                <a:avLst/>
                <a:gdLst>
                  <a:gd name="T0" fmla="*/ 74 w 74"/>
                  <a:gd name="T1" fmla="*/ 22 h 43"/>
                  <a:gd name="T2" fmla="*/ 38 w 74"/>
                  <a:gd name="T3" fmla="*/ 43 h 43"/>
                  <a:gd name="T4" fmla="*/ 0 w 74"/>
                  <a:gd name="T5" fmla="*/ 22 h 43"/>
                  <a:gd name="T6" fmla="*/ 37 w 74"/>
                  <a:gd name="T7" fmla="*/ 0 h 43"/>
                  <a:gd name="T8" fmla="*/ 74 w 74"/>
                  <a:gd name="T9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43">
                    <a:moveTo>
                      <a:pt x="74" y="22"/>
                    </a:moveTo>
                    <a:lnTo>
                      <a:pt x="38" y="43"/>
                    </a:lnTo>
                    <a:lnTo>
                      <a:pt x="0" y="22"/>
                    </a:lnTo>
                    <a:lnTo>
                      <a:pt x="37" y="0"/>
                    </a:lnTo>
                    <a:lnTo>
                      <a:pt x="74" y="22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82" name="Freeform 198"/>
              <p:cNvSpPr/>
              <p:nvPr/>
            </p:nvSpPr>
            <p:spPr bwMode="auto">
              <a:xfrm>
                <a:off x="6209" y="3313"/>
                <a:ext cx="37" cy="27"/>
              </a:xfrm>
              <a:custGeom>
                <a:avLst/>
                <a:gdLst>
                  <a:gd name="T0" fmla="*/ 37 w 37"/>
                  <a:gd name="T1" fmla="*/ 0 h 27"/>
                  <a:gd name="T2" fmla="*/ 37 w 37"/>
                  <a:gd name="T3" fmla="*/ 5 h 27"/>
                  <a:gd name="T4" fmla="*/ 0 w 37"/>
                  <a:gd name="T5" fmla="*/ 27 h 27"/>
                  <a:gd name="T6" fmla="*/ 1 w 37"/>
                  <a:gd name="T7" fmla="*/ 21 h 27"/>
                  <a:gd name="T8" fmla="*/ 37 w 3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0"/>
                    </a:moveTo>
                    <a:lnTo>
                      <a:pt x="37" y="5"/>
                    </a:lnTo>
                    <a:lnTo>
                      <a:pt x="0" y="27"/>
                    </a:lnTo>
                    <a:lnTo>
                      <a:pt x="1" y="21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83" name="Freeform 199"/>
              <p:cNvSpPr/>
              <p:nvPr/>
            </p:nvSpPr>
            <p:spPr bwMode="auto">
              <a:xfrm>
                <a:off x="6172" y="3313"/>
                <a:ext cx="38" cy="27"/>
              </a:xfrm>
              <a:custGeom>
                <a:avLst/>
                <a:gdLst>
                  <a:gd name="T0" fmla="*/ 38 w 38"/>
                  <a:gd name="T1" fmla="*/ 21 h 27"/>
                  <a:gd name="T2" fmla="*/ 37 w 38"/>
                  <a:gd name="T3" fmla="*/ 27 h 27"/>
                  <a:gd name="T4" fmla="*/ 0 w 38"/>
                  <a:gd name="T5" fmla="*/ 5 h 27"/>
                  <a:gd name="T6" fmla="*/ 0 w 38"/>
                  <a:gd name="T7" fmla="*/ 0 h 27"/>
                  <a:gd name="T8" fmla="*/ 38 w 38"/>
                  <a:gd name="T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7">
                    <a:moveTo>
                      <a:pt x="38" y="21"/>
                    </a:moveTo>
                    <a:lnTo>
                      <a:pt x="37" y="27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8" y="21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84" name="Freeform 200"/>
              <p:cNvSpPr/>
              <p:nvPr/>
            </p:nvSpPr>
            <p:spPr bwMode="auto">
              <a:xfrm>
                <a:off x="6221" y="3263"/>
                <a:ext cx="75" cy="43"/>
              </a:xfrm>
              <a:custGeom>
                <a:avLst/>
                <a:gdLst>
                  <a:gd name="T0" fmla="*/ 75 w 75"/>
                  <a:gd name="T1" fmla="*/ 21 h 43"/>
                  <a:gd name="T2" fmla="*/ 38 w 75"/>
                  <a:gd name="T3" fmla="*/ 43 h 43"/>
                  <a:gd name="T4" fmla="*/ 0 w 75"/>
                  <a:gd name="T5" fmla="*/ 21 h 43"/>
                  <a:gd name="T6" fmla="*/ 37 w 75"/>
                  <a:gd name="T7" fmla="*/ 0 h 43"/>
                  <a:gd name="T8" fmla="*/ 75 w 75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43">
                    <a:moveTo>
                      <a:pt x="75" y="21"/>
                    </a:moveTo>
                    <a:lnTo>
                      <a:pt x="38" y="43"/>
                    </a:lnTo>
                    <a:lnTo>
                      <a:pt x="0" y="21"/>
                    </a:lnTo>
                    <a:lnTo>
                      <a:pt x="37" y="0"/>
                    </a:lnTo>
                    <a:lnTo>
                      <a:pt x="75" y="21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85" name="Freeform 201"/>
              <p:cNvSpPr/>
              <p:nvPr/>
            </p:nvSpPr>
            <p:spPr bwMode="auto">
              <a:xfrm>
                <a:off x="6259" y="3284"/>
                <a:ext cx="37" cy="27"/>
              </a:xfrm>
              <a:custGeom>
                <a:avLst/>
                <a:gdLst>
                  <a:gd name="T0" fmla="*/ 37 w 37"/>
                  <a:gd name="T1" fmla="*/ 0 h 27"/>
                  <a:gd name="T2" fmla="*/ 37 w 37"/>
                  <a:gd name="T3" fmla="*/ 6 h 27"/>
                  <a:gd name="T4" fmla="*/ 0 w 37"/>
                  <a:gd name="T5" fmla="*/ 27 h 27"/>
                  <a:gd name="T6" fmla="*/ 0 w 37"/>
                  <a:gd name="T7" fmla="*/ 22 h 27"/>
                  <a:gd name="T8" fmla="*/ 37 w 3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0"/>
                    </a:moveTo>
                    <a:lnTo>
                      <a:pt x="37" y="6"/>
                    </a:lnTo>
                    <a:lnTo>
                      <a:pt x="0" y="27"/>
                    </a:lnTo>
                    <a:lnTo>
                      <a:pt x="0" y="2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86" name="Freeform 202"/>
              <p:cNvSpPr/>
              <p:nvPr/>
            </p:nvSpPr>
            <p:spPr bwMode="auto">
              <a:xfrm>
                <a:off x="6221" y="3284"/>
                <a:ext cx="38" cy="27"/>
              </a:xfrm>
              <a:custGeom>
                <a:avLst/>
                <a:gdLst>
                  <a:gd name="T0" fmla="*/ 38 w 38"/>
                  <a:gd name="T1" fmla="*/ 22 h 27"/>
                  <a:gd name="T2" fmla="*/ 38 w 38"/>
                  <a:gd name="T3" fmla="*/ 27 h 27"/>
                  <a:gd name="T4" fmla="*/ 0 w 38"/>
                  <a:gd name="T5" fmla="*/ 6 h 27"/>
                  <a:gd name="T6" fmla="*/ 0 w 38"/>
                  <a:gd name="T7" fmla="*/ 0 h 27"/>
                  <a:gd name="T8" fmla="*/ 38 w 38"/>
                  <a:gd name="T9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7">
                    <a:moveTo>
                      <a:pt x="38" y="22"/>
                    </a:moveTo>
                    <a:lnTo>
                      <a:pt x="38" y="27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8" y="22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87" name="Freeform 203"/>
              <p:cNvSpPr/>
              <p:nvPr/>
            </p:nvSpPr>
            <p:spPr bwMode="auto">
              <a:xfrm>
                <a:off x="6231" y="3325"/>
                <a:ext cx="74" cy="43"/>
              </a:xfrm>
              <a:custGeom>
                <a:avLst/>
                <a:gdLst>
                  <a:gd name="T0" fmla="*/ 74 w 74"/>
                  <a:gd name="T1" fmla="*/ 22 h 43"/>
                  <a:gd name="T2" fmla="*/ 37 w 74"/>
                  <a:gd name="T3" fmla="*/ 43 h 43"/>
                  <a:gd name="T4" fmla="*/ 0 w 74"/>
                  <a:gd name="T5" fmla="*/ 22 h 43"/>
                  <a:gd name="T6" fmla="*/ 37 w 74"/>
                  <a:gd name="T7" fmla="*/ 0 h 43"/>
                  <a:gd name="T8" fmla="*/ 74 w 74"/>
                  <a:gd name="T9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43">
                    <a:moveTo>
                      <a:pt x="74" y="22"/>
                    </a:moveTo>
                    <a:lnTo>
                      <a:pt x="37" y="43"/>
                    </a:lnTo>
                    <a:lnTo>
                      <a:pt x="0" y="22"/>
                    </a:lnTo>
                    <a:lnTo>
                      <a:pt x="37" y="0"/>
                    </a:lnTo>
                    <a:lnTo>
                      <a:pt x="74" y="22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88" name="Freeform 204"/>
              <p:cNvSpPr/>
              <p:nvPr/>
            </p:nvSpPr>
            <p:spPr bwMode="auto">
              <a:xfrm>
                <a:off x="6268" y="3347"/>
                <a:ext cx="37" cy="27"/>
              </a:xfrm>
              <a:custGeom>
                <a:avLst/>
                <a:gdLst>
                  <a:gd name="T0" fmla="*/ 37 w 37"/>
                  <a:gd name="T1" fmla="*/ 0 h 27"/>
                  <a:gd name="T2" fmla="*/ 37 w 37"/>
                  <a:gd name="T3" fmla="*/ 5 h 27"/>
                  <a:gd name="T4" fmla="*/ 0 w 37"/>
                  <a:gd name="T5" fmla="*/ 27 h 27"/>
                  <a:gd name="T6" fmla="*/ 0 w 37"/>
                  <a:gd name="T7" fmla="*/ 21 h 27"/>
                  <a:gd name="T8" fmla="*/ 37 w 3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0"/>
                    </a:moveTo>
                    <a:lnTo>
                      <a:pt x="37" y="5"/>
                    </a:lnTo>
                    <a:lnTo>
                      <a:pt x="0" y="27"/>
                    </a:lnTo>
                    <a:lnTo>
                      <a:pt x="0" y="21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</p:grpSp>
        <p:grpSp>
          <p:nvGrpSpPr>
            <p:cNvPr id="87" name="Group 406"/>
            <p:cNvGrpSpPr/>
            <p:nvPr/>
          </p:nvGrpSpPr>
          <p:grpSpPr bwMode="auto">
            <a:xfrm>
              <a:off x="9024938" y="2571750"/>
              <a:ext cx="2016125" cy="4100513"/>
              <a:chOff x="5533" y="1620"/>
              <a:chExt cx="1270" cy="2583"/>
            </a:xfrm>
          </p:grpSpPr>
          <p:sp>
            <p:nvSpPr>
              <p:cNvPr id="789" name="Freeform 206"/>
              <p:cNvSpPr/>
              <p:nvPr/>
            </p:nvSpPr>
            <p:spPr bwMode="auto">
              <a:xfrm>
                <a:off x="6231" y="3347"/>
                <a:ext cx="37" cy="27"/>
              </a:xfrm>
              <a:custGeom>
                <a:avLst/>
                <a:gdLst>
                  <a:gd name="T0" fmla="*/ 37 w 37"/>
                  <a:gd name="T1" fmla="*/ 21 h 27"/>
                  <a:gd name="T2" fmla="*/ 37 w 37"/>
                  <a:gd name="T3" fmla="*/ 27 h 27"/>
                  <a:gd name="T4" fmla="*/ 0 w 37"/>
                  <a:gd name="T5" fmla="*/ 5 h 27"/>
                  <a:gd name="T6" fmla="*/ 0 w 37"/>
                  <a:gd name="T7" fmla="*/ 0 h 27"/>
                  <a:gd name="T8" fmla="*/ 37 w 37"/>
                  <a:gd name="T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21"/>
                    </a:moveTo>
                    <a:lnTo>
                      <a:pt x="37" y="27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7" y="21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0" name="Freeform 207"/>
              <p:cNvSpPr/>
              <p:nvPr/>
            </p:nvSpPr>
            <p:spPr bwMode="auto">
              <a:xfrm>
                <a:off x="5533" y="2906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8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1" name="Freeform 208"/>
              <p:cNvSpPr/>
              <p:nvPr/>
            </p:nvSpPr>
            <p:spPr bwMode="auto">
              <a:xfrm>
                <a:off x="5591" y="2940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2" name="Freeform 209"/>
              <p:cNvSpPr/>
              <p:nvPr/>
            </p:nvSpPr>
            <p:spPr bwMode="auto">
              <a:xfrm>
                <a:off x="5533" y="2940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3" name="Freeform 210"/>
              <p:cNvSpPr/>
              <p:nvPr/>
            </p:nvSpPr>
            <p:spPr bwMode="auto">
              <a:xfrm>
                <a:off x="5549" y="2915"/>
                <a:ext cx="114" cy="67"/>
              </a:xfrm>
              <a:custGeom>
                <a:avLst/>
                <a:gdLst>
                  <a:gd name="T0" fmla="*/ 114 w 114"/>
                  <a:gd name="T1" fmla="*/ 33 h 67"/>
                  <a:gd name="T2" fmla="*/ 57 w 114"/>
                  <a:gd name="T3" fmla="*/ 67 h 67"/>
                  <a:gd name="T4" fmla="*/ 0 w 114"/>
                  <a:gd name="T5" fmla="*/ 33 h 67"/>
                  <a:gd name="T6" fmla="*/ 57 w 114"/>
                  <a:gd name="T7" fmla="*/ 0 h 67"/>
                  <a:gd name="T8" fmla="*/ 114 w 114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3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4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4" name="Freeform 211"/>
              <p:cNvSpPr/>
              <p:nvPr/>
            </p:nvSpPr>
            <p:spPr bwMode="auto">
              <a:xfrm>
                <a:off x="5606" y="2948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5" name="Freeform 212"/>
              <p:cNvSpPr/>
              <p:nvPr/>
            </p:nvSpPr>
            <p:spPr bwMode="auto">
              <a:xfrm>
                <a:off x="5548" y="2948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1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1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6" name="Freeform 213"/>
              <p:cNvSpPr/>
              <p:nvPr/>
            </p:nvSpPr>
            <p:spPr bwMode="auto">
              <a:xfrm>
                <a:off x="5684" y="2993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7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7" name="Freeform 214"/>
              <p:cNvSpPr/>
              <p:nvPr/>
            </p:nvSpPr>
            <p:spPr bwMode="auto">
              <a:xfrm>
                <a:off x="5741" y="3026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4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8" name="Freeform 215"/>
              <p:cNvSpPr/>
              <p:nvPr/>
            </p:nvSpPr>
            <p:spPr bwMode="auto">
              <a:xfrm>
                <a:off x="5684" y="3026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9" name="Freeform 216"/>
              <p:cNvSpPr/>
              <p:nvPr/>
            </p:nvSpPr>
            <p:spPr bwMode="auto">
              <a:xfrm>
                <a:off x="5741" y="3027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0" name="Freeform 217"/>
              <p:cNvSpPr/>
              <p:nvPr/>
            </p:nvSpPr>
            <p:spPr bwMode="auto">
              <a:xfrm>
                <a:off x="5799" y="3060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1" name="Freeform 218"/>
              <p:cNvSpPr/>
              <p:nvPr/>
            </p:nvSpPr>
            <p:spPr bwMode="auto">
              <a:xfrm>
                <a:off x="5741" y="3060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2" name="Freeform 219"/>
              <p:cNvSpPr/>
              <p:nvPr/>
            </p:nvSpPr>
            <p:spPr bwMode="auto">
              <a:xfrm>
                <a:off x="5796" y="3058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8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3" name="Freeform 220"/>
              <p:cNvSpPr/>
              <p:nvPr/>
            </p:nvSpPr>
            <p:spPr bwMode="auto">
              <a:xfrm>
                <a:off x="5854" y="3091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4" name="Freeform 221"/>
              <p:cNvSpPr/>
              <p:nvPr/>
            </p:nvSpPr>
            <p:spPr bwMode="auto">
              <a:xfrm>
                <a:off x="5796" y="3091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5" name="Freeform 222"/>
              <p:cNvSpPr/>
              <p:nvPr/>
            </p:nvSpPr>
            <p:spPr bwMode="auto">
              <a:xfrm>
                <a:off x="5854" y="3091"/>
                <a:ext cx="114" cy="67"/>
              </a:xfrm>
              <a:custGeom>
                <a:avLst/>
                <a:gdLst>
                  <a:gd name="T0" fmla="*/ 114 w 114"/>
                  <a:gd name="T1" fmla="*/ 34 h 67"/>
                  <a:gd name="T2" fmla="*/ 57 w 114"/>
                  <a:gd name="T3" fmla="*/ 67 h 67"/>
                  <a:gd name="T4" fmla="*/ 0 w 114"/>
                  <a:gd name="T5" fmla="*/ 34 h 67"/>
                  <a:gd name="T6" fmla="*/ 57 w 114"/>
                  <a:gd name="T7" fmla="*/ 0 h 67"/>
                  <a:gd name="T8" fmla="*/ 114 w 114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4"/>
                    </a:moveTo>
                    <a:lnTo>
                      <a:pt x="57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4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6" name="Freeform 223"/>
              <p:cNvSpPr/>
              <p:nvPr/>
            </p:nvSpPr>
            <p:spPr bwMode="auto">
              <a:xfrm>
                <a:off x="5911" y="3125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7" name="Freeform 224"/>
              <p:cNvSpPr/>
              <p:nvPr/>
            </p:nvSpPr>
            <p:spPr bwMode="auto">
              <a:xfrm>
                <a:off x="5854" y="3125"/>
                <a:ext cx="57" cy="41"/>
              </a:xfrm>
              <a:custGeom>
                <a:avLst/>
                <a:gdLst>
                  <a:gd name="T0" fmla="*/ 57 w 57"/>
                  <a:gd name="T1" fmla="*/ 33 h 41"/>
                  <a:gd name="T2" fmla="*/ 57 w 57"/>
                  <a:gd name="T3" fmla="*/ 41 h 41"/>
                  <a:gd name="T4" fmla="*/ 0 w 57"/>
                  <a:gd name="T5" fmla="*/ 8 h 41"/>
                  <a:gd name="T6" fmla="*/ 0 w 57"/>
                  <a:gd name="T7" fmla="*/ 0 h 41"/>
                  <a:gd name="T8" fmla="*/ 57 w 57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8" name="Freeform 225"/>
              <p:cNvSpPr/>
              <p:nvPr/>
            </p:nvSpPr>
            <p:spPr bwMode="auto">
              <a:xfrm>
                <a:off x="5944" y="1660"/>
                <a:ext cx="19" cy="24"/>
              </a:xfrm>
              <a:custGeom>
                <a:avLst/>
                <a:gdLst>
                  <a:gd name="T0" fmla="*/ 10 w 19"/>
                  <a:gd name="T1" fmla="*/ 2 h 24"/>
                  <a:gd name="T2" fmla="*/ 18 w 19"/>
                  <a:gd name="T3" fmla="*/ 14 h 24"/>
                  <a:gd name="T4" fmla="*/ 12 w 19"/>
                  <a:gd name="T5" fmla="*/ 23 h 24"/>
                  <a:gd name="T6" fmla="*/ 10 w 19"/>
                  <a:gd name="T7" fmla="*/ 22 h 24"/>
                  <a:gd name="T8" fmla="*/ 2 w 19"/>
                  <a:gd name="T9" fmla="*/ 10 h 24"/>
                  <a:gd name="T10" fmla="*/ 7 w 19"/>
                  <a:gd name="T11" fmla="*/ 1 h 24"/>
                  <a:gd name="T12" fmla="*/ 10 w 19"/>
                  <a:gd name="T1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4">
                    <a:moveTo>
                      <a:pt x="10" y="2"/>
                    </a:moveTo>
                    <a:cubicBezTo>
                      <a:pt x="13" y="4"/>
                      <a:pt x="17" y="9"/>
                      <a:pt x="18" y="14"/>
                    </a:cubicBezTo>
                    <a:cubicBezTo>
                      <a:pt x="19" y="20"/>
                      <a:pt x="17" y="24"/>
                      <a:pt x="12" y="23"/>
                    </a:cubicBezTo>
                    <a:cubicBezTo>
                      <a:pt x="11" y="23"/>
                      <a:pt x="11" y="23"/>
                      <a:pt x="10" y="22"/>
                    </a:cubicBezTo>
                    <a:cubicBezTo>
                      <a:pt x="6" y="20"/>
                      <a:pt x="3" y="15"/>
                      <a:pt x="2" y="10"/>
                    </a:cubicBezTo>
                    <a:cubicBezTo>
                      <a:pt x="0" y="4"/>
                      <a:pt x="3" y="0"/>
                      <a:pt x="7" y="1"/>
                    </a:cubicBezTo>
                    <a:cubicBezTo>
                      <a:pt x="8" y="1"/>
                      <a:pt x="9" y="2"/>
                      <a:pt x="10" y="2"/>
                    </a:cubicBezTo>
                    <a:close/>
                  </a:path>
                </a:pathLst>
              </a:custGeom>
              <a:solidFill>
                <a:srgbClr val="FF61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9" name="Freeform 226"/>
              <p:cNvSpPr/>
              <p:nvPr/>
            </p:nvSpPr>
            <p:spPr bwMode="auto">
              <a:xfrm>
                <a:off x="5975" y="1678"/>
                <a:ext cx="19" cy="24"/>
              </a:xfrm>
              <a:custGeom>
                <a:avLst/>
                <a:gdLst>
                  <a:gd name="T0" fmla="*/ 9 w 19"/>
                  <a:gd name="T1" fmla="*/ 2 h 24"/>
                  <a:gd name="T2" fmla="*/ 18 w 19"/>
                  <a:gd name="T3" fmla="*/ 14 h 24"/>
                  <a:gd name="T4" fmla="*/ 12 w 19"/>
                  <a:gd name="T5" fmla="*/ 23 h 24"/>
                  <a:gd name="T6" fmla="*/ 9 w 19"/>
                  <a:gd name="T7" fmla="*/ 22 h 24"/>
                  <a:gd name="T8" fmla="*/ 1 w 19"/>
                  <a:gd name="T9" fmla="*/ 11 h 24"/>
                  <a:gd name="T10" fmla="*/ 7 w 19"/>
                  <a:gd name="T11" fmla="*/ 1 h 24"/>
                  <a:gd name="T12" fmla="*/ 9 w 19"/>
                  <a:gd name="T1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4">
                    <a:moveTo>
                      <a:pt x="9" y="2"/>
                    </a:moveTo>
                    <a:cubicBezTo>
                      <a:pt x="13" y="5"/>
                      <a:pt x="16" y="9"/>
                      <a:pt x="18" y="14"/>
                    </a:cubicBezTo>
                    <a:cubicBezTo>
                      <a:pt x="19" y="20"/>
                      <a:pt x="16" y="24"/>
                      <a:pt x="12" y="23"/>
                    </a:cubicBezTo>
                    <a:cubicBezTo>
                      <a:pt x="11" y="23"/>
                      <a:pt x="10" y="23"/>
                      <a:pt x="9" y="22"/>
                    </a:cubicBezTo>
                    <a:cubicBezTo>
                      <a:pt x="6" y="20"/>
                      <a:pt x="2" y="16"/>
                      <a:pt x="1" y="11"/>
                    </a:cubicBezTo>
                    <a:cubicBezTo>
                      <a:pt x="0" y="5"/>
                      <a:pt x="2" y="0"/>
                      <a:pt x="7" y="1"/>
                    </a:cubicBezTo>
                    <a:cubicBezTo>
                      <a:pt x="8" y="2"/>
                      <a:pt x="8" y="2"/>
                      <a:pt x="9" y="2"/>
                    </a:cubicBezTo>
                    <a:close/>
                  </a:path>
                </a:pathLst>
              </a:custGeom>
              <a:solidFill>
                <a:srgbClr val="FF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10" name="Freeform 227"/>
              <p:cNvSpPr/>
              <p:nvPr/>
            </p:nvSpPr>
            <p:spPr bwMode="auto">
              <a:xfrm>
                <a:off x="6005" y="1697"/>
                <a:ext cx="19" cy="24"/>
              </a:xfrm>
              <a:custGeom>
                <a:avLst/>
                <a:gdLst>
                  <a:gd name="T0" fmla="*/ 10 w 19"/>
                  <a:gd name="T1" fmla="*/ 2 h 24"/>
                  <a:gd name="T2" fmla="*/ 18 w 19"/>
                  <a:gd name="T3" fmla="*/ 14 h 24"/>
                  <a:gd name="T4" fmla="*/ 12 w 19"/>
                  <a:gd name="T5" fmla="*/ 23 h 24"/>
                  <a:gd name="T6" fmla="*/ 10 w 19"/>
                  <a:gd name="T7" fmla="*/ 22 h 24"/>
                  <a:gd name="T8" fmla="*/ 2 w 19"/>
                  <a:gd name="T9" fmla="*/ 10 h 24"/>
                  <a:gd name="T10" fmla="*/ 7 w 19"/>
                  <a:gd name="T11" fmla="*/ 1 h 24"/>
                  <a:gd name="T12" fmla="*/ 10 w 19"/>
                  <a:gd name="T1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4">
                    <a:moveTo>
                      <a:pt x="10" y="2"/>
                    </a:moveTo>
                    <a:cubicBezTo>
                      <a:pt x="13" y="4"/>
                      <a:pt x="17" y="9"/>
                      <a:pt x="18" y="14"/>
                    </a:cubicBezTo>
                    <a:cubicBezTo>
                      <a:pt x="19" y="20"/>
                      <a:pt x="17" y="24"/>
                      <a:pt x="12" y="23"/>
                    </a:cubicBezTo>
                    <a:cubicBezTo>
                      <a:pt x="11" y="23"/>
                      <a:pt x="11" y="22"/>
                      <a:pt x="10" y="22"/>
                    </a:cubicBezTo>
                    <a:cubicBezTo>
                      <a:pt x="6" y="20"/>
                      <a:pt x="3" y="15"/>
                      <a:pt x="2" y="10"/>
                    </a:cubicBezTo>
                    <a:cubicBezTo>
                      <a:pt x="0" y="4"/>
                      <a:pt x="3" y="0"/>
                      <a:pt x="7" y="1"/>
                    </a:cubicBezTo>
                    <a:cubicBezTo>
                      <a:pt x="8" y="1"/>
                      <a:pt x="9" y="1"/>
                      <a:pt x="10" y="2"/>
                    </a:cubicBezTo>
                    <a:close/>
                  </a:path>
                </a:pathLst>
              </a:custGeom>
              <a:solidFill>
                <a:srgbClr val="28CA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11" name="Freeform 228"/>
              <p:cNvSpPr/>
              <p:nvPr/>
            </p:nvSpPr>
            <p:spPr bwMode="auto">
              <a:xfrm>
                <a:off x="5706" y="1620"/>
                <a:ext cx="1097" cy="1487"/>
              </a:xfrm>
              <a:custGeom>
                <a:avLst/>
                <a:gdLst>
                  <a:gd name="T0" fmla="*/ 3 w 1097"/>
                  <a:gd name="T1" fmla="*/ 42 h 1489"/>
                  <a:gd name="T2" fmla="*/ 0 w 1097"/>
                  <a:gd name="T3" fmla="*/ 850 h 1489"/>
                  <a:gd name="T4" fmla="*/ 17 w 1097"/>
                  <a:gd name="T5" fmla="*/ 879 h 1489"/>
                  <a:gd name="T6" fmla="*/ 1045 w 1097"/>
                  <a:gd name="T7" fmla="*/ 1476 h 1489"/>
                  <a:gd name="T8" fmla="*/ 1095 w 1097"/>
                  <a:gd name="T9" fmla="*/ 1448 h 1489"/>
                  <a:gd name="T10" fmla="*/ 1097 w 1097"/>
                  <a:gd name="T11" fmla="*/ 639 h 1489"/>
                  <a:gd name="T12" fmla="*/ 1081 w 1097"/>
                  <a:gd name="T13" fmla="*/ 610 h 1489"/>
                  <a:gd name="T14" fmla="*/ 53 w 1097"/>
                  <a:gd name="T15" fmla="*/ 13 h 1489"/>
                  <a:gd name="T16" fmla="*/ 3 w 1097"/>
                  <a:gd name="T17" fmla="*/ 42 h 1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97" h="1489">
                    <a:moveTo>
                      <a:pt x="3" y="42"/>
                    </a:moveTo>
                    <a:cubicBezTo>
                      <a:pt x="0" y="850"/>
                      <a:pt x="0" y="850"/>
                      <a:pt x="0" y="850"/>
                    </a:cubicBezTo>
                    <a:cubicBezTo>
                      <a:pt x="0" y="862"/>
                      <a:pt x="6" y="873"/>
                      <a:pt x="17" y="879"/>
                    </a:cubicBezTo>
                    <a:cubicBezTo>
                      <a:pt x="1045" y="1476"/>
                      <a:pt x="1045" y="1476"/>
                      <a:pt x="1045" y="1476"/>
                    </a:cubicBezTo>
                    <a:cubicBezTo>
                      <a:pt x="1067" y="1489"/>
                      <a:pt x="1095" y="1473"/>
                      <a:pt x="1095" y="1448"/>
                    </a:cubicBezTo>
                    <a:cubicBezTo>
                      <a:pt x="1097" y="639"/>
                      <a:pt x="1097" y="639"/>
                      <a:pt x="1097" y="639"/>
                    </a:cubicBezTo>
                    <a:cubicBezTo>
                      <a:pt x="1097" y="627"/>
                      <a:pt x="1091" y="616"/>
                      <a:pt x="1081" y="61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31" y="0"/>
                      <a:pt x="3" y="16"/>
                      <a:pt x="3" y="42"/>
                    </a:cubicBezTo>
                    <a:close/>
                  </a:path>
                </a:pathLst>
              </a:custGeom>
              <a:solidFill>
                <a:srgbClr val="F0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pic>
            <p:nvPicPr>
              <p:cNvPr id="812" name="Picture 229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5839" y="1897"/>
                <a:ext cx="849" cy="7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13" name="Freeform 230"/>
              <p:cNvSpPr/>
              <p:nvPr/>
            </p:nvSpPr>
            <p:spPr bwMode="auto">
              <a:xfrm>
                <a:off x="5834" y="1977"/>
                <a:ext cx="858" cy="514"/>
              </a:xfrm>
              <a:custGeom>
                <a:avLst/>
                <a:gdLst>
                  <a:gd name="T0" fmla="*/ 14 w 858"/>
                  <a:gd name="T1" fmla="*/ 39 h 514"/>
                  <a:gd name="T2" fmla="*/ 13 w 858"/>
                  <a:gd name="T3" fmla="*/ 37 h 514"/>
                  <a:gd name="T4" fmla="*/ 14 w 858"/>
                  <a:gd name="T5" fmla="*/ 39 h 514"/>
                  <a:gd name="T6" fmla="*/ 14 w 858"/>
                  <a:gd name="T7" fmla="*/ 39 h 514"/>
                  <a:gd name="T8" fmla="*/ 13 w 858"/>
                  <a:gd name="T9" fmla="*/ 37 h 514"/>
                  <a:gd name="T10" fmla="*/ 14 w 858"/>
                  <a:gd name="T11" fmla="*/ 39 h 514"/>
                  <a:gd name="T12" fmla="*/ 35 w 858"/>
                  <a:gd name="T13" fmla="*/ 28 h 514"/>
                  <a:gd name="T14" fmla="*/ 86 w 858"/>
                  <a:gd name="T15" fmla="*/ 16 h 514"/>
                  <a:gd name="T16" fmla="*/ 166 w 858"/>
                  <a:gd name="T17" fmla="*/ 48 h 514"/>
                  <a:gd name="T18" fmla="*/ 253 w 858"/>
                  <a:gd name="T19" fmla="*/ 181 h 514"/>
                  <a:gd name="T20" fmla="*/ 353 w 858"/>
                  <a:gd name="T21" fmla="*/ 331 h 514"/>
                  <a:gd name="T22" fmla="*/ 454 w 858"/>
                  <a:gd name="T23" fmla="*/ 368 h 514"/>
                  <a:gd name="T24" fmla="*/ 539 w 858"/>
                  <a:gd name="T25" fmla="*/ 344 h 514"/>
                  <a:gd name="T26" fmla="*/ 596 w 858"/>
                  <a:gd name="T27" fmla="*/ 318 h 514"/>
                  <a:gd name="T28" fmla="*/ 665 w 858"/>
                  <a:gd name="T29" fmla="*/ 306 h 514"/>
                  <a:gd name="T30" fmla="*/ 720 w 858"/>
                  <a:gd name="T31" fmla="*/ 315 h 514"/>
                  <a:gd name="T32" fmla="*/ 793 w 858"/>
                  <a:gd name="T33" fmla="*/ 374 h 514"/>
                  <a:gd name="T34" fmla="*/ 841 w 858"/>
                  <a:gd name="T35" fmla="*/ 507 h 514"/>
                  <a:gd name="T36" fmla="*/ 850 w 858"/>
                  <a:gd name="T37" fmla="*/ 513 h 514"/>
                  <a:gd name="T38" fmla="*/ 857 w 858"/>
                  <a:gd name="T39" fmla="*/ 504 h 514"/>
                  <a:gd name="T40" fmla="*/ 827 w 858"/>
                  <a:gd name="T41" fmla="*/ 402 h 514"/>
                  <a:gd name="T42" fmla="*/ 754 w 858"/>
                  <a:gd name="T43" fmla="*/ 314 h 514"/>
                  <a:gd name="T44" fmla="*/ 665 w 858"/>
                  <a:gd name="T45" fmla="*/ 290 h 514"/>
                  <a:gd name="T46" fmla="*/ 591 w 858"/>
                  <a:gd name="T47" fmla="*/ 302 h 514"/>
                  <a:gd name="T48" fmla="*/ 530 w 858"/>
                  <a:gd name="T49" fmla="*/ 330 h 514"/>
                  <a:gd name="T50" fmla="*/ 454 w 858"/>
                  <a:gd name="T51" fmla="*/ 352 h 514"/>
                  <a:gd name="T52" fmla="*/ 363 w 858"/>
                  <a:gd name="T53" fmla="*/ 318 h 514"/>
                  <a:gd name="T54" fmla="*/ 268 w 858"/>
                  <a:gd name="T55" fmla="*/ 175 h 514"/>
                  <a:gd name="T56" fmla="*/ 176 w 858"/>
                  <a:gd name="T57" fmla="*/ 35 h 514"/>
                  <a:gd name="T58" fmla="*/ 86 w 858"/>
                  <a:gd name="T59" fmla="*/ 0 h 514"/>
                  <a:gd name="T60" fmla="*/ 27 w 858"/>
                  <a:gd name="T61" fmla="*/ 13 h 514"/>
                  <a:gd name="T62" fmla="*/ 4 w 858"/>
                  <a:gd name="T63" fmla="*/ 27 h 514"/>
                  <a:gd name="T64" fmla="*/ 3 w 858"/>
                  <a:gd name="T65" fmla="*/ 38 h 514"/>
                  <a:gd name="T66" fmla="*/ 14 w 858"/>
                  <a:gd name="T67" fmla="*/ 39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58" h="514">
                    <a:moveTo>
                      <a:pt x="14" y="39"/>
                    </a:move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22" y="33"/>
                      <a:pt x="35" y="28"/>
                    </a:cubicBezTo>
                    <a:cubicBezTo>
                      <a:pt x="47" y="22"/>
                      <a:pt x="65" y="16"/>
                      <a:pt x="86" y="16"/>
                    </a:cubicBezTo>
                    <a:cubicBezTo>
                      <a:pt x="110" y="16"/>
                      <a:pt x="137" y="24"/>
                      <a:pt x="166" y="48"/>
                    </a:cubicBezTo>
                    <a:cubicBezTo>
                      <a:pt x="195" y="72"/>
                      <a:pt x="225" y="113"/>
                      <a:pt x="253" y="181"/>
                    </a:cubicBezTo>
                    <a:cubicBezTo>
                      <a:pt x="284" y="256"/>
                      <a:pt x="318" y="303"/>
                      <a:pt x="353" y="331"/>
                    </a:cubicBezTo>
                    <a:cubicBezTo>
                      <a:pt x="389" y="359"/>
                      <a:pt x="424" y="368"/>
                      <a:pt x="454" y="368"/>
                    </a:cubicBezTo>
                    <a:cubicBezTo>
                      <a:pt x="498" y="368"/>
                      <a:pt x="531" y="349"/>
                      <a:pt x="539" y="344"/>
                    </a:cubicBezTo>
                    <a:cubicBezTo>
                      <a:pt x="554" y="334"/>
                      <a:pt x="574" y="325"/>
                      <a:pt x="596" y="318"/>
                    </a:cubicBezTo>
                    <a:cubicBezTo>
                      <a:pt x="617" y="310"/>
                      <a:pt x="641" y="306"/>
                      <a:pt x="665" y="306"/>
                    </a:cubicBezTo>
                    <a:cubicBezTo>
                      <a:pt x="683" y="306"/>
                      <a:pt x="702" y="309"/>
                      <a:pt x="720" y="315"/>
                    </a:cubicBezTo>
                    <a:cubicBezTo>
                      <a:pt x="746" y="325"/>
                      <a:pt x="771" y="343"/>
                      <a:pt x="793" y="374"/>
                    </a:cubicBezTo>
                    <a:cubicBezTo>
                      <a:pt x="814" y="404"/>
                      <a:pt x="831" y="447"/>
                      <a:pt x="841" y="507"/>
                    </a:cubicBezTo>
                    <a:cubicBezTo>
                      <a:pt x="842" y="511"/>
                      <a:pt x="846" y="514"/>
                      <a:pt x="850" y="513"/>
                    </a:cubicBezTo>
                    <a:cubicBezTo>
                      <a:pt x="855" y="512"/>
                      <a:pt x="858" y="508"/>
                      <a:pt x="857" y="504"/>
                    </a:cubicBezTo>
                    <a:cubicBezTo>
                      <a:pt x="850" y="463"/>
                      <a:pt x="840" y="429"/>
                      <a:pt x="827" y="402"/>
                    </a:cubicBezTo>
                    <a:cubicBezTo>
                      <a:pt x="808" y="360"/>
                      <a:pt x="782" y="332"/>
                      <a:pt x="754" y="314"/>
                    </a:cubicBezTo>
                    <a:cubicBezTo>
                      <a:pt x="726" y="297"/>
                      <a:pt x="695" y="290"/>
                      <a:pt x="665" y="290"/>
                    </a:cubicBezTo>
                    <a:cubicBezTo>
                      <a:pt x="639" y="290"/>
                      <a:pt x="614" y="295"/>
                      <a:pt x="591" y="302"/>
                    </a:cubicBezTo>
                    <a:cubicBezTo>
                      <a:pt x="568" y="310"/>
                      <a:pt x="547" y="320"/>
                      <a:pt x="530" y="330"/>
                    </a:cubicBezTo>
                    <a:cubicBezTo>
                      <a:pt x="524" y="335"/>
                      <a:pt x="493" y="352"/>
                      <a:pt x="454" y="352"/>
                    </a:cubicBezTo>
                    <a:cubicBezTo>
                      <a:pt x="427" y="352"/>
                      <a:pt x="396" y="344"/>
                      <a:pt x="363" y="318"/>
                    </a:cubicBezTo>
                    <a:cubicBezTo>
                      <a:pt x="331" y="292"/>
                      <a:pt x="298" y="248"/>
                      <a:pt x="268" y="175"/>
                    </a:cubicBezTo>
                    <a:cubicBezTo>
                      <a:pt x="239" y="105"/>
                      <a:pt x="208" y="62"/>
                      <a:pt x="176" y="35"/>
                    </a:cubicBezTo>
                    <a:cubicBezTo>
                      <a:pt x="145" y="9"/>
                      <a:pt x="113" y="0"/>
                      <a:pt x="86" y="0"/>
                    </a:cubicBezTo>
                    <a:cubicBezTo>
                      <a:pt x="62" y="0"/>
                      <a:pt x="42" y="7"/>
                      <a:pt x="27" y="13"/>
                    </a:cubicBezTo>
                    <a:cubicBezTo>
                      <a:pt x="13" y="20"/>
                      <a:pt x="5" y="26"/>
                      <a:pt x="4" y="27"/>
                    </a:cubicBezTo>
                    <a:cubicBezTo>
                      <a:pt x="1" y="29"/>
                      <a:pt x="0" y="34"/>
                      <a:pt x="3" y="38"/>
                    </a:cubicBezTo>
                    <a:cubicBezTo>
                      <a:pt x="6" y="41"/>
                      <a:pt x="11" y="42"/>
                      <a:pt x="14" y="39"/>
                    </a:cubicBezTo>
                    <a:close/>
                  </a:path>
                </a:pathLst>
              </a:custGeom>
              <a:solidFill>
                <a:srgbClr val="25CE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pic>
            <p:nvPicPr>
              <p:cNvPr id="814" name="Picture 231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5839" y="2266"/>
                <a:ext cx="819" cy="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15" name="Freeform 232"/>
              <p:cNvSpPr>
                <a:spLocks noEditPoints="1"/>
              </p:cNvSpPr>
              <p:nvPr/>
            </p:nvSpPr>
            <p:spPr bwMode="auto">
              <a:xfrm>
                <a:off x="5610" y="2237"/>
                <a:ext cx="455" cy="1003"/>
              </a:xfrm>
              <a:custGeom>
                <a:avLst/>
                <a:gdLst>
                  <a:gd name="T0" fmla="*/ 442 w 454"/>
                  <a:gd name="T1" fmla="*/ 69 h 1005"/>
                  <a:gd name="T2" fmla="*/ 415 w 454"/>
                  <a:gd name="T3" fmla="*/ 146 h 1005"/>
                  <a:gd name="T4" fmla="*/ 304 w 454"/>
                  <a:gd name="T5" fmla="*/ 86 h 1005"/>
                  <a:gd name="T6" fmla="*/ 331 w 454"/>
                  <a:gd name="T7" fmla="*/ 10 h 1005"/>
                  <a:gd name="T8" fmla="*/ 327 w 454"/>
                  <a:gd name="T9" fmla="*/ 2 h 1005"/>
                  <a:gd name="T10" fmla="*/ 320 w 454"/>
                  <a:gd name="T11" fmla="*/ 4 h 1005"/>
                  <a:gd name="T12" fmla="*/ 1 w 454"/>
                  <a:gd name="T13" fmla="*/ 930 h 1005"/>
                  <a:gd name="T14" fmla="*/ 4 w 454"/>
                  <a:gd name="T15" fmla="*/ 938 h 1005"/>
                  <a:gd name="T16" fmla="*/ 11 w 454"/>
                  <a:gd name="T17" fmla="*/ 936 h 1005"/>
                  <a:gd name="T18" fmla="*/ 29 w 454"/>
                  <a:gd name="T19" fmla="*/ 886 h 1005"/>
                  <a:gd name="T20" fmla="*/ 140 w 454"/>
                  <a:gd name="T21" fmla="*/ 945 h 1005"/>
                  <a:gd name="T22" fmla="*/ 123 w 454"/>
                  <a:gd name="T23" fmla="*/ 996 h 1005"/>
                  <a:gd name="T24" fmla="*/ 126 w 454"/>
                  <a:gd name="T25" fmla="*/ 1003 h 1005"/>
                  <a:gd name="T26" fmla="*/ 133 w 454"/>
                  <a:gd name="T27" fmla="*/ 1001 h 1005"/>
                  <a:gd name="T28" fmla="*/ 453 w 454"/>
                  <a:gd name="T29" fmla="*/ 75 h 1005"/>
                  <a:gd name="T30" fmla="*/ 449 w 454"/>
                  <a:gd name="T31" fmla="*/ 67 h 1005"/>
                  <a:gd name="T32" fmla="*/ 442 w 454"/>
                  <a:gd name="T33" fmla="*/ 69 h 1005"/>
                  <a:gd name="T34" fmla="*/ 412 w 454"/>
                  <a:gd name="T35" fmla="*/ 156 h 1005"/>
                  <a:gd name="T36" fmla="*/ 376 w 454"/>
                  <a:gd name="T37" fmla="*/ 259 h 1005"/>
                  <a:gd name="T38" fmla="*/ 265 w 454"/>
                  <a:gd name="T39" fmla="*/ 199 h 1005"/>
                  <a:gd name="T40" fmla="*/ 301 w 454"/>
                  <a:gd name="T41" fmla="*/ 97 h 1005"/>
                  <a:gd name="T42" fmla="*/ 412 w 454"/>
                  <a:gd name="T43" fmla="*/ 156 h 1005"/>
                  <a:gd name="T44" fmla="*/ 110 w 454"/>
                  <a:gd name="T45" fmla="*/ 650 h 1005"/>
                  <a:gd name="T46" fmla="*/ 145 w 454"/>
                  <a:gd name="T47" fmla="*/ 548 h 1005"/>
                  <a:gd name="T48" fmla="*/ 256 w 454"/>
                  <a:gd name="T49" fmla="*/ 607 h 1005"/>
                  <a:gd name="T50" fmla="*/ 221 w 454"/>
                  <a:gd name="T51" fmla="*/ 710 h 1005"/>
                  <a:gd name="T52" fmla="*/ 110 w 454"/>
                  <a:gd name="T53" fmla="*/ 650 h 1005"/>
                  <a:gd name="T54" fmla="*/ 218 w 454"/>
                  <a:gd name="T55" fmla="*/ 720 h 1005"/>
                  <a:gd name="T56" fmla="*/ 182 w 454"/>
                  <a:gd name="T57" fmla="*/ 823 h 1005"/>
                  <a:gd name="T58" fmla="*/ 71 w 454"/>
                  <a:gd name="T59" fmla="*/ 763 h 1005"/>
                  <a:gd name="T60" fmla="*/ 106 w 454"/>
                  <a:gd name="T61" fmla="*/ 660 h 1005"/>
                  <a:gd name="T62" fmla="*/ 218 w 454"/>
                  <a:gd name="T63" fmla="*/ 720 h 1005"/>
                  <a:gd name="T64" fmla="*/ 149 w 454"/>
                  <a:gd name="T65" fmla="*/ 538 h 1005"/>
                  <a:gd name="T66" fmla="*/ 184 w 454"/>
                  <a:gd name="T67" fmla="*/ 435 h 1005"/>
                  <a:gd name="T68" fmla="*/ 295 w 454"/>
                  <a:gd name="T69" fmla="*/ 494 h 1005"/>
                  <a:gd name="T70" fmla="*/ 260 w 454"/>
                  <a:gd name="T71" fmla="*/ 597 h 1005"/>
                  <a:gd name="T72" fmla="*/ 149 w 454"/>
                  <a:gd name="T73" fmla="*/ 538 h 1005"/>
                  <a:gd name="T74" fmla="*/ 188 w 454"/>
                  <a:gd name="T75" fmla="*/ 425 h 1005"/>
                  <a:gd name="T76" fmla="*/ 223 w 454"/>
                  <a:gd name="T77" fmla="*/ 322 h 1005"/>
                  <a:gd name="T78" fmla="*/ 334 w 454"/>
                  <a:gd name="T79" fmla="*/ 381 h 1005"/>
                  <a:gd name="T80" fmla="*/ 299 w 454"/>
                  <a:gd name="T81" fmla="*/ 484 h 1005"/>
                  <a:gd name="T82" fmla="*/ 188 w 454"/>
                  <a:gd name="T83" fmla="*/ 425 h 1005"/>
                  <a:gd name="T84" fmla="*/ 226 w 454"/>
                  <a:gd name="T85" fmla="*/ 312 h 1005"/>
                  <a:gd name="T86" fmla="*/ 262 w 454"/>
                  <a:gd name="T87" fmla="*/ 209 h 1005"/>
                  <a:gd name="T88" fmla="*/ 373 w 454"/>
                  <a:gd name="T89" fmla="*/ 269 h 1005"/>
                  <a:gd name="T90" fmla="*/ 338 w 454"/>
                  <a:gd name="T91" fmla="*/ 371 h 1005"/>
                  <a:gd name="T92" fmla="*/ 226 w 454"/>
                  <a:gd name="T93" fmla="*/ 312 h 1005"/>
                  <a:gd name="T94" fmla="*/ 32 w 454"/>
                  <a:gd name="T95" fmla="*/ 876 h 1005"/>
                  <a:gd name="T96" fmla="*/ 68 w 454"/>
                  <a:gd name="T97" fmla="*/ 773 h 1005"/>
                  <a:gd name="T98" fmla="*/ 179 w 454"/>
                  <a:gd name="T99" fmla="*/ 833 h 1005"/>
                  <a:gd name="T100" fmla="*/ 143 w 454"/>
                  <a:gd name="T101" fmla="*/ 935 h 1005"/>
                  <a:gd name="T102" fmla="*/ 32 w 454"/>
                  <a:gd name="T103" fmla="*/ 876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54" h="1005">
                    <a:moveTo>
                      <a:pt x="442" y="69"/>
                    </a:moveTo>
                    <a:cubicBezTo>
                      <a:pt x="415" y="146"/>
                      <a:pt x="415" y="146"/>
                      <a:pt x="415" y="146"/>
                    </a:cubicBezTo>
                    <a:cubicBezTo>
                      <a:pt x="304" y="86"/>
                      <a:pt x="304" y="86"/>
                      <a:pt x="304" y="86"/>
                    </a:cubicBezTo>
                    <a:cubicBezTo>
                      <a:pt x="331" y="10"/>
                      <a:pt x="331" y="10"/>
                      <a:pt x="331" y="10"/>
                    </a:cubicBezTo>
                    <a:cubicBezTo>
                      <a:pt x="332" y="7"/>
                      <a:pt x="330" y="3"/>
                      <a:pt x="327" y="2"/>
                    </a:cubicBezTo>
                    <a:cubicBezTo>
                      <a:pt x="324" y="0"/>
                      <a:pt x="321" y="1"/>
                      <a:pt x="320" y="4"/>
                    </a:cubicBezTo>
                    <a:cubicBezTo>
                      <a:pt x="1" y="930"/>
                      <a:pt x="1" y="930"/>
                      <a:pt x="1" y="930"/>
                    </a:cubicBezTo>
                    <a:cubicBezTo>
                      <a:pt x="0" y="933"/>
                      <a:pt x="1" y="937"/>
                      <a:pt x="4" y="938"/>
                    </a:cubicBezTo>
                    <a:cubicBezTo>
                      <a:pt x="7" y="940"/>
                      <a:pt x="10" y="939"/>
                      <a:pt x="11" y="936"/>
                    </a:cubicBezTo>
                    <a:cubicBezTo>
                      <a:pt x="29" y="886"/>
                      <a:pt x="29" y="886"/>
                      <a:pt x="29" y="886"/>
                    </a:cubicBezTo>
                    <a:cubicBezTo>
                      <a:pt x="140" y="945"/>
                      <a:pt x="140" y="945"/>
                      <a:pt x="140" y="945"/>
                    </a:cubicBezTo>
                    <a:cubicBezTo>
                      <a:pt x="123" y="996"/>
                      <a:pt x="123" y="996"/>
                      <a:pt x="123" y="996"/>
                    </a:cubicBezTo>
                    <a:cubicBezTo>
                      <a:pt x="122" y="998"/>
                      <a:pt x="123" y="1002"/>
                      <a:pt x="126" y="1003"/>
                    </a:cubicBezTo>
                    <a:cubicBezTo>
                      <a:pt x="129" y="1005"/>
                      <a:pt x="132" y="1004"/>
                      <a:pt x="133" y="1001"/>
                    </a:cubicBezTo>
                    <a:cubicBezTo>
                      <a:pt x="453" y="75"/>
                      <a:pt x="453" y="75"/>
                      <a:pt x="453" y="75"/>
                    </a:cubicBezTo>
                    <a:cubicBezTo>
                      <a:pt x="454" y="72"/>
                      <a:pt x="452" y="68"/>
                      <a:pt x="449" y="67"/>
                    </a:cubicBezTo>
                    <a:cubicBezTo>
                      <a:pt x="446" y="65"/>
                      <a:pt x="443" y="66"/>
                      <a:pt x="442" y="69"/>
                    </a:cubicBezTo>
                    <a:close/>
                    <a:moveTo>
                      <a:pt x="412" y="156"/>
                    </a:moveTo>
                    <a:cubicBezTo>
                      <a:pt x="376" y="259"/>
                      <a:pt x="376" y="259"/>
                      <a:pt x="376" y="259"/>
                    </a:cubicBezTo>
                    <a:cubicBezTo>
                      <a:pt x="265" y="199"/>
                      <a:pt x="265" y="199"/>
                      <a:pt x="265" y="199"/>
                    </a:cubicBezTo>
                    <a:cubicBezTo>
                      <a:pt x="301" y="97"/>
                      <a:pt x="301" y="97"/>
                      <a:pt x="301" y="97"/>
                    </a:cubicBezTo>
                    <a:lnTo>
                      <a:pt x="412" y="156"/>
                    </a:lnTo>
                    <a:close/>
                    <a:moveTo>
                      <a:pt x="110" y="650"/>
                    </a:moveTo>
                    <a:cubicBezTo>
                      <a:pt x="145" y="548"/>
                      <a:pt x="145" y="548"/>
                      <a:pt x="145" y="548"/>
                    </a:cubicBezTo>
                    <a:cubicBezTo>
                      <a:pt x="256" y="607"/>
                      <a:pt x="256" y="607"/>
                      <a:pt x="256" y="607"/>
                    </a:cubicBezTo>
                    <a:cubicBezTo>
                      <a:pt x="221" y="710"/>
                      <a:pt x="221" y="710"/>
                      <a:pt x="221" y="710"/>
                    </a:cubicBezTo>
                    <a:lnTo>
                      <a:pt x="110" y="650"/>
                    </a:lnTo>
                    <a:close/>
                    <a:moveTo>
                      <a:pt x="218" y="720"/>
                    </a:moveTo>
                    <a:cubicBezTo>
                      <a:pt x="182" y="823"/>
                      <a:pt x="182" y="823"/>
                      <a:pt x="182" y="823"/>
                    </a:cubicBezTo>
                    <a:cubicBezTo>
                      <a:pt x="71" y="763"/>
                      <a:pt x="71" y="763"/>
                      <a:pt x="71" y="763"/>
                    </a:cubicBezTo>
                    <a:cubicBezTo>
                      <a:pt x="106" y="660"/>
                      <a:pt x="106" y="660"/>
                      <a:pt x="106" y="660"/>
                    </a:cubicBezTo>
                    <a:lnTo>
                      <a:pt x="218" y="720"/>
                    </a:lnTo>
                    <a:close/>
                    <a:moveTo>
                      <a:pt x="149" y="538"/>
                    </a:moveTo>
                    <a:cubicBezTo>
                      <a:pt x="184" y="435"/>
                      <a:pt x="184" y="435"/>
                      <a:pt x="184" y="435"/>
                    </a:cubicBezTo>
                    <a:cubicBezTo>
                      <a:pt x="295" y="494"/>
                      <a:pt x="295" y="494"/>
                      <a:pt x="295" y="494"/>
                    </a:cubicBezTo>
                    <a:cubicBezTo>
                      <a:pt x="260" y="597"/>
                      <a:pt x="260" y="597"/>
                      <a:pt x="260" y="597"/>
                    </a:cubicBezTo>
                    <a:lnTo>
                      <a:pt x="149" y="538"/>
                    </a:lnTo>
                    <a:close/>
                    <a:moveTo>
                      <a:pt x="188" y="425"/>
                    </a:moveTo>
                    <a:cubicBezTo>
                      <a:pt x="223" y="322"/>
                      <a:pt x="223" y="322"/>
                      <a:pt x="223" y="322"/>
                    </a:cubicBezTo>
                    <a:cubicBezTo>
                      <a:pt x="334" y="381"/>
                      <a:pt x="334" y="381"/>
                      <a:pt x="334" y="381"/>
                    </a:cubicBezTo>
                    <a:cubicBezTo>
                      <a:pt x="299" y="484"/>
                      <a:pt x="299" y="484"/>
                      <a:pt x="299" y="484"/>
                    </a:cubicBezTo>
                    <a:lnTo>
                      <a:pt x="188" y="425"/>
                    </a:lnTo>
                    <a:close/>
                    <a:moveTo>
                      <a:pt x="226" y="312"/>
                    </a:moveTo>
                    <a:cubicBezTo>
                      <a:pt x="262" y="209"/>
                      <a:pt x="262" y="209"/>
                      <a:pt x="262" y="209"/>
                    </a:cubicBezTo>
                    <a:cubicBezTo>
                      <a:pt x="373" y="269"/>
                      <a:pt x="373" y="269"/>
                      <a:pt x="373" y="269"/>
                    </a:cubicBezTo>
                    <a:cubicBezTo>
                      <a:pt x="338" y="371"/>
                      <a:pt x="338" y="371"/>
                      <a:pt x="338" y="371"/>
                    </a:cubicBezTo>
                    <a:lnTo>
                      <a:pt x="226" y="312"/>
                    </a:lnTo>
                    <a:close/>
                    <a:moveTo>
                      <a:pt x="32" y="876"/>
                    </a:moveTo>
                    <a:cubicBezTo>
                      <a:pt x="68" y="773"/>
                      <a:pt x="68" y="773"/>
                      <a:pt x="68" y="773"/>
                    </a:cubicBezTo>
                    <a:cubicBezTo>
                      <a:pt x="179" y="833"/>
                      <a:pt x="179" y="833"/>
                      <a:pt x="179" y="833"/>
                    </a:cubicBezTo>
                    <a:cubicBezTo>
                      <a:pt x="143" y="935"/>
                      <a:pt x="143" y="935"/>
                      <a:pt x="143" y="935"/>
                    </a:cubicBezTo>
                    <a:lnTo>
                      <a:pt x="32" y="876"/>
                    </a:lnTo>
                    <a:close/>
                  </a:path>
                </a:pathLst>
              </a:custGeom>
              <a:solidFill>
                <a:srgbClr val="505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16" name="Freeform 233"/>
              <p:cNvSpPr/>
              <p:nvPr/>
            </p:nvSpPr>
            <p:spPr bwMode="auto">
              <a:xfrm>
                <a:off x="5792" y="2251"/>
                <a:ext cx="69" cy="90"/>
              </a:xfrm>
              <a:custGeom>
                <a:avLst/>
                <a:gdLst>
                  <a:gd name="T0" fmla="*/ 53 w 69"/>
                  <a:gd name="T1" fmla="*/ 3 h 90"/>
                  <a:gd name="T2" fmla="*/ 5 w 69"/>
                  <a:gd name="T3" fmla="*/ 59 h 90"/>
                  <a:gd name="T4" fmla="*/ 11 w 69"/>
                  <a:gd name="T5" fmla="*/ 81 h 90"/>
                  <a:gd name="T6" fmla="*/ 67 w 69"/>
                  <a:gd name="T7" fmla="*/ 90 h 90"/>
                  <a:gd name="T8" fmla="*/ 69 w 69"/>
                  <a:gd name="T9" fmla="*/ 35 h 90"/>
                  <a:gd name="T10" fmla="*/ 53 w 69"/>
                  <a:gd name="T11" fmla="*/ 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90">
                    <a:moveTo>
                      <a:pt x="53" y="3"/>
                    </a:moveTo>
                    <a:cubicBezTo>
                      <a:pt x="53" y="3"/>
                      <a:pt x="37" y="0"/>
                      <a:pt x="5" y="59"/>
                    </a:cubicBezTo>
                    <a:cubicBezTo>
                      <a:pt x="1" y="66"/>
                      <a:pt x="0" y="77"/>
                      <a:pt x="11" y="81"/>
                    </a:cubicBezTo>
                    <a:cubicBezTo>
                      <a:pt x="22" y="85"/>
                      <a:pt x="67" y="90"/>
                      <a:pt x="67" y="90"/>
                    </a:cubicBezTo>
                    <a:cubicBezTo>
                      <a:pt x="69" y="35"/>
                      <a:pt x="69" y="35"/>
                      <a:pt x="69" y="35"/>
                    </a:cubicBezTo>
                    <a:lnTo>
                      <a:pt x="53" y="3"/>
                    </a:lnTo>
                    <a:close/>
                  </a:path>
                </a:pathLst>
              </a:custGeom>
              <a:solidFill>
                <a:srgbClr val="DBB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17" name="Freeform 234"/>
              <p:cNvSpPr/>
              <p:nvPr/>
            </p:nvSpPr>
            <p:spPr bwMode="auto">
              <a:xfrm>
                <a:off x="5808" y="2251"/>
                <a:ext cx="49" cy="59"/>
              </a:xfrm>
              <a:custGeom>
                <a:avLst/>
                <a:gdLst>
                  <a:gd name="T0" fmla="*/ 32 w 49"/>
                  <a:gd name="T1" fmla="*/ 0 h 59"/>
                  <a:gd name="T2" fmla="*/ 43 w 49"/>
                  <a:gd name="T3" fmla="*/ 3 h 59"/>
                  <a:gd name="T4" fmla="*/ 49 w 49"/>
                  <a:gd name="T5" fmla="*/ 26 h 59"/>
                  <a:gd name="T6" fmla="*/ 35 w 49"/>
                  <a:gd name="T7" fmla="*/ 56 h 59"/>
                  <a:gd name="T8" fmla="*/ 0 w 49"/>
                  <a:gd name="T9" fmla="*/ 41 h 59"/>
                  <a:gd name="T10" fmla="*/ 32 w 49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59">
                    <a:moveTo>
                      <a:pt x="32" y="0"/>
                    </a:moveTo>
                    <a:cubicBezTo>
                      <a:pt x="33" y="0"/>
                      <a:pt x="42" y="2"/>
                      <a:pt x="43" y="3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5" y="40"/>
                      <a:pt x="35" y="56"/>
                      <a:pt x="35" y="56"/>
                    </a:cubicBezTo>
                    <a:cubicBezTo>
                      <a:pt x="17" y="59"/>
                      <a:pt x="5" y="48"/>
                      <a:pt x="0" y="41"/>
                    </a:cubicBezTo>
                    <a:cubicBezTo>
                      <a:pt x="15" y="5"/>
                      <a:pt x="21" y="2"/>
                      <a:pt x="32" y="0"/>
                    </a:cubicBezTo>
                    <a:close/>
                  </a:path>
                </a:pathLst>
              </a:custGeom>
              <a:solidFill>
                <a:srgbClr val="EFC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18" name="Freeform 235"/>
              <p:cNvSpPr/>
              <p:nvPr/>
            </p:nvSpPr>
            <p:spPr bwMode="auto">
              <a:xfrm>
                <a:off x="5800" y="2385"/>
                <a:ext cx="88" cy="180"/>
              </a:xfrm>
              <a:custGeom>
                <a:avLst/>
                <a:gdLst>
                  <a:gd name="T0" fmla="*/ 88 w 88"/>
                  <a:gd name="T1" fmla="*/ 9 h 181"/>
                  <a:gd name="T2" fmla="*/ 78 w 88"/>
                  <a:gd name="T3" fmla="*/ 111 h 181"/>
                  <a:gd name="T4" fmla="*/ 43 w 88"/>
                  <a:gd name="T5" fmla="*/ 153 h 181"/>
                  <a:gd name="T6" fmla="*/ 15 w 88"/>
                  <a:gd name="T7" fmla="*/ 181 h 181"/>
                  <a:gd name="T8" fmla="*/ 0 w 88"/>
                  <a:gd name="T9" fmla="*/ 151 h 181"/>
                  <a:gd name="T10" fmla="*/ 40 w 88"/>
                  <a:gd name="T11" fmla="*/ 106 h 181"/>
                  <a:gd name="T12" fmla="*/ 43 w 88"/>
                  <a:gd name="T13" fmla="*/ 19 h 181"/>
                  <a:gd name="T14" fmla="*/ 88 w 88"/>
                  <a:gd name="T15" fmla="*/ 9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" h="181">
                    <a:moveTo>
                      <a:pt x="88" y="9"/>
                    </a:moveTo>
                    <a:cubicBezTo>
                      <a:pt x="87" y="16"/>
                      <a:pt x="83" y="87"/>
                      <a:pt x="78" y="111"/>
                    </a:cubicBezTo>
                    <a:cubicBezTo>
                      <a:pt x="74" y="128"/>
                      <a:pt x="43" y="153"/>
                      <a:pt x="43" y="153"/>
                    </a:cubicBezTo>
                    <a:cubicBezTo>
                      <a:pt x="33" y="162"/>
                      <a:pt x="15" y="181"/>
                      <a:pt x="15" y="181"/>
                    </a:cubicBezTo>
                    <a:cubicBezTo>
                      <a:pt x="9" y="155"/>
                      <a:pt x="2" y="153"/>
                      <a:pt x="0" y="151"/>
                    </a:cubicBezTo>
                    <a:cubicBezTo>
                      <a:pt x="0" y="151"/>
                      <a:pt x="18" y="130"/>
                      <a:pt x="40" y="106"/>
                    </a:cubicBezTo>
                    <a:cubicBezTo>
                      <a:pt x="52" y="94"/>
                      <a:pt x="43" y="48"/>
                      <a:pt x="43" y="19"/>
                    </a:cubicBezTo>
                    <a:cubicBezTo>
                      <a:pt x="43" y="9"/>
                      <a:pt x="88" y="0"/>
                      <a:pt x="88" y="9"/>
                    </a:cubicBezTo>
                    <a:close/>
                  </a:path>
                </a:pathLst>
              </a:custGeom>
              <a:solidFill>
                <a:srgbClr val="3769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19" name="Freeform 236"/>
              <p:cNvSpPr/>
              <p:nvPr/>
            </p:nvSpPr>
            <p:spPr bwMode="auto">
              <a:xfrm>
                <a:off x="5778" y="2531"/>
                <a:ext cx="51" cy="77"/>
              </a:xfrm>
              <a:custGeom>
                <a:avLst/>
                <a:gdLst>
                  <a:gd name="T0" fmla="*/ 36 w 51"/>
                  <a:gd name="T1" fmla="*/ 21 h 77"/>
                  <a:gd name="T2" fmla="*/ 23 w 51"/>
                  <a:gd name="T3" fmla="*/ 1 h 77"/>
                  <a:gd name="T4" fmla="*/ 9 w 51"/>
                  <a:gd name="T5" fmla="*/ 8 h 77"/>
                  <a:gd name="T6" fmla="*/ 6 w 51"/>
                  <a:gd name="T7" fmla="*/ 24 h 77"/>
                  <a:gd name="T8" fmla="*/ 20 w 51"/>
                  <a:gd name="T9" fmla="*/ 46 h 77"/>
                  <a:gd name="T10" fmla="*/ 36 w 51"/>
                  <a:gd name="T11" fmla="*/ 70 h 77"/>
                  <a:gd name="T12" fmla="*/ 47 w 51"/>
                  <a:gd name="T13" fmla="*/ 65 h 77"/>
                  <a:gd name="T14" fmla="*/ 45 w 51"/>
                  <a:gd name="T15" fmla="*/ 27 h 77"/>
                  <a:gd name="T16" fmla="*/ 36 w 51"/>
                  <a:gd name="T17" fmla="*/ 2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77">
                    <a:moveTo>
                      <a:pt x="36" y="21"/>
                    </a:moveTo>
                    <a:cubicBezTo>
                      <a:pt x="36" y="21"/>
                      <a:pt x="34" y="0"/>
                      <a:pt x="23" y="1"/>
                    </a:cubicBezTo>
                    <a:cubicBezTo>
                      <a:pt x="20" y="1"/>
                      <a:pt x="13" y="5"/>
                      <a:pt x="9" y="8"/>
                    </a:cubicBezTo>
                    <a:cubicBezTo>
                      <a:pt x="7" y="10"/>
                      <a:pt x="0" y="16"/>
                      <a:pt x="6" y="24"/>
                    </a:cubicBezTo>
                    <a:cubicBezTo>
                      <a:pt x="9" y="29"/>
                      <a:pt x="15" y="36"/>
                      <a:pt x="20" y="46"/>
                    </a:cubicBezTo>
                    <a:cubicBezTo>
                      <a:pt x="25" y="55"/>
                      <a:pt x="33" y="68"/>
                      <a:pt x="36" y="70"/>
                    </a:cubicBezTo>
                    <a:cubicBezTo>
                      <a:pt x="43" y="75"/>
                      <a:pt x="51" y="77"/>
                      <a:pt x="47" y="65"/>
                    </a:cubicBezTo>
                    <a:cubicBezTo>
                      <a:pt x="44" y="55"/>
                      <a:pt x="39" y="34"/>
                      <a:pt x="45" y="27"/>
                    </a:cubicBezTo>
                    <a:cubicBezTo>
                      <a:pt x="49" y="22"/>
                      <a:pt x="36" y="21"/>
                      <a:pt x="36" y="21"/>
                    </a:cubicBezTo>
                    <a:close/>
                  </a:path>
                </a:pathLst>
              </a:custGeom>
              <a:solidFill>
                <a:srgbClr val="F76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0" name="Freeform 237"/>
              <p:cNvSpPr/>
              <p:nvPr/>
            </p:nvSpPr>
            <p:spPr bwMode="auto">
              <a:xfrm>
                <a:off x="5779" y="2540"/>
                <a:ext cx="47" cy="66"/>
              </a:xfrm>
              <a:custGeom>
                <a:avLst/>
                <a:gdLst>
                  <a:gd name="T0" fmla="*/ 47 w 47"/>
                  <a:gd name="T1" fmla="*/ 63 h 66"/>
                  <a:gd name="T2" fmla="*/ 39 w 47"/>
                  <a:gd name="T3" fmla="*/ 52 h 66"/>
                  <a:gd name="T4" fmla="*/ 24 w 47"/>
                  <a:gd name="T5" fmla="*/ 26 h 66"/>
                  <a:gd name="T6" fmla="*/ 11 w 47"/>
                  <a:gd name="T7" fmla="*/ 3 h 66"/>
                  <a:gd name="T8" fmla="*/ 7 w 47"/>
                  <a:gd name="T9" fmla="*/ 0 h 66"/>
                  <a:gd name="T10" fmla="*/ 5 w 47"/>
                  <a:gd name="T11" fmla="*/ 15 h 66"/>
                  <a:gd name="T12" fmla="*/ 19 w 47"/>
                  <a:gd name="T13" fmla="*/ 37 h 66"/>
                  <a:gd name="T14" fmla="*/ 35 w 47"/>
                  <a:gd name="T15" fmla="*/ 61 h 66"/>
                  <a:gd name="T16" fmla="*/ 47 w 47"/>
                  <a:gd name="T17" fmla="*/ 6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66">
                    <a:moveTo>
                      <a:pt x="47" y="63"/>
                    </a:moveTo>
                    <a:cubicBezTo>
                      <a:pt x="46" y="59"/>
                      <a:pt x="41" y="55"/>
                      <a:pt x="39" y="52"/>
                    </a:cubicBezTo>
                    <a:cubicBezTo>
                      <a:pt x="36" y="48"/>
                      <a:pt x="26" y="32"/>
                      <a:pt x="24" y="26"/>
                    </a:cubicBezTo>
                    <a:cubicBezTo>
                      <a:pt x="21" y="20"/>
                      <a:pt x="19" y="9"/>
                      <a:pt x="11" y="3"/>
                    </a:cubicBezTo>
                    <a:cubicBezTo>
                      <a:pt x="10" y="1"/>
                      <a:pt x="8" y="1"/>
                      <a:pt x="7" y="0"/>
                    </a:cubicBezTo>
                    <a:cubicBezTo>
                      <a:pt x="4" y="3"/>
                      <a:pt x="0" y="9"/>
                      <a:pt x="5" y="15"/>
                    </a:cubicBezTo>
                    <a:cubicBezTo>
                      <a:pt x="8" y="20"/>
                      <a:pt x="14" y="27"/>
                      <a:pt x="19" y="37"/>
                    </a:cubicBezTo>
                    <a:cubicBezTo>
                      <a:pt x="24" y="46"/>
                      <a:pt x="32" y="59"/>
                      <a:pt x="35" y="61"/>
                    </a:cubicBezTo>
                    <a:cubicBezTo>
                      <a:pt x="40" y="65"/>
                      <a:pt x="45" y="66"/>
                      <a:pt x="47" y="63"/>
                    </a:cubicBezTo>
                    <a:close/>
                  </a:path>
                </a:pathLst>
              </a:custGeom>
              <a:solidFill>
                <a:srgbClr val="FA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1" name="Freeform 238"/>
              <p:cNvSpPr/>
              <p:nvPr/>
            </p:nvSpPr>
            <p:spPr bwMode="auto">
              <a:xfrm>
                <a:off x="5781" y="2544"/>
                <a:ext cx="42" cy="62"/>
              </a:xfrm>
              <a:custGeom>
                <a:avLst/>
                <a:gdLst>
                  <a:gd name="T0" fmla="*/ 42 w 42"/>
                  <a:gd name="T1" fmla="*/ 61 h 62"/>
                  <a:gd name="T2" fmla="*/ 42 w 42"/>
                  <a:gd name="T3" fmla="*/ 60 h 62"/>
                  <a:gd name="T4" fmla="*/ 19 w 42"/>
                  <a:gd name="T5" fmla="*/ 25 h 62"/>
                  <a:gd name="T6" fmla="*/ 4 w 42"/>
                  <a:gd name="T7" fmla="*/ 1 h 62"/>
                  <a:gd name="T8" fmla="*/ 2 w 42"/>
                  <a:gd name="T9" fmla="*/ 0 h 62"/>
                  <a:gd name="T10" fmla="*/ 3 w 42"/>
                  <a:gd name="T11" fmla="*/ 11 h 62"/>
                  <a:gd name="T12" fmla="*/ 15 w 42"/>
                  <a:gd name="T13" fmla="*/ 38 h 62"/>
                  <a:gd name="T14" fmla="*/ 26 w 42"/>
                  <a:gd name="T15" fmla="*/ 54 h 62"/>
                  <a:gd name="T16" fmla="*/ 42 w 42"/>
                  <a:gd name="T17" fmla="*/ 6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62">
                    <a:moveTo>
                      <a:pt x="42" y="61"/>
                    </a:move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56"/>
                      <a:pt x="24" y="38"/>
                      <a:pt x="19" y="25"/>
                    </a:cubicBezTo>
                    <a:cubicBezTo>
                      <a:pt x="14" y="12"/>
                      <a:pt x="14" y="5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1" y="3"/>
                      <a:pt x="0" y="7"/>
                      <a:pt x="3" y="11"/>
                    </a:cubicBezTo>
                    <a:cubicBezTo>
                      <a:pt x="6" y="16"/>
                      <a:pt x="14" y="27"/>
                      <a:pt x="15" y="38"/>
                    </a:cubicBezTo>
                    <a:cubicBezTo>
                      <a:pt x="17" y="46"/>
                      <a:pt x="23" y="52"/>
                      <a:pt x="26" y="54"/>
                    </a:cubicBezTo>
                    <a:cubicBezTo>
                      <a:pt x="29" y="57"/>
                      <a:pt x="39" y="62"/>
                      <a:pt x="42" y="61"/>
                    </a:cubicBezTo>
                    <a:close/>
                  </a:path>
                </a:pathLst>
              </a:custGeom>
              <a:solidFill>
                <a:srgbClr val="8195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2" name="Freeform 239"/>
              <p:cNvSpPr/>
              <p:nvPr/>
            </p:nvSpPr>
            <p:spPr bwMode="auto">
              <a:xfrm>
                <a:off x="5951" y="2259"/>
                <a:ext cx="28" cy="55"/>
              </a:xfrm>
              <a:custGeom>
                <a:avLst/>
                <a:gdLst>
                  <a:gd name="T0" fmla="*/ 4 w 28"/>
                  <a:gd name="T1" fmla="*/ 34 h 55"/>
                  <a:gd name="T2" fmla="*/ 1 w 28"/>
                  <a:gd name="T3" fmla="*/ 17 h 55"/>
                  <a:gd name="T4" fmla="*/ 5 w 28"/>
                  <a:gd name="T5" fmla="*/ 12 h 55"/>
                  <a:gd name="T6" fmla="*/ 10 w 28"/>
                  <a:gd name="T7" fmla="*/ 12 h 55"/>
                  <a:gd name="T8" fmla="*/ 15 w 28"/>
                  <a:gd name="T9" fmla="*/ 2 h 55"/>
                  <a:gd name="T10" fmla="*/ 22 w 28"/>
                  <a:gd name="T11" fmla="*/ 5 h 55"/>
                  <a:gd name="T12" fmla="*/ 27 w 28"/>
                  <a:gd name="T13" fmla="*/ 23 h 55"/>
                  <a:gd name="T14" fmla="*/ 16 w 28"/>
                  <a:gd name="T15" fmla="*/ 48 h 55"/>
                  <a:gd name="T16" fmla="*/ 4 w 28"/>
                  <a:gd name="T17" fmla="*/ 3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55">
                    <a:moveTo>
                      <a:pt x="4" y="34"/>
                    </a:moveTo>
                    <a:cubicBezTo>
                      <a:pt x="4" y="34"/>
                      <a:pt x="0" y="21"/>
                      <a:pt x="1" y="17"/>
                    </a:cubicBezTo>
                    <a:cubicBezTo>
                      <a:pt x="2" y="13"/>
                      <a:pt x="3" y="13"/>
                      <a:pt x="5" y="12"/>
                    </a:cubicBezTo>
                    <a:cubicBezTo>
                      <a:pt x="6" y="11"/>
                      <a:pt x="10" y="12"/>
                      <a:pt x="10" y="12"/>
                    </a:cubicBezTo>
                    <a:cubicBezTo>
                      <a:pt x="10" y="12"/>
                      <a:pt x="14" y="2"/>
                      <a:pt x="15" y="2"/>
                    </a:cubicBezTo>
                    <a:cubicBezTo>
                      <a:pt x="16" y="2"/>
                      <a:pt x="20" y="0"/>
                      <a:pt x="22" y="5"/>
                    </a:cubicBezTo>
                    <a:cubicBezTo>
                      <a:pt x="28" y="17"/>
                      <a:pt x="27" y="23"/>
                      <a:pt x="27" y="23"/>
                    </a:cubicBezTo>
                    <a:cubicBezTo>
                      <a:pt x="27" y="23"/>
                      <a:pt x="19" y="45"/>
                      <a:pt x="16" y="48"/>
                    </a:cubicBezTo>
                    <a:cubicBezTo>
                      <a:pt x="10" y="55"/>
                      <a:pt x="4" y="34"/>
                      <a:pt x="4" y="34"/>
                    </a:cubicBezTo>
                    <a:close/>
                  </a:path>
                </a:pathLst>
              </a:custGeom>
              <a:solidFill>
                <a:srgbClr val="F7CB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3" name="Freeform 240"/>
              <p:cNvSpPr/>
              <p:nvPr/>
            </p:nvSpPr>
            <p:spPr bwMode="auto">
              <a:xfrm>
                <a:off x="5846" y="2227"/>
                <a:ext cx="35" cy="49"/>
              </a:xfrm>
              <a:custGeom>
                <a:avLst/>
                <a:gdLst>
                  <a:gd name="T0" fmla="*/ 0 w 35"/>
                  <a:gd name="T1" fmla="*/ 29 h 49"/>
                  <a:gd name="T2" fmla="*/ 12 w 35"/>
                  <a:gd name="T3" fmla="*/ 6 h 49"/>
                  <a:gd name="T4" fmla="*/ 35 w 35"/>
                  <a:gd name="T5" fmla="*/ 9 h 49"/>
                  <a:gd name="T6" fmla="*/ 29 w 35"/>
                  <a:gd name="T7" fmla="*/ 38 h 49"/>
                  <a:gd name="T8" fmla="*/ 0 w 35"/>
                  <a:gd name="T9" fmla="*/ 2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9">
                    <a:moveTo>
                      <a:pt x="0" y="29"/>
                    </a:moveTo>
                    <a:cubicBezTo>
                      <a:pt x="0" y="29"/>
                      <a:pt x="8" y="19"/>
                      <a:pt x="12" y="6"/>
                    </a:cubicBezTo>
                    <a:cubicBezTo>
                      <a:pt x="13" y="0"/>
                      <a:pt x="35" y="9"/>
                      <a:pt x="35" y="9"/>
                    </a:cubicBezTo>
                    <a:cubicBezTo>
                      <a:pt x="35" y="9"/>
                      <a:pt x="32" y="26"/>
                      <a:pt x="29" y="38"/>
                    </a:cubicBezTo>
                    <a:cubicBezTo>
                      <a:pt x="26" y="49"/>
                      <a:pt x="3" y="34"/>
                      <a:pt x="0" y="29"/>
                    </a:cubicBezTo>
                    <a:close/>
                  </a:path>
                </a:pathLst>
              </a:custGeom>
              <a:solidFill>
                <a:srgbClr val="F7CB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4" name="Freeform 241"/>
              <p:cNvSpPr/>
              <p:nvPr/>
            </p:nvSpPr>
            <p:spPr bwMode="auto">
              <a:xfrm>
                <a:off x="5881" y="2581"/>
                <a:ext cx="71" cy="42"/>
              </a:xfrm>
              <a:custGeom>
                <a:avLst/>
                <a:gdLst>
                  <a:gd name="T0" fmla="*/ 6 w 71"/>
                  <a:gd name="T1" fmla="*/ 13 h 42"/>
                  <a:gd name="T2" fmla="*/ 0 w 71"/>
                  <a:gd name="T3" fmla="*/ 26 h 42"/>
                  <a:gd name="T4" fmla="*/ 2 w 71"/>
                  <a:gd name="T5" fmla="*/ 38 h 42"/>
                  <a:gd name="T6" fmla="*/ 16 w 71"/>
                  <a:gd name="T7" fmla="*/ 41 h 42"/>
                  <a:gd name="T8" fmla="*/ 33 w 71"/>
                  <a:gd name="T9" fmla="*/ 35 h 42"/>
                  <a:gd name="T10" fmla="*/ 46 w 71"/>
                  <a:gd name="T11" fmla="*/ 32 h 42"/>
                  <a:gd name="T12" fmla="*/ 71 w 71"/>
                  <a:gd name="T13" fmla="*/ 18 h 42"/>
                  <a:gd name="T14" fmla="*/ 70 w 71"/>
                  <a:gd name="T15" fmla="*/ 8 h 42"/>
                  <a:gd name="T16" fmla="*/ 32 w 71"/>
                  <a:gd name="T17" fmla="*/ 10 h 42"/>
                  <a:gd name="T18" fmla="*/ 6 w 71"/>
                  <a:gd name="T19" fmla="*/ 1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42">
                    <a:moveTo>
                      <a:pt x="6" y="13"/>
                    </a:moveTo>
                    <a:cubicBezTo>
                      <a:pt x="6" y="13"/>
                      <a:pt x="0" y="18"/>
                      <a:pt x="0" y="26"/>
                    </a:cubicBezTo>
                    <a:cubicBezTo>
                      <a:pt x="0" y="34"/>
                      <a:pt x="0" y="37"/>
                      <a:pt x="2" y="38"/>
                    </a:cubicBezTo>
                    <a:cubicBezTo>
                      <a:pt x="4" y="40"/>
                      <a:pt x="11" y="42"/>
                      <a:pt x="16" y="41"/>
                    </a:cubicBezTo>
                    <a:cubicBezTo>
                      <a:pt x="21" y="41"/>
                      <a:pt x="29" y="36"/>
                      <a:pt x="33" y="35"/>
                    </a:cubicBezTo>
                    <a:cubicBezTo>
                      <a:pt x="36" y="33"/>
                      <a:pt x="34" y="34"/>
                      <a:pt x="46" y="32"/>
                    </a:cubicBezTo>
                    <a:cubicBezTo>
                      <a:pt x="64" y="28"/>
                      <a:pt x="69" y="22"/>
                      <a:pt x="71" y="18"/>
                    </a:cubicBezTo>
                    <a:cubicBezTo>
                      <a:pt x="71" y="16"/>
                      <a:pt x="71" y="9"/>
                      <a:pt x="70" y="8"/>
                    </a:cubicBezTo>
                    <a:cubicBezTo>
                      <a:pt x="59" y="0"/>
                      <a:pt x="36" y="15"/>
                      <a:pt x="32" y="10"/>
                    </a:cubicBezTo>
                    <a:cubicBezTo>
                      <a:pt x="27" y="5"/>
                      <a:pt x="6" y="13"/>
                      <a:pt x="6" y="13"/>
                    </a:cubicBezTo>
                    <a:close/>
                  </a:path>
                </a:pathLst>
              </a:custGeom>
              <a:solidFill>
                <a:srgbClr val="FA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5" name="Freeform 242"/>
              <p:cNvSpPr/>
              <p:nvPr/>
            </p:nvSpPr>
            <p:spPr bwMode="auto">
              <a:xfrm>
                <a:off x="5881" y="2584"/>
                <a:ext cx="72" cy="34"/>
              </a:xfrm>
              <a:custGeom>
                <a:avLst/>
                <a:gdLst>
                  <a:gd name="T0" fmla="*/ 5 w 72"/>
                  <a:gd name="T1" fmla="*/ 5 h 34"/>
                  <a:gd name="T2" fmla="*/ 0 w 72"/>
                  <a:gd name="T3" fmla="*/ 18 h 34"/>
                  <a:gd name="T4" fmla="*/ 2 w 72"/>
                  <a:gd name="T5" fmla="*/ 31 h 34"/>
                  <a:gd name="T6" fmla="*/ 15 w 72"/>
                  <a:gd name="T7" fmla="*/ 33 h 34"/>
                  <a:gd name="T8" fmla="*/ 26 w 72"/>
                  <a:gd name="T9" fmla="*/ 30 h 34"/>
                  <a:gd name="T10" fmla="*/ 43 w 72"/>
                  <a:gd name="T11" fmla="*/ 26 h 34"/>
                  <a:gd name="T12" fmla="*/ 71 w 72"/>
                  <a:gd name="T13" fmla="*/ 9 h 34"/>
                  <a:gd name="T14" fmla="*/ 55 w 72"/>
                  <a:gd name="T15" fmla="*/ 1 h 34"/>
                  <a:gd name="T16" fmla="*/ 31 w 72"/>
                  <a:gd name="T17" fmla="*/ 2 h 34"/>
                  <a:gd name="T18" fmla="*/ 5 w 72"/>
                  <a:gd name="T1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34">
                    <a:moveTo>
                      <a:pt x="5" y="5"/>
                    </a:moveTo>
                    <a:cubicBezTo>
                      <a:pt x="5" y="5"/>
                      <a:pt x="1" y="9"/>
                      <a:pt x="0" y="18"/>
                    </a:cubicBezTo>
                    <a:cubicBezTo>
                      <a:pt x="0" y="24"/>
                      <a:pt x="0" y="29"/>
                      <a:pt x="2" y="31"/>
                    </a:cubicBezTo>
                    <a:cubicBezTo>
                      <a:pt x="4" y="32"/>
                      <a:pt x="9" y="34"/>
                      <a:pt x="15" y="33"/>
                    </a:cubicBezTo>
                    <a:cubicBezTo>
                      <a:pt x="19" y="33"/>
                      <a:pt x="23" y="32"/>
                      <a:pt x="26" y="30"/>
                    </a:cubicBezTo>
                    <a:cubicBezTo>
                      <a:pt x="31" y="28"/>
                      <a:pt x="34" y="28"/>
                      <a:pt x="43" y="26"/>
                    </a:cubicBezTo>
                    <a:cubicBezTo>
                      <a:pt x="57" y="23"/>
                      <a:pt x="70" y="15"/>
                      <a:pt x="71" y="9"/>
                    </a:cubicBezTo>
                    <a:cubicBezTo>
                      <a:pt x="72" y="5"/>
                      <a:pt x="66" y="0"/>
                      <a:pt x="55" y="1"/>
                    </a:cubicBezTo>
                    <a:cubicBezTo>
                      <a:pt x="40" y="3"/>
                      <a:pt x="34" y="3"/>
                      <a:pt x="31" y="2"/>
                    </a:cubicBezTo>
                    <a:cubicBezTo>
                      <a:pt x="24" y="0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F76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6" name="Freeform 243"/>
              <p:cNvSpPr/>
              <p:nvPr/>
            </p:nvSpPr>
            <p:spPr bwMode="auto">
              <a:xfrm>
                <a:off x="5849" y="2333"/>
                <a:ext cx="87" cy="277"/>
              </a:xfrm>
              <a:custGeom>
                <a:avLst/>
                <a:gdLst>
                  <a:gd name="T0" fmla="*/ 46 w 87"/>
                  <a:gd name="T1" fmla="*/ 50 h 278"/>
                  <a:gd name="T2" fmla="*/ 83 w 87"/>
                  <a:gd name="T3" fmla="*/ 151 h 278"/>
                  <a:gd name="T4" fmla="*/ 82 w 87"/>
                  <a:gd name="T5" fmla="*/ 192 h 278"/>
                  <a:gd name="T6" fmla="*/ 67 w 87"/>
                  <a:gd name="T7" fmla="*/ 258 h 278"/>
                  <a:gd name="T8" fmla="*/ 56 w 87"/>
                  <a:gd name="T9" fmla="*/ 272 h 278"/>
                  <a:gd name="T10" fmla="*/ 32 w 87"/>
                  <a:gd name="T11" fmla="*/ 267 h 278"/>
                  <a:gd name="T12" fmla="*/ 38 w 87"/>
                  <a:gd name="T13" fmla="*/ 223 h 278"/>
                  <a:gd name="T14" fmla="*/ 49 w 87"/>
                  <a:gd name="T15" fmla="*/ 173 h 278"/>
                  <a:gd name="T16" fmla="*/ 4 w 87"/>
                  <a:gd name="T17" fmla="*/ 83 h 278"/>
                  <a:gd name="T18" fmla="*/ 46 w 87"/>
                  <a:gd name="T19" fmla="*/ 5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7" h="278">
                    <a:moveTo>
                      <a:pt x="46" y="50"/>
                    </a:moveTo>
                    <a:cubicBezTo>
                      <a:pt x="75" y="119"/>
                      <a:pt x="84" y="154"/>
                      <a:pt x="83" y="151"/>
                    </a:cubicBezTo>
                    <a:cubicBezTo>
                      <a:pt x="86" y="158"/>
                      <a:pt x="87" y="173"/>
                      <a:pt x="82" y="192"/>
                    </a:cubicBezTo>
                    <a:cubicBezTo>
                      <a:pt x="75" y="216"/>
                      <a:pt x="66" y="260"/>
                      <a:pt x="67" y="258"/>
                    </a:cubicBezTo>
                    <a:cubicBezTo>
                      <a:pt x="66" y="259"/>
                      <a:pt x="66" y="265"/>
                      <a:pt x="56" y="272"/>
                    </a:cubicBezTo>
                    <a:cubicBezTo>
                      <a:pt x="47" y="278"/>
                      <a:pt x="30" y="278"/>
                      <a:pt x="32" y="267"/>
                    </a:cubicBezTo>
                    <a:cubicBezTo>
                      <a:pt x="32" y="267"/>
                      <a:pt x="34" y="245"/>
                      <a:pt x="38" y="223"/>
                    </a:cubicBezTo>
                    <a:cubicBezTo>
                      <a:pt x="43" y="200"/>
                      <a:pt x="50" y="177"/>
                      <a:pt x="49" y="173"/>
                    </a:cubicBezTo>
                    <a:cubicBezTo>
                      <a:pt x="47" y="148"/>
                      <a:pt x="12" y="108"/>
                      <a:pt x="4" y="83"/>
                    </a:cubicBezTo>
                    <a:cubicBezTo>
                      <a:pt x="0" y="73"/>
                      <a:pt x="25" y="0"/>
                      <a:pt x="46" y="50"/>
                    </a:cubicBezTo>
                    <a:close/>
                  </a:path>
                </a:pathLst>
              </a:custGeom>
              <a:solidFill>
                <a:srgbClr val="4F81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7" name="Freeform 244"/>
              <p:cNvSpPr/>
              <p:nvPr/>
            </p:nvSpPr>
            <p:spPr bwMode="auto">
              <a:xfrm>
                <a:off x="5853" y="2186"/>
                <a:ext cx="49" cy="63"/>
              </a:xfrm>
              <a:custGeom>
                <a:avLst/>
                <a:gdLst>
                  <a:gd name="T0" fmla="*/ 31 w 49"/>
                  <a:gd name="T1" fmla="*/ 0 h 63"/>
                  <a:gd name="T2" fmla="*/ 49 w 49"/>
                  <a:gd name="T3" fmla="*/ 0 h 63"/>
                  <a:gd name="T4" fmla="*/ 47 w 49"/>
                  <a:gd name="T5" fmla="*/ 47 h 63"/>
                  <a:gd name="T6" fmla="*/ 37 w 49"/>
                  <a:gd name="T7" fmla="*/ 63 h 63"/>
                  <a:gd name="T8" fmla="*/ 14 w 49"/>
                  <a:gd name="T9" fmla="*/ 56 h 63"/>
                  <a:gd name="T10" fmla="*/ 4 w 49"/>
                  <a:gd name="T11" fmla="*/ 34 h 63"/>
                  <a:gd name="T12" fmla="*/ 0 w 49"/>
                  <a:gd name="T13" fmla="*/ 3 h 63"/>
                  <a:gd name="T14" fmla="*/ 31 w 49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63">
                    <a:moveTo>
                      <a:pt x="31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6" y="60"/>
                      <a:pt x="41" y="63"/>
                      <a:pt x="37" y="63"/>
                    </a:cubicBezTo>
                    <a:cubicBezTo>
                      <a:pt x="28" y="63"/>
                      <a:pt x="19" y="59"/>
                      <a:pt x="14" y="56"/>
                    </a:cubicBezTo>
                    <a:cubicBezTo>
                      <a:pt x="5" y="51"/>
                      <a:pt x="4" y="35"/>
                      <a:pt x="4" y="34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7CB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8" name="Freeform 245"/>
              <p:cNvSpPr/>
              <p:nvPr/>
            </p:nvSpPr>
            <p:spPr bwMode="auto">
              <a:xfrm>
                <a:off x="5844" y="2170"/>
                <a:ext cx="60" cy="70"/>
              </a:xfrm>
              <a:custGeom>
                <a:avLst/>
                <a:gdLst>
                  <a:gd name="T0" fmla="*/ 60 w 60"/>
                  <a:gd name="T1" fmla="*/ 11 h 70"/>
                  <a:gd name="T2" fmla="*/ 57 w 60"/>
                  <a:gd name="T3" fmla="*/ 23 h 70"/>
                  <a:gd name="T4" fmla="*/ 50 w 60"/>
                  <a:gd name="T5" fmla="*/ 44 h 70"/>
                  <a:gd name="T6" fmla="*/ 47 w 60"/>
                  <a:gd name="T7" fmla="*/ 50 h 70"/>
                  <a:gd name="T8" fmla="*/ 37 w 60"/>
                  <a:gd name="T9" fmla="*/ 46 h 70"/>
                  <a:gd name="T10" fmla="*/ 27 w 60"/>
                  <a:gd name="T11" fmla="*/ 62 h 70"/>
                  <a:gd name="T12" fmla="*/ 13 w 60"/>
                  <a:gd name="T13" fmla="*/ 66 h 70"/>
                  <a:gd name="T14" fmla="*/ 8 w 60"/>
                  <a:gd name="T15" fmla="*/ 51 h 70"/>
                  <a:gd name="T16" fmla="*/ 4 w 60"/>
                  <a:gd name="T17" fmla="*/ 13 h 70"/>
                  <a:gd name="T18" fmla="*/ 37 w 60"/>
                  <a:gd name="T19" fmla="*/ 2 h 70"/>
                  <a:gd name="T20" fmla="*/ 60 w 60"/>
                  <a:gd name="T21" fmla="*/ 1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70">
                    <a:moveTo>
                      <a:pt x="60" y="11"/>
                    </a:moveTo>
                    <a:cubicBezTo>
                      <a:pt x="59" y="15"/>
                      <a:pt x="58" y="24"/>
                      <a:pt x="57" y="23"/>
                    </a:cubicBezTo>
                    <a:cubicBezTo>
                      <a:pt x="47" y="18"/>
                      <a:pt x="50" y="39"/>
                      <a:pt x="50" y="44"/>
                    </a:cubicBezTo>
                    <a:cubicBezTo>
                      <a:pt x="50" y="44"/>
                      <a:pt x="49" y="51"/>
                      <a:pt x="47" y="50"/>
                    </a:cubicBezTo>
                    <a:cubicBezTo>
                      <a:pt x="45" y="50"/>
                      <a:pt x="46" y="31"/>
                      <a:pt x="37" y="46"/>
                    </a:cubicBezTo>
                    <a:cubicBezTo>
                      <a:pt x="37" y="46"/>
                      <a:pt x="31" y="58"/>
                      <a:pt x="27" y="62"/>
                    </a:cubicBezTo>
                    <a:cubicBezTo>
                      <a:pt x="18" y="70"/>
                      <a:pt x="12" y="66"/>
                      <a:pt x="13" y="66"/>
                    </a:cubicBezTo>
                    <a:cubicBezTo>
                      <a:pt x="13" y="67"/>
                      <a:pt x="11" y="61"/>
                      <a:pt x="8" y="51"/>
                    </a:cubicBezTo>
                    <a:cubicBezTo>
                      <a:pt x="3" y="31"/>
                      <a:pt x="0" y="21"/>
                      <a:pt x="4" y="13"/>
                    </a:cubicBezTo>
                    <a:cubicBezTo>
                      <a:pt x="9" y="4"/>
                      <a:pt x="24" y="0"/>
                      <a:pt x="37" y="2"/>
                    </a:cubicBezTo>
                    <a:cubicBezTo>
                      <a:pt x="47" y="4"/>
                      <a:pt x="60" y="11"/>
                      <a:pt x="60" y="11"/>
                    </a:cubicBezTo>
                    <a:close/>
                  </a:path>
                </a:pathLst>
              </a:custGeom>
              <a:solidFill>
                <a:srgbClr val="CE78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9" name="Freeform 246"/>
              <p:cNvSpPr/>
              <p:nvPr/>
            </p:nvSpPr>
            <p:spPr bwMode="auto">
              <a:xfrm>
                <a:off x="5884" y="2210"/>
                <a:ext cx="5" cy="14"/>
              </a:xfrm>
              <a:custGeom>
                <a:avLst/>
                <a:gdLst>
                  <a:gd name="T0" fmla="*/ 5 w 5"/>
                  <a:gd name="T1" fmla="*/ 0 h 14"/>
                  <a:gd name="T2" fmla="*/ 1 w 5"/>
                  <a:gd name="T3" fmla="*/ 5 h 14"/>
                  <a:gd name="T4" fmla="*/ 2 w 5"/>
                  <a:gd name="T5" fmla="*/ 12 h 14"/>
                  <a:gd name="T6" fmla="*/ 5 w 5"/>
                  <a:gd name="T7" fmla="*/ 14 h 14"/>
                  <a:gd name="T8" fmla="*/ 5 w 5"/>
                  <a:gd name="T9" fmla="*/ 5 h 14"/>
                  <a:gd name="T10" fmla="*/ 5 w 5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4">
                    <a:moveTo>
                      <a:pt x="5" y="0"/>
                    </a:moveTo>
                    <a:cubicBezTo>
                      <a:pt x="5" y="0"/>
                      <a:pt x="2" y="1"/>
                      <a:pt x="1" y="5"/>
                    </a:cubicBezTo>
                    <a:cubicBezTo>
                      <a:pt x="0" y="8"/>
                      <a:pt x="1" y="11"/>
                      <a:pt x="2" y="12"/>
                    </a:cubicBezTo>
                    <a:cubicBezTo>
                      <a:pt x="4" y="13"/>
                      <a:pt x="5" y="14"/>
                      <a:pt x="5" y="14"/>
                    </a:cubicBezTo>
                    <a:cubicBezTo>
                      <a:pt x="5" y="14"/>
                      <a:pt x="5" y="6"/>
                      <a:pt x="5" y="5"/>
                    </a:cubicBezTo>
                    <a:cubicBezTo>
                      <a:pt x="5" y="4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EFCC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0" name="Freeform 247"/>
              <p:cNvSpPr/>
              <p:nvPr/>
            </p:nvSpPr>
            <p:spPr bwMode="auto">
              <a:xfrm>
                <a:off x="5887" y="2208"/>
                <a:ext cx="6" cy="18"/>
              </a:xfrm>
              <a:custGeom>
                <a:avLst/>
                <a:gdLst>
                  <a:gd name="T0" fmla="*/ 4 w 6"/>
                  <a:gd name="T1" fmla="*/ 0 h 18"/>
                  <a:gd name="T2" fmla="*/ 5 w 6"/>
                  <a:gd name="T3" fmla="*/ 3 h 18"/>
                  <a:gd name="T4" fmla="*/ 3 w 6"/>
                  <a:gd name="T5" fmla="*/ 10 h 18"/>
                  <a:gd name="T6" fmla="*/ 4 w 6"/>
                  <a:gd name="T7" fmla="*/ 16 h 18"/>
                  <a:gd name="T8" fmla="*/ 1 w 6"/>
                  <a:gd name="T9" fmla="*/ 16 h 18"/>
                  <a:gd name="T10" fmla="*/ 0 w 6"/>
                  <a:gd name="T11" fmla="*/ 8 h 18"/>
                  <a:gd name="T12" fmla="*/ 4 w 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8">
                    <a:moveTo>
                      <a:pt x="4" y="0"/>
                    </a:moveTo>
                    <a:cubicBezTo>
                      <a:pt x="4" y="0"/>
                      <a:pt x="6" y="0"/>
                      <a:pt x="5" y="3"/>
                    </a:cubicBezTo>
                    <a:cubicBezTo>
                      <a:pt x="3" y="6"/>
                      <a:pt x="3" y="8"/>
                      <a:pt x="3" y="10"/>
                    </a:cubicBezTo>
                    <a:cubicBezTo>
                      <a:pt x="3" y="12"/>
                      <a:pt x="4" y="16"/>
                      <a:pt x="4" y="16"/>
                    </a:cubicBezTo>
                    <a:cubicBezTo>
                      <a:pt x="4" y="16"/>
                      <a:pt x="3" y="18"/>
                      <a:pt x="1" y="16"/>
                    </a:cubicBezTo>
                    <a:cubicBezTo>
                      <a:pt x="1" y="14"/>
                      <a:pt x="0" y="12"/>
                      <a:pt x="0" y="8"/>
                    </a:cubicBezTo>
                    <a:cubicBezTo>
                      <a:pt x="0" y="7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F7DD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1" name="Freeform 248"/>
              <p:cNvSpPr/>
              <p:nvPr/>
            </p:nvSpPr>
            <p:spPr bwMode="auto">
              <a:xfrm>
                <a:off x="5825" y="2250"/>
                <a:ext cx="90" cy="206"/>
              </a:xfrm>
              <a:custGeom>
                <a:avLst/>
                <a:gdLst>
                  <a:gd name="T0" fmla="*/ 15 w 90"/>
                  <a:gd name="T1" fmla="*/ 165 h 206"/>
                  <a:gd name="T2" fmla="*/ 8 w 90"/>
                  <a:gd name="T3" fmla="*/ 93 h 206"/>
                  <a:gd name="T4" fmla="*/ 0 w 90"/>
                  <a:gd name="T5" fmla="*/ 36 h 206"/>
                  <a:gd name="T6" fmla="*/ 11 w 90"/>
                  <a:gd name="T7" fmla="*/ 2 h 206"/>
                  <a:gd name="T8" fmla="*/ 28 w 90"/>
                  <a:gd name="T9" fmla="*/ 3 h 206"/>
                  <a:gd name="T10" fmla="*/ 69 w 90"/>
                  <a:gd name="T11" fmla="*/ 26 h 206"/>
                  <a:gd name="T12" fmla="*/ 78 w 90"/>
                  <a:gd name="T13" fmla="*/ 65 h 206"/>
                  <a:gd name="T14" fmla="*/ 77 w 90"/>
                  <a:gd name="T15" fmla="*/ 124 h 206"/>
                  <a:gd name="T16" fmla="*/ 90 w 90"/>
                  <a:gd name="T17" fmla="*/ 181 h 206"/>
                  <a:gd name="T18" fmla="*/ 15 w 90"/>
                  <a:gd name="T19" fmla="*/ 165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206">
                    <a:moveTo>
                      <a:pt x="15" y="165"/>
                    </a:moveTo>
                    <a:cubicBezTo>
                      <a:pt x="13" y="148"/>
                      <a:pt x="10" y="106"/>
                      <a:pt x="8" y="93"/>
                    </a:cubicBezTo>
                    <a:cubicBezTo>
                      <a:pt x="5" y="77"/>
                      <a:pt x="0" y="51"/>
                      <a:pt x="0" y="36"/>
                    </a:cubicBezTo>
                    <a:cubicBezTo>
                      <a:pt x="1" y="18"/>
                      <a:pt x="3" y="7"/>
                      <a:pt x="11" y="2"/>
                    </a:cubicBezTo>
                    <a:cubicBezTo>
                      <a:pt x="14" y="0"/>
                      <a:pt x="23" y="2"/>
                      <a:pt x="28" y="3"/>
                    </a:cubicBezTo>
                    <a:cubicBezTo>
                      <a:pt x="47" y="10"/>
                      <a:pt x="64" y="19"/>
                      <a:pt x="69" y="26"/>
                    </a:cubicBezTo>
                    <a:cubicBezTo>
                      <a:pt x="78" y="40"/>
                      <a:pt x="77" y="57"/>
                      <a:pt x="78" y="65"/>
                    </a:cubicBezTo>
                    <a:cubicBezTo>
                      <a:pt x="79" y="75"/>
                      <a:pt x="76" y="108"/>
                      <a:pt x="77" y="124"/>
                    </a:cubicBezTo>
                    <a:cubicBezTo>
                      <a:pt x="79" y="154"/>
                      <a:pt x="88" y="175"/>
                      <a:pt x="90" y="181"/>
                    </a:cubicBezTo>
                    <a:cubicBezTo>
                      <a:pt x="90" y="181"/>
                      <a:pt x="22" y="206"/>
                      <a:pt x="15" y="165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2" name="Freeform 249"/>
              <p:cNvSpPr/>
              <p:nvPr/>
            </p:nvSpPr>
            <p:spPr bwMode="auto">
              <a:xfrm>
                <a:off x="5863" y="2269"/>
                <a:ext cx="108" cy="82"/>
              </a:xfrm>
              <a:custGeom>
                <a:avLst/>
                <a:gdLst>
                  <a:gd name="T0" fmla="*/ 18 w 108"/>
                  <a:gd name="T1" fmla="*/ 3 h 82"/>
                  <a:gd name="T2" fmla="*/ 39 w 108"/>
                  <a:gd name="T3" fmla="*/ 18 h 82"/>
                  <a:gd name="T4" fmla="*/ 63 w 108"/>
                  <a:gd name="T5" fmla="*/ 47 h 82"/>
                  <a:gd name="T6" fmla="*/ 71 w 108"/>
                  <a:gd name="T7" fmla="*/ 51 h 82"/>
                  <a:gd name="T8" fmla="*/ 97 w 108"/>
                  <a:gd name="T9" fmla="*/ 18 h 82"/>
                  <a:gd name="T10" fmla="*/ 104 w 108"/>
                  <a:gd name="T11" fmla="*/ 19 h 82"/>
                  <a:gd name="T12" fmla="*/ 108 w 108"/>
                  <a:gd name="T13" fmla="*/ 29 h 82"/>
                  <a:gd name="T14" fmla="*/ 76 w 108"/>
                  <a:gd name="T15" fmla="*/ 78 h 82"/>
                  <a:gd name="T16" fmla="*/ 59 w 108"/>
                  <a:gd name="T17" fmla="*/ 76 h 82"/>
                  <a:gd name="T18" fmla="*/ 12 w 108"/>
                  <a:gd name="T19" fmla="*/ 30 h 82"/>
                  <a:gd name="T20" fmla="*/ 18 w 108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8" h="82">
                    <a:moveTo>
                      <a:pt x="18" y="3"/>
                    </a:moveTo>
                    <a:cubicBezTo>
                      <a:pt x="18" y="3"/>
                      <a:pt x="24" y="0"/>
                      <a:pt x="39" y="18"/>
                    </a:cubicBezTo>
                    <a:cubicBezTo>
                      <a:pt x="51" y="33"/>
                      <a:pt x="58" y="41"/>
                      <a:pt x="63" y="47"/>
                    </a:cubicBezTo>
                    <a:cubicBezTo>
                      <a:pt x="66" y="51"/>
                      <a:pt x="69" y="53"/>
                      <a:pt x="71" y="51"/>
                    </a:cubicBezTo>
                    <a:cubicBezTo>
                      <a:pt x="83" y="43"/>
                      <a:pt x="97" y="18"/>
                      <a:pt x="97" y="18"/>
                    </a:cubicBezTo>
                    <a:cubicBezTo>
                      <a:pt x="97" y="18"/>
                      <a:pt x="101" y="14"/>
                      <a:pt x="104" y="19"/>
                    </a:cubicBezTo>
                    <a:cubicBezTo>
                      <a:pt x="108" y="25"/>
                      <a:pt x="108" y="29"/>
                      <a:pt x="108" y="29"/>
                    </a:cubicBezTo>
                    <a:cubicBezTo>
                      <a:pt x="108" y="29"/>
                      <a:pt x="95" y="69"/>
                      <a:pt x="76" y="78"/>
                    </a:cubicBezTo>
                    <a:cubicBezTo>
                      <a:pt x="69" y="81"/>
                      <a:pt x="67" y="82"/>
                      <a:pt x="59" y="76"/>
                    </a:cubicBezTo>
                    <a:cubicBezTo>
                      <a:pt x="39" y="60"/>
                      <a:pt x="12" y="30"/>
                      <a:pt x="12" y="30"/>
                    </a:cubicBezTo>
                    <a:cubicBezTo>
                      <a:pt x="12" y="30"/>
                      <a:pt x="0" y="10"/>
                      <a:pt x="18" y="3"/>
                    </a:cubicBezTo>
                    <a:close/>
                  </a:path>
                </a:pathLst>
              </a:custGeom>
              <a:solidFill>
                <a:srgbClr val="F7CB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3" name="Freeform 250"/>
              <p:cNvSpPr/>
              <p:nvPr/>
            </p:nvSpPr>
            <p:spPr bwMode="auto">
              <a:xfrm>
                <a:off x="5862" y="2270"/>
                <a:ext cx="55" cy="57"/>
              </a:xfrm>
              <a:custGeom>
                <a:avLst/>
                <a:gdLst>
                  <a:gd name="T0" fmla="*/ 19 w 55"/>
                  <a:gd name="T1" fmla="*/ 2 h 57"/>
                  <a:gd name="T2" fmla="*/ 44 w 55"/>
                  <a:gd name="T3" fmla="*/ 19 h 57"/>
                  <a:gd name="T4" fmla="*/ 55 w 55"/>
                  <a:gd name="T5" fmla="*/ 34 h 57"/>
                  <a:gd name="T6" fmla="*/ 31 w 55"/>
                  <a:gd name="T7" fmla="*/ 57 h 57"/>
                  <a:gd name="T8" fmla="*/ 13 w 55"/>
                  <a:gd name="T9" fmla="*/ 29 h 57"/>
                  <a:gd name="T10" fmla="*/ 19 w 55"/>
                  <a:gd name="T11" fmla="*/ 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57">
                    <a:moveTo>
                      <a:pt x="19" y="2"/>
                    </a:moveTo>
                    <a:cubicBezTo>
                      <a:pt x="26" y="0"/>
                      <a:pt x="32" y="4"/>
                      <a:pt x="44" y="19"/>
                    </a:cubicBezTo>
                    <a:cubicBezTo>
                      <a:pt x="49" y="25"/>
                      <a:pt x="52" y="30"/>
                      <a:pt x="55" y="34"/>
                    </a:cubicBezTo>
                    <a:cubicBezTo>
                      <a:pt x="51" y="44"/>
                      <a:pt x="38" y="53"/>
                      <a:pt x="31" y="57"/>
                    </a:cubicBezTo>
                    <a:cubicBezTo>
                      <a:pt x="18" y="44"/>
                      <a:pt x="13" y="29"/>
                      <a:pt x="13" y="29"/>
                    </a:cubicBezTo>
                    <a:cubicBezTo>
                      <a:pt x="13" y="29"/>
                      <a:pt x="0" y="6"/>
                      <a:pt x="19" y="2"/>
                    </a:cubicBezTo>
                    <a:close/>
                  </a:path>
                </a:pathLst>
              </a:custGeom>
              <a:solidFill>
                <a:srgbClr val="FFE3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4" name="Freeform 251"/>
              <p:cNvSpPr/>
              <p:nvPr/>
            </p:nvSpPr>
            <p:spPr bwMode="auto">
              <a:xfrm>
                <a:off x="5995" y="3871"/>
                <a:ext cx="169" cy="241"/>
              </a:xfrm>
              <a:custGeom>
                <a:avLst/>
                <a:gdLst>
                  <a:gd name="T0" fmla="*/ 169 w 169"/>
                  <a:gd name="T1" fmla="*/ 96 h 241"/>
                  <a:gd name="T2" fmla="*/ 169 w 169"/>
                  <a:gd name="T3" fmla="*/ 241 h 241"/>
                  <a:gd name="T4" fmla="*/ 0 w 169"/>
                  <a:gd name="T5" fmla="*/ 143 h 241"/>
                  <a:gd name="T6" fmla="*/ 1 w 169"/>
                  <a:gd name="T7" fmla="*/ 0 h 241"/>
                  <a:gd name="T8" fmla="*/ 169 w 169"/>
                  <a:gd name="T9" fmla="*/ 9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241">
                    <a:moveTo>
                      <a:pt x="169" y="96"/>
                    </a:moveTo>
                    <a:lnTo>
                      <a:pt x="169" y="241"/>
                    </a:lnTo>
                    <a:lnTo>
                      <a:pt x="0" y="143"/>
                    </a:lnTo>
                    <a:lnTo>
                      <a:pt x="1" y="0"/>
                    </a:lnTo>
                    <a:lnTo>
                      <a:pt x="169" y="9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5" name="Freeform 252"/>
              <p:cNvSpPr/>
              <p:nvPr/>
            </p:nvSpPr>
            <p:spPr bwMode="auto">
              <a:xfrm>
                <a:off x="6164" y="3890"/>
                <a:ext cx="134" cy="222"/>
              </a:xfrm>
              <a:custGeom>
                <a:avLst/>
                <a:gdLst>
                  <a:gd name="T0" fmla="*/ 0 w 134"/>
                  <a:gd name="T1" fmla="*/ 77 h 222"/>
                  <a:gd name="T2" fmla="*/ 134 w 134"/>
                  <a:gd name="T3" fmla="*/ 0 h 222"/>
                  <a:gd name="T4" fmla="*/ 134 w 134"/>
                  <a:gd name="T5" fmla="*/ 144 h 222"/>
                  <a:gd name="T6" fmla="*/ 0 w 134"/>
                  <a:gd name="T7" fmla="*/ 222 h 222"/>
                  <a:gd name="T8" fmla="*/ 0 w 134"/>
                  <a:gd name="T9" fmla="*/ 77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222">
                    <a:moveTo>
                      <a:pt x="0" y="77"/>
                    </a:moveTo>
                    <a:lnTo>
                      <a:pt x="134" y="0"/>
                    </a:lnTo>
                    <a:lnTo>
                      <a:pt x="134" y="144"/>
                    </a:lnTo>
                    <a:lnTo>
                      <a:pt x="0" y="222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6" name="Freeform 253"/>
              <p:cNvSpPr/>
              <p:nvPr/>
            </p:nvSpPr>
            <p:spPr bwMode="auto">
              <a:xfrm>
                <a:off x="5996" y="3793"/>
                <a:ext cx="302" cy="174"/>
              </a:xfrm>
              <a:custGeom>
                <a:avLst/>
                <a:gdLst>
                  <a:gd name="T0" fmla="*/ 0 w 302"/>
                  <a:gd name="T1" fmla="*/ 78 h 174"/>
                  <a:gd name="T2" fmla="*/ 134 w 302"/>
                  <a:gd name="T3" fmla="*/ 0 h 174"/>
                  <a:gd name="T4" fmla="*/ 302 w 302"/>
                  <a:gd name="T5" fmla="*/ 97 h 174"/>
                  <a:gd name="T6" fmla="*/ 168 w 302"/>
                  <a:gd name="T7" fmla="*/ 174 h 174"/>
                  <a:gd name="T8" fmla="*/ 0 w 302"/>
                  <a:gd name="T9" fmla="*/ 7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2" h="174">
                    <a:moveTo>
                      <a:pt x="0" y="78"/>
                    </a:moveTo>
                    <a:lnTo>
                      <a:pt x="134" y="0"/>
                    </a:lnTo>
                    <a:lnTo>
                      <a:pt x="302" y="97"/>
                    </a:lnTo>
                    <a:lnTo>
                      <a:pt x="168" y="174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7" name="Freeform 254"/>
              <p:cNvSpPr/>
              <p:nvPr/>
            </p:nvSpPr>
            <p:spPr bwMode="auto">
              <a:xfrm>
                <a:off x="5867" y="3951"/>
                <a:ext cx="236" cy="252"/>
              </a:xfrm>
              <a:custGeom>
                <a:avLst/>
                <a:gdLst>
                  <a:gd name="T0" fmla="*/ 32 w 236"/>
                  <a:gd name="T1" fmla="*/ 72 h 252"/>
                  <a:gd name="T2" fmla="*/ 36 w 236"/>
                  <a:gd name="T3" fmla="*/ 140 h 252"/>
                  <a:gd name="T4" fmla="*/ 92 w 236"/>
                  <a:gd name="T5" fmla="*/ 184 h 252"/>
                  <a:gd name="T6" fmla="*/ 160 w 236"/>
                  <a:gd name="T7" fmla="*/ 228 h 252"/>
                  <a:gd name="T8" fmla="*/ 194 w 236"/>
                  <a:gd name="T9" fmla="*/ 128 h 252"/>
                  <a:gd name="T10" fmla="*/ 148 w 236"/>
                  <a:gd name="T11" fmla="*/ 92 h 252"/>
                  <a:gd name="T12" fmla="*/ 32 w 236"/>
                  <a:gd name="T13" fmla="*/ 7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52">
                    <a:moveTo>
                      <a:pt x="32" y="72"/>
                    </a:moveTo>
                    <a:cubicBezTo>
                      <a:pt x="32" y="72"/>
                      <a:pt x="0" y="120"/>
                      <a:pt x="36" y="140"/>
                    </a:cubicBezTo>
                    <a:cubicBezTo>
                      <a:pt x="72" y="160"/>
                      <a:pt x="84" y="156"/>
                      <a:pt x="92" y="184"/>
                    </a:cubicBezTo>
                    <a:cubicBezTo>
                      <a:pt x="100" y="212"/>
                      <a:pt x="104" y="252"/>
                      <a:pt x="160" y="228"/>
                    </a:cubicBezTo>
                    <a:cubicBezTo>
                      <a:pt x="216" y="204"/>
                      <a:pt x="236" y="140"/>
                      <a:pt x="194" y="128"/>
                    </a:cubicBezTo>
                    <a:cubicBezTo>
                      <a:pt x="152" y="116"/>
                      <a:pt x="148" y="92"/>
                      <a:pt x="148" y="92"/>
                    </a:cubicBezTo>
                    <a:cubicBezTo>
                      <a:pt x="148" y="92"/>
                      <a:pt x="72" y="0"/>
                      <a:pt x="32" y="72"/>
                    </a:cubicBezTo>
                    <a:close/>
                  </a:path>
                </a:pathLst>
              </a:custGeom>
              <a:solidFill>
                <a:srgbClr val="21C1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8" name="Freeform 255"/>
              <p:cNvSpPr/>
              <p:nvPr/>
            </p:nvSpPr>
            <p:spPr bwMode="auto">
              <a:xfrm>
                <a:off x="5922" y="4033"/>
                <a:ext cx="85" cy="46"/>
              </a:xfrm>
              <a:custGeom>
                <a:avLst/>
                <a:gdLst>
                  <a:gd name="T0" fmla="*/ 43 w 85"/>
                  <a:gd name="T1" fmla="*/ 5 h 46"/>
                  <a:gd name="T2" fmla="*/ 36 w 85"/>
                  <a:gd name="T3" fmla="*/ 12 h 46"/>
                  <a:gd name="T4" fmla="*/ 1 w 85"/>
                  <a:gd name="T5" fmla="*/ 35 h 46"/>
                  <a:gd name="T6" fmla="*/ 1 w 85"/>
                  <a:gd name="T7" fmla="*/ 40 h 46"/>
                  <a:gd name="T8" fmla="*/ 2 w 85"/>
                  <a:gd name="T9" fmla="*/ 42 h 46"/>
                  <a:gd name="T10" fmla="*/ 14 w 85"/>
                  <a:gd name="T11" fmla="*/ 46 h 46"/>
                  <a:gd name="T12" fmla="*/ 44 w 85"/>
                  <a:gd name="T13" fmla="*/ 39 h 46"/>
                  <a:gd name="T14" fmla="*/ 81 w 85"/>
                  <a:gd name="T15" fmla="*/ 28 h 46"/>
                  <a:gd name="T16" fmla="*/ 84 w 85"/>
                  <a:gd name="T17" fmla="*/ 17 h 46"/>
                  <a:gd name="T18" fmla="*/ 83 w 85"/>
                  <a:gd name="T19" fmla="*/ 0 h 46"/>
                  <a:gd name="T20" fmla="*/ 43 w 85"/>
                  <a:gd name="T21" fmla="*/ 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46">
                    <a:moveTo>
                      <a:pt x="43" y="5"/>
                    </a:move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2"/>
                      <a:pt x="1" y="32"/>
                      <a:pt x="1" y="35"/>
                    </a:cubicBezTo>
                    <a:cubicBezTo>
                      <a:pt x="0" y="35"/>
                      <a:pt x="1" y="37"/>
                      <a:pt x="1" y="40"/>
                    </a:cubicBezTo>
                    <a:cubicBezTo>
                      <a:pt x="1" y="41"/>
                      <a:pt x="1" y="41"/>
                      <a:pt x="2" y="42"/>
                    </a:cubicBezTo>
                    <a:cubicBezTo>
                      <a:pt x="5" y="45"/>
                      <a:pt x="10" y="46"/>
                      <a:pt x="14" y="46"/>
                    </a:cubicBezTo>
                    <a:cubicBezTo>
                      <a:pt x="24" y="46"/>
                      <a:pt x="44" y="39"/>
                      <a:pt x="44" y="39"/>
                    </a:cubicBezTo>
                    <a:cubicBezTo>
                      <a:pt x="47" y="37"/>
                      <a:pt x="78" y="33"/>
                      <a:pt x="81" y="28"/>
                    </a:cubicBezTo>
                    <a:cubicBezTo>
                      <a:pt x="83" y="25"/>
                      <a:pt x="84" y="20"/>
                      <a:pt x="84" y="17"/>
                    </a:cubicBezTo>
                    <a:cubicBezTo>
                      <a:pt x="85" y="6"/>
                      <a:pt x="83" y="0"/>
                      <a:pt x="83" y="0"/>
                    </a:cubicBezTo>
                    <a:lnTo>
                      <a:pt x="43" y="5"/>
                    </a:lnTo>
                    <a:close/>
                  </a:path>
                </a:pathLst>
              </a:custGeom>
              <a:solidFill>
                <a:srgbClr val="D5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9" name="Freeform 256"/>
              <p:cNvSpPr/>
              <p:nvPr/>
            </p:nvSpPr>
            <p:spPr bwMode="auto">
              <a:xfrm>
                <a:off x="5973" y="4115"/>
                <a:ext cx="80" cy="50"/>
              </a:xfrm>
              <a:custGeom>
                <a:avLst/>
                <a:gdLst>
                  <a:gd name="T0" fmla="*/ 39 w 80"/>
                  <a:gd name="T1" fmla="*/ 0 h 50"/>
                  <a:gd name="T2" fmla="*/ 18 w 80"/>
                  <a:gd name="T3" fmla="*/ 21 h 50"/>
                  <a:gd name="T4" fmla="*/ 1 w 80"/>
                  <a:gd name="T5" fmla="*/ 32 h 50"/>
                  <a:gd name="T6" fmla="*/ 1 w 80"/>
                  <a:gd name="T7" fmla="*/ 37 h 50"/>
                  <a:gd name="T8" fmla="*/ 3 w 80"/>
                  <a:gd name="T9" fmla="*/ 45 h 50"/>
                  <a:gd name="T10" fmla="*/ 16 w 80"/>
                  <a:gd name="T11" fmla="*/ 49 h 50"/>
                  <a:gd name="T12" fmla="*/ 43 w 80"/>
                  <a:gd name="T13" fmla="*/ 40 h 50"/>
                  <a:gd name="T14" fmla="*/ 78 w 80"/>
                  <a:gd name="T15" fmla="*/ 18 h 50"/>
                  <a:gd name="T16" fmla="*/ 80 w 80"/>
                  <a:gd name="T17" fmla="*/ 14 h 50"/>
                  <a:gd name="T18" fmla="*/ 80 w 80"/>
                  <a:gd name="T19" fmla="*/ 6 h 50"/>
                  <a:gd name="T20" fmla="*/ 39 w 80"/>
                  <a:gd name="T2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50">
                    <a:moveTo>
                      <a:pt x="39" y="0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4" y="29"/>
                      <a:pt x="1" y="32"/>
                    </a:cubicBezTo>
                    <a:cubicBezTo>
                      <a:pt x="1" y="33"/>
                      <a:pt x="0" y="35"/>
                      <a:pt x="1" y="37"/>
                    </a:cubicBezTo>
                    <a:cubicBezTo>
                      <a:pt x="1" y="39"/>
                      <a:pt x="2" y="45"/>
                      <a:pt x="3" y="45"/>
                    </a:cubicBezTo>
                    <a:cubicBezTo>
                      <a:pt x="6" y="48"/>
                      <a:pt x="9" y="49"/>
                      <a:pt x="16" y="49"/>
                    </a:cubicBezTo>
                    <a:cubicBezTo>
                      <a:pt x="30" y="50"/>
                      <a:pt x="43" y="40"/>
                      <a:pt x="43" y="40"/>
                    </a:cubicBezTo>
                    <a:cubicBezTo>
                      <a:pt x="45" y="39"/>
                      <a:pt x="78" y="18"/>
                      <a:pt x="78" y="18"/>
                    </a:cubicBezTo>
                    <a:cubicBezTo>
                      <a:pt x="78" y="18"/>
                      <a:pt x="80" y="17"/>
                      <a:pt x="80" y="14"/>
                    </a:cubicBezTo>
                    <a:cubicBezTo>
                      <a:pt x="80" y="6"/>
                      <a:pt x="80" y="6"/>
                      <a:pt x="80" y="6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0" name="Freeform 257"/>
              <p:cNvSpPr/>
              <p:nvPr/>
            </p:nvSpPr>
            <p:spPr bwMode="auto">
              <a:xfrm>
                <a:off x="5973" y="4102"/>
                <a:ext cx="80" cy="57"/>
              </a:xfrm>
              <a:custGeom>
                <a:avLst/>
                <a:gdLst>
                  <a:gd name="T0" fmla="*/ 38 w 80"/>
                  <a:gd name="T1" fmla="*/ 8 h 57"/>
                  <a:gd name="T2" fmla="*/ 28 w 80"/>
                  <a:gd name="T3" fmla="*/ 18 h 57"/>
                  <a:gd name="T4" fmla="*/ 17 w 80"/>
                  <a:gd name="T5" fmla="*/ 29 h 57"/>
                  <a:gd name="T6" fmla="*/ 3 w 80"/>
                  <a:gd name="T7" fmla="*/ 43 h 57"/>
                  <a:gd name="T8" fmla="*/ 1 w 80"/>
                  <a:gd name="T9" fmla="*/ 49 h 57"/>
                  <a:gd name="T10" fmla="*/ 2 w 80"/>
                  <a:gd name="T11" fmla="*/ 53 h 57"/>
                  <a:gd name="T12" fmla="*/ 16 w 80"/>
                  <a:gd name="T13" fmla="*/ 57 h 57"/>
                  <a:gd name="T14" fmla="*/ 43 w 80"/>
                  <a:gd name="T15" fmla="*/ 48 h 57"/>
                  <a:gd name="T16" fmla="*/ 79 w 80"/>
                  <a:gd name="T17" fmla="*/ 25 h 57"/>
                  <a:gd name="T18" fmla="*/ 80 w 80"/>
                  <a:gd name="T19" fmla="*/ 22 h 57"/>
                  <a:gd name="T20" fmla="*/ 80 w 80"/>
                  <a:gd name="T21" fmla="*/ 13 h 57"/>
                  <a:gd name="T22" fmla="*/ 76 w 80"/>
                  <a:gd name="T23" fmla="*/ 0 h 57"/>
                  <a:gd name="T24" fmla="*/ 38 w 80"/>
                  <a:gd name="T25" fmla="*/ 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57">
                    <a:moveTo>
                      <a:pt x="38" y="8"/>
                    </a:moveTo>
                    <a:cubicBezTo>
                      <a:pt x="28" y="18"/>
                      <a:pt x="28" y="18"/>
                      <a:pt x="28" y="18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9"/>
                      <a:pt x="7" y="40"/>
                      <a:pt x="3" y="43"/>
                    </a:cubicBezTo>
                    <a:cubicBezTo>
                      <a:pt x="1" y="44"/>
                      <a:pt x="0" y="47"/>
                      <a:pt x="1" y="49"/>
                    </a:cubicBezTo>
                    <a:cubicBezTo>
                      <a:pt x="1" y="50"/>
                      <a:pt x="1" y="52"/>
                      <a:pt x="2" y="53"/>
                    </a:cubicBezTo>
                    <a:cubicBezTo>
                      <a:pt x="6" y="55"/>
                      <a:pt x="11" y="56"/>
                      <a:pt x="16" y="57"/>
                    </a:cubicBezTo>
                    <a:cubicBezTo>
                      <a:pt x="30" y="57"/>
                      <a:pt x="43" y="48"/>
                      <a:pt x="43" y="48"/>
                    </a:cubicBezTo>
                    <a:cubicBezTo>
                      <a:pt x="45" y="46"/>
                      <a:pt x="70" y="31"/>
                      <a:pt x="79" y="25"/>
                    </a:cubicBezTo>
                    <a:cubicBezTo>
                      <a:pt x="80" y="24"/>
                      <a:pt x="80" y="22"/>
                      <a:pt x="80" y="22"/>
                    </a:cubicBezTo>
                    <a:cubicBezTo>
                      <a:pt x="80" y="22"/>
                      <a:pt x="80" y="16"/>
                      <a:pt x="80" y="13"/>
                    </a:cubicBezTo>
                    <a:cubicBezTo>
                      <a:pt x="80" y="5"/>
                      <a:pt x="76" y="0"/>
                      <a:pt x="76" y="0"/>
                    </a:cubicBezTo>
                    <a:lnTo>
                      <a:pt x="38" y="8"/>
                    </a:lnTo>
                    <a:close/>
                  </a:path>
                </a:pathLst>
              </a:custGeom>
              <a:solidFill>
                <a:srgbClr val="373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1" name="Freeform 258"/>
              <p:cNvSpPr/>
              <p:nvPr/>
            </p:nvSpPr>
            <p:spPr bwMode="auto">
              <a:xfrm>
                <a:off x="5992" y="4127"/>
                <a:ext cx="21" cy="9"/>
              </a:xfrm>
              <a:custGeom>
                <a:avLst/>
                <a:gdLst>
                  <a:gd name="T0" fmla="*/ 20 w 21"/>
                  <a:gd name="T1" fmla="*/ 8 h 9"/>
                  <a:gd name="T2" fmla="*/ 18 w 21"/>
                  <a:gd name="T3" fmla="*/ 9 h 9"/>
                  <a:gd name="T4" fmla="*/ 8 w 21"/>
                  <a:gd name="T5" fmla="*/ 3 h 9"/>
                  <a:gd name="T6" fmla="*/ 2 w 21"/>
                  <a:gd name="T7" fmla="*/ 3 h 9"/>
                  <a:gd name="T8" fmla="*/ 0 w 21"/>
                  <a:gd name="T9" fmla="*/ 3 h 9"/>
                  <a:gd name="T10" fmla="*/ 0 w 21"/>
                  <a:gd name="T11" fmla="*/ 2 h 9"/>
                  <a:gd name="T12" fmla="*/ 9 w 21"/>
                  <a:gd name="T13" fmla="*/ 1 h 9"/>
                  <a:gd name="T14" fmla="*/ 20 w 21"/>
                  <a:gd name="T15" fmla="*/ 7 h 9"/>
                  <a:gd name="T16" fmla="*/ 20 w 21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9">
                    <a:moveTo>
                      <a:pt x="20" y="8"/>
                    </a:moveTo>
                    <a:cubicBezTo>
                      <a:pt x="20" y="9"/>
                      <a:pt x="19" y="9"/>
                      <a:pt x="18" y="9"/>
                    </a:cubicBezTo>
                    <a:cubicBezTo>
                      <a:pt x="16" y="7"/>
                      <a:pt x="12" y="4"/>
                      <a:pt x="8" y="3"/>
                    </a:cubicBezTo>
                    <a:cubicBezTo>
                      <a:pt x="5" y="3"/>
                      <a:pt x="3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2" y="1"/>
                      <a:pt x="5" y="0"/>
                      <a:pt x="9" y="1"/>
                    </a:cubicBezTo>
                    <a:cubicBezTo>
                      <a:pt x="13" y="3"/>
                      <a:pt x="18" y="6"/>
                      <a:pt x="20" y="7"/>
                    </a:cubicBezTo>
                    <a:cubicBezTo>
                      <a:pt x="21" y="7"/>
                      <a:pt x="21" y="8"/>
                      <a:pt x="20" y="8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2" name="Freeform 259"/>
              <p:cNvSpPr/>
              <p:nvPr/>
            </p:nvSpPr>
            <p:spPr bwMode="auto">
              <a:xfrm>
                <a:off x="5922" y="4029"/>
                <a:ext cx="85" cy="46"/>
              </a:xfrm>
              <a:custGeom>
                <a:avLst/>
                <a:gdLst>
                  <a:gd name="T0" fmla="*/ 42 w 85"/>
                  <a:gd name="T1" fmla="*/ 5 h 46"/>
                  <a:gd name="T2" fmla="*/ 31 w 85"/>
                  <a:gd name="T3" fmla="*/ 17 h 46"/>
                  <a:gd name="T4" fmla="*/ 3 w 85"/>
                  <a:gd name="T5" fmla="*/ 34 h 46"/>
                  <a:gd name="T6" fmla="*/ 0 w 85"/>
                  <a:gd name="T7" fmla="*/ 39 h 46"/>
                  <a:gd name="T8" fmla="*/ 1 w 85"/>
                  <a:gd name="T9" fmla="*/ 42 h 46"/>
                  <a:gd name="T10" fmla="*/ 14 w 85"/>
                  <a:gd name="T11" fmla="*/ 46 h 46"/>
                  <a:gd name="T12" fmla="*/ 44 w 85"/>
                  <a:gd name="T13" fmla="*/ 39 h 46"/>
                  <a:gd name="T14" fmla="*/ 83 w 85"/>
                  <a:gd name="T15" fmla="*/ 27 h 46"/>
                  <a:gd name="T16" fmla="*/ 85 w 85"/>
                  <a:gd name="T17" fmla="*/ 16 h 46"/>
                  <a:gd name="T18" fmla="*/ 82 w 85"/>
                  <a:gd name="T19" fmla="*/ 0 h 46"/>
                  <a:gd name="T20" fmla="*/ 42 w 85"/>
                  <a:gd name="T21" fmla="*/ 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46">
                    <a:moveTo>
                      <a:pt x="42" y="5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5" y="33"/>
                      <a:pt x="3" y="34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4" y="45"/>
                      <a:pt x="9" y="46"/>
                      <a:pt x="14" y="46"/>
                    </a:cubicBezTo>
                    <a:cubicBezTo>
                      <a:pt x="24" y="46"/>
                      <a:pt x="44" y="39"/>
                      <a:pt x="44" y="39"/>
                    </a:cubicBezTo>
                    <a:cubicBezTo>
                      <a:pt x="46" y="37"/>
                      <a:pt x="79" y="32"/>
                      <a:pt x="83" y="27"/>
                    </a:cubicBezTo>
                    <a:cubicBezTo>
                      <a:pt x="85" y="24"/>
                      <a:pt x="85" y="19"/>
                      <a:pt x="85" y="16"/>
                    </a:cubicBezTo>
                    <a:cubicBezTo>
                      <a:pt x="85" y="7"/>
                      <a:pt x="82" y="0"/>
                      <a:pt x="82" y="0"/>
                    </a:cubicBezTo>
                    <a:lnTo>
                      <a:pt x="42" y="5"/>
                    </a:lnTo>
                    <a:close/>
                  </a:path>
                </a:pathLst>
              </a:custGeom>
              <a:solidFill>
                <a:srgbClr val="373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3" name="Freeform 260"/>
              <p:cNvSpPr/>
              <p:nvPr/>
            </p:nvSpPr>
            <p:spPr bwMode="auto">
              <a:xfrm>
                <a:off x="6009" y="3871"/>
                <a:ext cx="164" cy="258"/>
              </a:xfrm>
              <a:custGeom>
                <a:avLst/>
                <a:gdLst>
                  <a:gd name="T0" fmla="*/ 163 w 164"/>
                  <a:gd name="T1" fmla="*/ 0 h 259"/>
                  <a:gd name="T2" fmla="*/ 110 w 164"/>
                  <a:gd name="T3" fmla="*/ 32 h 259"/>
                  <a:gd name="T4" fmla="*/ 15 w 164"/>
                  <a:gd name="T5" fmla="*/ 129 h 259"/>
                  <a:gd name="T6" fmla="*/ 1 w 164"/>
                  <a:gd name="T7" fmla="*/ 240 h 259"/>
                  <a:gd name="T8" fmla="*/ 44 w 164"/>
                  <a:gd name="T9" fmla="*/ 236 h 259"/>
                  <a:gd name="T10" fmla="*/ 58 w 164"/>
                  <a:gd name="T11" fmla="*/ 143 h 259"/>
                  <a:gd name="T12" fmla="*/ 67 w 164"/>
                  <a:gd name="T13" fmla="*/ 124 h 259"/>
                  <a:gd name="T14" fmla="*/ 135 w 164"/>
                  <a:gd name="T15" fmla="*/ 81 h 259"/>
                  <a:gd name="T16" fmla="*/ 164 w 164"/>
                  <a:gd name="T17" fmla="*/ 40 h 259"/>
                  <a:gd name="T18" fmla="*/ 163 w 164"/>
                  <a:gd name="T19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" h="259">
                    <a:moveTo>
                      <a:pt x="163" y="0"/>
                    </a:moveTo>
                    <a:cubicBezTo>
                      <a:pt x="110" y="32"/>
                      <a:pt x="110" y="32"/>
                      <a:pt x="110" y="32"/>
                    </a:cubicBezTo>
                    <a:cubicBezTo>
                      <a:pt x="110" y="32"/>
                      <a:pt x="21" y="85"/>
                      <a:pt x="15" y="129"/>
                    </a:cubicBezTo>
                    <a:cubicBezTo>
                      <a:pt x="14" y="145"/>
                      <a:pt x="9" y="186"/>
                      <a:pt x="1" y="240"/>
                    </a:cubicBezTo>
                    <a:cubicBezTo>
                      <a:pt x="0" y="246"/>
                      <a:pt x="21" y="259"/>
                      <a:pt x="44" y="236"/>
                    </a:cubicBezTo>
                    <a:cubicBezTo>
                      <a:pt x="46" y="234"/>
                      <a:pt x="58" y="145"/>
                      <a:pt x="58" y="143"/>
                    </a:cubicBezTo>
                    <a:cubicBezTo>
                      <a:pt x="58" y="143"/>
                      <a:pt x="59" y="133"/>
                      <a:pt x="67" y="124"/>
                    </a:cubicBezTo>
                    <a:cubicBezTo>
                      <a:pt x="73" y="118"/>
                      <a:pt x="135" y="81"/>
                      <a:pt x="135" y="81"/>
                    </a:cubicBezTo>
                    <a:cubicBezTo>
                      <a:pt x="135" y="81"/>
                      <a:pt x="164" y="70"/>
                      <a:pt x="164" y="40"/>
                    </a:cubicBezTo>
                    <a:cubicBezTo>
                      <a:pt x="164" y="33"/>
                      <a:pt x="163" y="0"/>
                      <a:pt x="163" y="0"/>
                    </a:cubicBezTo>
                    <a:close/>
                  </a:path>
                </a:pathLst>
              </a:custGeom>
              <a:solidFill>
                <a:srgbClr val="D339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4" name="Freeform 261"/>
              <p:cNvSpPr/>
              <p:nvPr/>
            </p:nvSpPr>
            <p:spPr bwMode="auto">
              <a:xfrm>
                <a:off x="6055" y="3730"/>
                <a:ext cx="91" cy="57"/>
              </a:xfrm>
              <a:custGeom>
                <a:avLst/>
                <a:gdLst>
                  <a:gd name="T0" fmla="*/ 79 w 91"/>
                  <a:gd name="T1" fmla="*/ 40 h 57"/>
                  <a:gd name="T2" fmla="*/ 83 w 91"/>
                  <a:gd name="T3" fmla="*/ 19 h 57"/>
                  <a:gd name="T4" fmla="*/ 31 w 91"/>
                  <a:gd name="T5" fmla="*/ 0 h 57"/>
                  <a:gd name="T6" fmla="*/ 0 w 91"/>
                  <a:gd name="T7" fmla="*/ 11 h 57"/>
                  <a:gd name="T8" fmla="*/ 20 w 91"/>
                  <a:gd name="T9" fmla="*/ 57 h 57"/>
                  <a:gd name="T10" fmla="*/ 79 w 91"/>
                  <a:gd name="T11" fmla="*/ 4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57">
                    <a:moveTo>
                      <a:pt x="79" y="40"/>
                    </a:moveTo>
                    <a:cubicBezTo>
                      <a:pt x="79" y="40"/>
                      <a:pt x="91" y="29"/>
                      <a:pt x="83" y="19"/>
                    </a:cubicBezTo>
                    <a:cubicBezTo>
                      <a:pt x="75" y="9"/>
                      <a:pt x="52" y="0"/>
                      <a:pt x="31" y="0"/>
                    </a:cubicBezTo>
                    <a:cubicBezTo>
                      <a:pt x="10" y="0"/>
                      <a:pt x="0" y="11"/>
                      <a:pt x="0" y="11"/>
                    </a:cubicBezTo>
                    <a:cubicBezTo>
                      <a:pt x="20" y="57"/>
                      <a:pt x="20" y="57"/>
                      <a:pt x="20" y="57"/>
                    </a:cubicBezTo>
                    <a:lnTo>
                      <a:pt x="79" y="40"/>
                    </a:lnTo>
                    <a:close/>
                  </a:path>
                </a:pathLst>
              </a:custGeom>
              <a:solidFill>
                <a:srgbClr val="2E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5" name="Freeform 262"/>
              <p:cNvSpPr/>
              <p:nvPr/>
            </p:nvSpPr>
            <p:spPr bwMode="auto">
              <a:xfrm>
                <a:off x="5992" y="3741"/>
                <a:ext cx="74" cy="139"/>
              </a:xfrm>
              <a:custGeom>
                <a:avLst/>
                <a:gdLst>
                  <a:gd name="T0" fmla="*/ 32 w 74"/>
                  <a:gd name="T1" fmla="*/ 124 h 139"/>
                  <a:gd name="T2" fmla="*/ 67 w 74"/>
                  <a:gd name="T3" fmla="*/ 68 h 139"/>
                  <a:gd name="T4" fmla="*/ 62 w 74"/>
                  <a:gd name="T5" fmla="*/ 2 h 139"/>
                  <a:gd name="T6" fmla="*/ 35 w 74"/>
                  <a:gd name="T7" fmla="*/ 44 h 139"/>
                  <a:gd name="T8" fmla="*/ 6 w 74"/>
                  <a:gd name="T9" fmla="*/ 110 h 139"/>
                  <a:gd name="T10" fmla="*/ 4 w 74"/>
                  <a:gd name="T11" fmla="*/ 139 h 139"/>
                  <a:gd name="T12" fmla="*/ 32 w 74"/>
                  <a:gd name="T13" fmla="*/ 124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39">
                    <a:moveTo>
                      <a:pt x="32" y="124"/>
                    </a:moveTo>
                    <a:cubicBezTo>
                      <a:pt x="36" y="119"/>
                      <a:pt x="67" y="68"/>
                      <a:pt x="67" y="68"/>
                    </a:cubicBezTo>
                    <a:cubicBezTo>
                      <a:pt x="67" y="68"/>
                      <a:pt x="74" y="5"/>
                      <a:pt x="62" y="2"/>
                    </a:cubicBezTo>
                    <a:cubicBezTo>
                      <a:pt x="49" y="0"/>
                      <a:pt x="43" y="19"/>
                      <a:pt x="35" y="44"/>
                    </a:cubicBezTo>
                    <a:cubicBezTo>
                      <a:pt x="33" y="50"/>
                      <a:pt x="8" y="104"/>
                      <a:pt x="6" y="110"/>
                    </a:cubicBezTo>
                    <a:cubicBezTo>
                      <a:pt x="0" y="123"/>
                      <a:pt x="4" y="139"/>
                      <a:pt x="4" y="139"/>
                    </a:cubicBezTo>
                    <a:cubicBezTo>
                      <a:pt x="4" y="139"/>
                      <a:pt x="24" y="132"/>
                      <a:pt x="32" y="124"/>
                    </a:cubicBezTo>
                    <a:close/>
                  </a:path>
                </a:pathLst>
              </a:custGeom>
              <a:solidFill>
                <a:srgbClr val="0FA5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6" name="Freeform 263"/>
              <p:cNvSpPr/>
              <p:nvPr/>
            </p:nvSpPr>
            <p:spPr bwMode="auto">
              <a:xfrm>
                <a:off x="5962" y="3860"/>
                <a:ext cx="147" cy="184"/>
              </a:xfrm>
              <a:custGeom>
                <a:avLst/>
                <a:gdLst>
                  <a:gd name="T0" fmla="*/ 147 w 147"/>
                  <a:gd name="T1" fmla="*/ 0 h 185"/>
                  <a:gd name="T2" fmla="*/ 113 w 147"/>
                  <a:gd name="T3" fmla="*/ 17 h 185"/>
                  <a:gd name="T4" fmla="*/ 29 w 147"/>
                  <a:gd name="T5" fmla="*/ 63 h 185"/>
                  <a:gd name="T6" fmla="*/ 9 w 147"/>
                  <a:gd name="T7" fmla="*/ 96 h 185"/>
                  <a:gd name="T8" fmla="*/ 2 w 147"/>
                  <a:gd name="T9" fmla="*/ 169 h 185"/>
                  <a:gd name="T10" fmla="*/ 5 w 147"/>
                  <a:gd name="T11" fmla="*/ 180 h 185"/>
                  <a:gd name="T12" fmla="*/ 29 w 147"/>
                  <a:gd name="T13" fmla="*/ 181 h 185"/>
                  <a:gd name="T14" fmla="*/ 44 w 147"/>
                  <a:gd name="T15" fmla="*/ 173 h 185"/>
                  <a:gd name="T16" fmla="*/ 56 w 147"/>
                  <a:gd name="T17" fmla="*/ 93 h 185"/>
                  <a:gd name="T18" fmla="*/ 119 w 147"/>
                  <a:gd name="T19" fmla="*/ 69 h 185"/>
                  <a:gd name="T20" fmla="*/ 145 w 147"/>
                  <a:gd name="T21" fmla="*/ 39 h 185"/>
                  <a:gd name="T22" fmla="*/ 147 w 147"/>
                  <a:gd name="T23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7" h="185">
                    <a:moveTo>
                      <a:pt x="147" y="0"/>
                    </a:moveTo>
                    <a:cubicBezTo>
                      <a:pt x="113" y="17"/>
                      <a:pt x="113" y="17"/>
                      <a:pt x="113" y="17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29" y="63"/>
                      <a:pt x="11" y="70"/>
                      <a:pt x="9" y="96"/>
                    </a:cubicBezTo>
                    <a:cubicBezTo>
                      <a:pt x="7" y="115"/>
                      <a:pt x="2" y="169"/>
                      <a:pt x="2" y="169"/>
                    </a:cubicBezTo>
                    <a:cubicBezTo>
                      <a:pt x="0" y="176"/>
                      <a:pt x="1" y="178"/>
                      <a:pt x="5" y="180"/>
                    </a:cubicBezTo>
                    <a:cubicBezTo>
                      <a:pt x="15" y="185"/>
                      <a:pt x="29" y="181"/>
                      <a:pt x="29" y="181"/>
                    </a:cubicBezTo>
                    <a:cubicBezTo>
                      <a:pt x="33" y="180"/>
                      <a:pt x="42" y="177"/>
                      <a:pt x="44" y="17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119" y="69"/>
                      <a:pt x="119" y="69"/>
                      <a:pt x="119" y="69"/>
                    </a:cubicBezTo>
                    <a:cubicBezTo>
                      <a:pt x="119" y="69"/>
                      <a:pt x="144" y="58"/>
                      <a:pt x="145" y="39"/>
                    </a:cubicBezTo>
                    <a:cubicBezTo>
                      <a:pt x="146" y="32"/>
                      <a:pt x="147" y="0"/>
                      <a:pt x="147" y="0"/>
                    </a:cubicBezTo>
                    <a:close/>
                  </a:path>
                </a:pathLst>
              </a:custGeom>
              <a:solidFill>
                <a:srgbClr val="AD22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7" name="Freeform 264"/>
              <p:cNvSpPr/>
              <p:nvPr/>
            </p:nvSpPr>
            <p:spPr bwMode="auto">
              <a:xfrm>
                <a:off x="6036" y="3732"/>
                <a:ext cx="148" cy="208"/>
              </a:xfrm>
              <a:custGeom>
                <a:avLst/>
                <a:gdLst>
                  <a:gd name="T0" fmla="*/ 4 w 148"/>
                  <a:gd name="T1" fmla="*/ 19 h 209"/>
                  <a:gd name="T2" fmla="*/ 11 w 148"/>
                  <a:gd name="T3" fmla="*/ 76 h 209"/>
                  <a:gd name="T4" fmla="*/ 34 w 148"/>
                  <a:gd name="T5" fmla="*/ 126 h 209"/>
                  <a:gd name="T6" fmla="*/ 31 w 148"/>
                  <a:gd name="T7" fmla="*/ 154 h 209"/>
                  <a:gd name="T8" fmla="*/ 111 w 148"/>
                  <a:gd name="T9" fmla="*/ 206 h 209"/>
                  <a:gd name="T10" fmla="*/ 135 w 148"/>
                  <a:gd name="T11" fmla="*/ 195 h 209"/>
                  <a:gd name="T12" fmla="*/ 141 w 148"/>
                  <a:gd name="T13" fmla="*/ 140 h 209"/>
                  <a:gd name="T14" fmla="*/ 110 w 148"/>
                  <a:gd name="T15" fmla="*/ 35 h 209"/>
                  <a:gd name="T16" fmla="*/ 75 w 148"/>
                  <a:gd name="T17" fmla="*/ 11 h 209"/>
                  <a:gd name="T18" fmla="*/ 29 w 148"/>
                  <a:gd name="T19" fmla="*/ 0 h 209"/>
                  <a:gd name="T20" fmla="*/ 27 w 148"/>
                  <a:gd name="T21" fmla="*/ 3 h 209"/>
                  <a:gd name="T22" fmla="*/ 4 w 148"/>
                  <a:gd name="T23" fmla="*/ 1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8" h="209">
                    <a:moveTo>
                      <a:pt x="4" y="19"/>
                    </a:moveTo>
                    <a:cubicBezTo>
                      <a:pt x="2" y="36"/>
                      <a:pt x="0" y="47"/>
                      <a:pt x="11" y="76"/>
                    </a:cubicBezTo>
                    <a:cubicBezTo>
                      <a:pt x="34" y="126"/>
                      <a:pt x="34" y="126"/>
                      <a:pt x="34" y="126"/>
                    </a:cubicBezTo>
                    <a:cubicBezTo>
                      <a:pt x="41" y="148"/>
                      <a:pt x="27" y="145"/>
                      <a:pt x="31" y="154"/>
                    </a:cubicBezTo>
                    <a:cubicBezTo>
                      <a:pt x="43" y="186"/>
                      <a:pt x="95" y="209"/>
                      <a:pt x="111" y="206"/>
                    </a:cubicBezTo>
                    <a:cubicBezTo>
                      <a:pt x="128" y="203"/>
                      <a:pt x="135" y="195"/>
                      <a:pt x="135" y="195"/>
                    </a:cubicBezTo>
                    <a:cubicBezTo>
                      <a:pt x="148" y="175"/>
                      <a:pt x="141" y="138"/>
                      <a:pt x="141" y="140"/>
                    </a:cubicBezTo>
                    <a:cubicBezTo>
                      <a:pt x="141" y="140"/>
                      <a:pt x="122" y="60"/>
                      <a:pt x="110" y="35"/>
                    </a:cubicBezTo>
                    <a:cubicBezTo>
                      <a:pt x="107" y="27"/>
                      <a:pt x="87" y="16"/>
                      <a:pt x="75" y="11"/>
                    </a:cubicBezTo>
                    <a:cubicBezTo>
                      <a:pt x="69" y="8"/>
                      <a:pt x="29" y="0"/>
                      <a:pt x="29" y="0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5" y="7"/>
                      <a:pt x="4" y="19"/>
                    </a:cubicBezTo>
                  </a:path>
                </a:pathLst>
              </a:custGeom>
              <a:solidFill>
                <a:srgbClr val="1EC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8" name="Freeform 265"/>
              <p:cNvSpPr/>
              <p:nvPr/>
            </p:nvSpPr>
            <p:spPr bwMode="auto">
              <a:xfrm>
                <a:off x="6026" y="3932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2 h 5"/>
                  <a:gd name="T4" fmla="*/ 0 w 5"/>
                  <a:gd name="T5" fmla="*/ 5 h 5"/>
                  <a:gd name="T6" fmla="*/ 0 w 5"/>
                  <a:gd name="T7" fmla="*/ 3 h 5"/>
                  <a:gd name="T8" fmla="*/ 5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2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9" name="Freeform 266"/>
              <p:cNvSpPr/>
              <p:nvPr/>
            </p:nvSpPr>
            <p:spPr bwMode="auto">
              <a:xfrm>
                <a:off x="6033" y="3928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2 h 5"/>
                  <a:gd name="T4" fmla="*/ 0 w 5"/>
                  <a:gd name="T5" fmla="*/ 5 h 5"/>
                  <a:gd name="T6" fmla="*/ 0 w 5"/>
                  <a:gd name="T7" fmla="*/ 3 h 5"/>
                  <a:gd name="T8" fmla="*/ 5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2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0" name="Freeform 267"/>
              <p:cNvSpPr/>
              <p:nvPr/>
            </p:nvSpPr>
            <p:spPr bwMode="auto">
              <a:xfrm>
                <a:off x="6026" y="3932"/>
                <a:ext cx="5" cy="4"/>
              </a:xfrm>
              <a:custGeom>
                <a:avLst/>
                <a:gdLst>
                  <a:gd name="T0" fmla="*/ 0 w 5"/>
                  <a:gd name="T1" fmla="*/ 4 h 4"/>
                  <a:gd name="T2" fmla="*/ 5 w 5"/>
                  <a:gd name="T3" fmla="*/ 2 h 4"/>
                  <a:gd name="T4" fmla="*/ 5 w 5"/>
                  <a:gd name="T5" fmla="*/ 0 h 4"/>
                  <a:gd name="T6" fmla="*/ 0 w 5"/>
                  <a:gd name="T7" fmla="*/ 3 h 4"/>
                  <a:gd name="T8" fmla="*/ 0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0" y="4"/>
                    </a:moveTo>
                    <a:lnTo>
                      <a:pt x="5" y="2"/>
                    </a:lnTo>
                    <a:lnTo>
                      <a:pt x="5" y="0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1" name="Freeform 268"/>
              <p:cNvSpPr/>
              <p:nvPr/>
            </p:nvSpPr>
            <p:spPr bwMode="auto">
              <a:xfrm>
                <a:off x="6034" y="3928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1 h 4"/>
                  <a:gd name="T4" fmla="*/ 4 w 4"/>
                  <a:gd name="T5" fmla="*/ 0 h 4"/>
                  <a:gd name="T6" fmla="*/ 0 w 4"/>
                  <a:gd name="T7" fmla="*/ 2 h 4"/>
                  <a:gd name="T8" fmla="*/ 0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2" name="Freeform 269"/>
              <p:cNvSpPr/>
              <p:nvPr/>
            </p:nvSpPr>
            <p:spPr bwMode="auto">
              <a:xfrm>
                <a:off x="5985" y="3869"/>
                <a:ext cx="48" cy="27"/>
              </a:xfrm>
              <a:custGeom>
                <a:avLst/>
                <a:gdLst>
                  <a:gd name="T0" fmla="*/ 3 w 48"/>
                  <a:gd name="T1" fmla="*/ 15 h 27"/>
                  <a:gd name="T2" fmla="*/ 3 w 48"/>
                  <a:gd name="T3" fmla="*/ 9 h 27"/>
                  <a:gd name="T4" fmla="*/ 15 w 48"/>
                  <a:gd name="T5" fmla="*/ 1 h 27"/>
                  <a:gd name="T6" fmla="*/ 25 w 48"/>
                  <a:gd name="T7" fmla="*/ 1 h 27"/>
                  <a:gd name="T8" fmla="*/ 45 w 48"/>
                  <a:gd name="T9" fmla="*/ 12 h 27"/>
                  <a:gd name="T10" fmla="*/ 46 w 48"/>
                  <a:gd name="T11" fmla="*/ 18 h 27"/>
                  <a:gd name="T12" fmla="*/ 33 w 48"/>
                  <a:gd name="T13" fmla="*/ 26 h 27"/>
                  <a:gd name="T14" fmla="*/ 23 w 48"/>
                  <a:gd name="T15" fmla="*/ 26 h 27"/>
                  <a:gd name="T16" fmla="*/ 3 w 48"/>
                  <a:gd name="T17" fmla="*/ 1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27">
                    <a:moveTo>
                      <a:pt x="3" y="15"/>
                    </a:moveTo>
                    <a:cubicBezTo>
                      <a:pt x="0" y="13"/>
                      <a:pt x="0" y="11"/>
                      <a:pt x="3" y="9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8" y="0"/>
                      <a:pt x="23" y="0"/>
                      <a:pt x="25" y="1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8" y="14"/>
                      <a:pt x="48" y="16"/>
                      <a:pt x="46" y="18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0" y="27"/>
                      <a:pt x="26" y="27"/>
                      <a:pt x="23" y="26"/>
                    </a:cubicBezTo>
                    <a:lnTo>
                      <a:pt x="3" y="15"/>
                    </a:lnTo>
                    <a:close/>
                  </a:path>
                </a:pathLst>
              </a:custGeom>
              <a:solidFill>
                <a:srgbClr val="9E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3" name="Freeform 270"/>
              <p:cNvSpPr/>
              <p:nvPr/>
            </p:nvSpPr>
            <p:spPr bwMode="auto">
              <a:xfrm>
                <a:off x="5932" y="3916"/>
                <a:ext cx="186" cy="66"/>
              </a:xfrm>
              <a:custGeom>
                <a:avLst/>
                <a:gdLst>
                  <a:gd name="T0" fmla="*/ 107 w 186"/>
                  <a:gd name="T1" fmla="*/ 61 h 67"/>
                  <a:gd name="T2" fmla="*/ 0 w 186"/>
                  <a:gd name="T3" fmla="*/ 0 h 67"/>
                  <a:gd name="T4" fmla="*/ 0 w 186"/>
                  <a:gd name="T5" fmla="*/ 3 h 67"/>
                  <a:gd name="T6" fmla="*/ 3 w 186"/>
                  <a:gd name="T7" fmla="*/ 8 h 67"/>
                  <a:gd name="T8" fmla="*/ 104 w 186"/>
                  <a:gd name="T9" fmla="*/ 66 h 67"/>
                  <a:gd name="T10" fmla="*/ 110 w 186"/>
                  <a:gd name="T11" fmla="*/ 66 h 67"/>
                  <a:gd name="T12" fmla="*/ 184 w 186"/>
                  <a:gd name="T13" fmla="*/ 22 h 67"/>
                  <a:gd name="T14" fmla="*/ 186 w 186"/>
                  <a:gd name="T15" fmla="*/ 19 h 67"/>
                  <a:gd name="T16" fmla="*/ 186 w 186"/>
                  <a:gd name="T17" fmla="*/ 17 h 67"/>
                  <a:gd name="T18" fmla="*/ 107 w 186"/>
                  <a:gd name="T19" fmla="*/ 6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6" h="67">
                    <a:moveTo>
                      <a:pt x="107" y="6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7"/>
                      <a:pt x="3" y="8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106" y="67"/>
                      <a:pt x="108" y="67"/>
                      <a:pt x="110" y="66"/>
                    </a:cubicBezTo>
                    <a:cubicBezTo>
                      <a:pt x="184" y="22"/>
                      <a:pt x="184" y="22"/>
                      <a:pt x="184" y="22"/>
                    </a:cubicBezTo>
                    <a:cubicBezTo>
                      <a:pt x="185" y="22"/>
                      <a:pt x="186" y="20"/>
                      <a:pt x="186" y="19"/>
                    </a:cubicBezTo>
                    <a:cubicBezTo>
                      <a:pt x="186" y="17"/>
                      <a:pt x="186" y="17"/>
                      <a:pt x="186" y="17"/>
                    </a:cubicBezTo>
                    <a:lnTo>
                      <a:pt x="107" y="61"/>
                    </a:lnTo>
                    <a:close/>
                  </a:path>
                </a:pathLst>
              </a:custGeom>
              <a:solidFill>
                <a:srgbClr val="848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4" name="Freeform 271"/>
              <p:cNvSpPr/>
              <p:nvPr/>
            </p:nvSpPr>
            <p:spPr bwMode="auto">
              <a:xfrm>
                <a:off x="5932" y="3879"/>
                <a:ext cx="187" cy="97"/>
              </a:xfrm>
              <a:custGeom>
                <a:avLst/>
                <a:gdLst>
                  <a:gd name="T0" fmla="*/ 184 w 187"/>
                  <a:gd name="T1" fmla="*/ 51 h 98"/>
                  <a:gd name="T2" fmla="*/ 184 w 187"/>
                  <a:gd name="T3" fmla="*/ 57 h 98"/>
                  <a:gd name="T4" fmla="*/ 107 w 187"/>
                  <a:gd name="T5" fmla="*/ 98 h 98"/>
                  <a:gd name="T6" fmla="*/ 0 w 187"/>
                  <a:gd name="T7" fmla="*/ 37 h 98"/>
                  <a:gd name="T8" fmla="*/ 77 w 187"/>
                  <a:gd name="T9" fmla="*/ 2 h 98"/>
                  <a:gd name="T10" fmla="*/ 88 w 187"/>
                  <a:gd name="T11" fmla="*/ 2 h 98"/>
                  <a:gd name="T12" fmla="*/ 184 w 187"/>
                  <a:gd name="T13" fmla="*/ 5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98">
                    <a:moveTo>
                      <a:pt x="184" y="51"/>
                    </a:moveTo>
                    <a:cubicBezTo>
                      <a:pt x="187" y="52"/>
                      <a:pt x="187" y="56"/>
                      <a:pt x="184" y="57"/>
                    </a:cubicBezTo>
                    <a:cubicBezTo>
                      <a:pt x="107" y="98"/>
                      <a:pt x="107" y="98"/>
                      <a:pt x="107" y="9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81" y="0"/>
                      <a:pt x="85" y="0"/>
                      <a:pt x="88" y="2"/>
                    </a:cubicBezTo>
                    <a:lnTo>
                      <a:pt x="184" y="51"/>
                    </a:lnTo>
                    <a:close/>
                  </a:path>
                </a:pathLst>
              </a:custGeom>
              <a:solidFill>
                <a:srgbClr val="EAE9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5" name="Freeform 272"/>
              <p:cNvSpPr/>
              <p:nvPr/>
            </p:nvSpPr>
            <p:spPr bwMode="auto">
              <a:xfrm>
                <a:off x="5945" y="3890"/>
                <a:ext cx="138" cy="80"/>
              </a:xfrm>
              <a:custGeom>
                <a:avLst/>
                <a:gdLst>
                  <a:gd name="T0" fmla="*/ 136 w 138"/>
                  <a:gd name="T1" fmla="*/ 56 h 81"/>
                  <a:gd name="T2" fmla="*/ 134 w 138"/>
                  <a:gd name="T3" fmla="*/ 61 h 81"/>
                  <a:gd name="T4" fmla="*/ 100 w 138"/>
                  <a:gd name="T5" fmla="*/ 80 h 81"/>
                  <a:gd name="T6" fmla="*/ 92 w 138"/>
                  <a:gd name="T7" fmla="*/ 78 h 81"/>
                  <a:gd name="T8" fmla="*/ 2 w 138"/>
                  <a:gd name="T9" fmla="*/ 26 h 81"/>
                  <a:gd name="T10" fmla="*/ 2 w 138"/>
                  <a:gd name="T11" fmla="*/ 22 h 81"/>
                  <a:gd name="T12" fmla="*/ 35 w 138"/>
                  <a:gd name="T13" fmla="*/ 2 h 81"/>
                  <a:gd name="T14" fmla="*/ 40 w 138"/>
                  <a:gd name="T15" fmla="*/ 1 h 81"/>
                  <a:gd name="T16" fmla="*/ 136 w 138"/>
                  <a:gd name="T17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" h="81">
                    <a:moveTo>
                      <a:pt x="136" y="56"/>
                    </a:moveTo>
                    <a:cubicBezTo>
                      <a:pt x="137" y="57"/>
                      <a:pt x="138" y="59"/>
                      <a:pt x="134" y="61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97" y="81"/>
                      <a:pt x="95" y="80"/>
                      <a:pt x="92" y="78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0" y="25"/>
                      <a:pt x="0" y="23"/>
                      <a:pt x="2" y="2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7" y="1"/>
                      <a:pt x="39" y="0"/>
                      <a:pt x="40" y="1"/>
                    </a:cubicBezTo>
                    <a:lnTo>
                      <a:pt x="136" y="56"/>
                    </a:lnTo>
                    <a:close/>
                  </a:path>
                </a:pathLst>
              </a:custGeom>
              <a:solidFill>
                <a:srgbClr val="89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6" name="Freeform 273"/>
              <p:cNvSpPr/>
              <p:nvPr/>
            </p:nvSpPr>
            <p:spPr bwMode="auto">
              <a:xfrm>
                <a:off x="5994" y="3900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7" name="Freeform 274"/>
              <p:cNvSpPr/>
              <p:nvPr/>
            </p:nvSpPr>
            <p:spPr bwMode="auto">
              <a:xfrm>
                <a:off x="5971" y="3924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8" name="Freeform 275"/>
              <p:cNvSpPr/>
              <p:nvPr/>
            </p:nvSpPr>
            <p:spPr bwMode="auto">
              <a:xfrm>
                <a:off x="5979" y="3929"/>
                <a:ext cx="12" cy="6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9" name="Freeform 276"/>
              <p:cNvSpPr/>
              <p:nvPr/>
            </p:nvSpPr>
            <p:spPr bwMode="auto">
              <a:xfrm>
                <a:off x="5987" y="3933"/>
                <a:ext cx="12" cy="6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0" name="Freeform 277"/>
              <p:cNvSpPr/>
              <p:nvPr/>
            </p:nvSpPr>
            <p:spPr bwMode="auto">
              <a:xfrm>
                <a:off x="5970" y="3896"/>
                <a:ext cx="19" cy="11"/>
              </a:xfrm>
              <a:custGeom>
                <a:avLst/>
                <a:gdLst>
                  <a:gd name="T0" fmla="*/ 19 w 19"/>
                  <a:gd name="T1" fmla="*/ 8 h 11"/>
                  <a:gd name="T2" fmla="*/ 19 w 19"/>
                  <a:gd name="T3" fmla="*/ 8 h 11"/>
                  <a:gd name="T4" fmla="*/ 14 w 19"/>
                  <a:gd name="T5" fmla="*/ 11 h 11"/>
                  <a:gd name="T6" fmla="*/ 13 w 19"/>
                  <a:gd name="T7" fmla="*/ 11 h 11"/>
                  <a:gd name="T8" fmla="*/ 0 w 19"/>
                  <a:gd name="T9" fmla="*/ 4 h 11"/>
                  <a:gd name="T10" fmla="*/ 0 w 19"/>
                  <a:gd name="T11" fmla="*/ 3 h 11"/>
                  <a:gd name="T12" fmla="*/ 5 w 19"/>
                  <a:gd name="T13" fmla="*/ 0 h 11"/>
                  <a:gd name="T14" fmla="*/ 6 w 19"/>
                  <a:gd name="T15" fmla="*/ 0 h 11"/>
                  <a:gd name="T16" fmla="*/ 19 w 19"/>
                  <a:gd name="T1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1">
                    <a:moveTo>
                      <a:pt x="19" y="8"/>
                    </a:moveTo>
                    <a:cubicBezTo>
                      <a:pt x="19" y="8"/>
                      <a:pt x="19" y="8"/>
                      <a:pt x="19" y="8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1" name="Freeform 278"/>
              <p:cNvSpPr/>
              <p:nvPr/>
            </p:nvSpPr>
            <p:spPr bwMode="auto">
              <a:xfrm>
                <a:off x="5985" y="3905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3"/>
                      <a:pt x="12" y="3"/>
                      <a:pt x="12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2" name="Freeform 279"/>
              <p:cNvSpPr/>
              <p:nvPr/>
            </p:nvSpPr>
            <p:spPr bwMode="auto">
              <a:xfrm>
                <a:off x="5994" y="3910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3" name="Freeform 280"/>
              <p:cNvSpPr/>
              <p:nvPr/>
            </p:nvSpPr>
            <p:spPr bwMode="auto">
              <a:xfrm>
                <a:off x="6002" y="3914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4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4" name="Freeform 281"/>
              <p:cNvSpPr/>
              <p:nvPr/>
            </p:nvSpPr>
            <p:spPr bwMode="auto">
              <a:xfrm>
                <a:off x="6010" y="391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5" name="Freeform 282"/>
              <p:cNvSpPr/>
              <p:nvPr/>
            </p:nvSpPr>
            <p:spPr bwMode="auto">
              <a:xfrm>
                <a:off x="5962" y="3900"/>
                <a:ext cx="20" cy="12"/>
              </a:xfrm>
              <a:custGeom>
                <a:avLst/>
                <a:gdLst>
                  <a:gd name="T0" fmla="*/ 19 w 20"/>
                  <a:gd name="T1" fmla="*/ 8 h 12"/>
                  <a:gd name="T2" fmla="*/ 19 w 20"/>
                  <a:gd name="T3" fmla="*/ 9 h 12"/>
                  <a:gd name="T4" fmla="*/ 15 w 20"/>
                  <a:gd name="T5" fmla="*/ 12 h 12"/>
                  <a:gd name="T6" fmla="*/ 13 w 20"/>
                  <a:gd name="T7" fmla="*/ 12 h 12"/>
                  <a:gd name="T8" fmla="*/ 0 w 20"/>
                  <a:gd name="T9" fmla="*/ 4 h 12"/>
                  <a:gd name="T10" fmla="*/ 0 w 20"/>
                  <a:gd name="T11" fmla="*/ 3 h 12"/>
                  <a:gd name="T12" fmla="*/ 5 w 20"/>
                  <a:gd name="T13" fmla="*/ 1 h 12"/>
                  <a:gd name="T14" fmla="*/ 7 w 20"/>
                  <a:gd name="T15" fmla="*/ 1 h 12"/>
                  <a:gd name="T16" fmla="*/ 19 w 20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19" y="8"/>
                    </a:moveTo>
                    <a:cubicBezTo>
                      <a:pt x="20" y="8"/>
                      <a:pt x="20" y="9"/>
                      <a:pt x="19" y="9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6" name="Freeform 283"/>
              <p:cNvSpPr/>
              <p:nvPr/>
            </p:nvSpPr>
            <p:spPr bwMode="auto">
              <a:xfrm>
                <a:off x="5978" y="3910"/>
                <a:ext cx="12" cy="6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4 h 6"/>
                  <a:gd name="T4" fmla="*/ 7 w 12"/>
                  <a:gd name="T5" fmla="*/ 6 h 6"/>
                  <a:gd name="T6" fmla="*/ 5 w 12"/>
                  <a:gd name="T7" fmla="*/ 6 h 6"/>
                  <a:gd name="T8" fmla="*/ 0 w 12"/>
                  <a:gd name="T9" fmla="*/ 4 h 6"/>
                  <a:gd name="T10" fmla="*/ 0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7" name="Freeform 284"/>
              <p:cNvSpPr/>
              <p:nvPr/>
            </p:nvSpPr>
            <p:spPr bwMode="auto">
              <a:xfrm>
                <a:off x="5986" y="3915"/>
                <a:ext cx="12" cy="6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8" name="Freeform 285"/>
              <p:cNvSpPr/>
              <p:nvPr/>
            </p:nvSpPr>
            <p:spPr bwMode="auto">
              <a:xfrm>
                <a:off x="5994" y="391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6" y="0"/>
                      <a:pt x="7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9" name="Freeform 286"/>
              <p:cNvSpPr/>
              <p:nvPr/>
            </p:nvSpPr>
            <p:spPr bwMode="auto">
              <a:xfrm>
                <a:off x="5995" y="3938"/>
                <a:ext cx="12" cy="6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0" name="Freeform 287"/>
              <p:cNvSpPr/>
              <p:nvPr/>
            </p:nvSpPr>
            <p:spPr bwMode="auto">
              <a:xfrm>
                <a:off x="6018" y="3924"/>
                <a:ext cx="12" cy="6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4 h 6"/>
                  <a:gd name="T4" fmla="*/ 7 w 12"/>
                  <a:gd name="T5" fmla="*/ 6 h 6"/>
                  <a:gd name="T6" fmla="*/ 5 w 12"/>
                  <a:gd name="T7" fmla="*/ 6 h 6"/>
                  <a:gd name="T8" fmla="*/ 0 w 12"/>
                  <a:gd name="T9" fmla="*/ 4 h 6"/>
                  <a:gd name="T10" fmla="*/ 0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1" name="Freeform 288"/>
              <p:cNvSpPr/>
              <p:nvPr/>
            </p:nvSpPr>
            <p:spPr bwMode="auto">
              <a:xfrm>
                <a:off x="6002" y="3924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2" name="Freeform 289"/>
              <p:cNvSpPr/>
              <p:nvPr/>
            </p:nvSpPr>
            <p:spPr bwMode="auto">
              <a:xfrm>
                <a:off x="6010" y="3929"/>
                <a:ext cx="12" cy="6"/>
              </a:xfrm>
              <a:custGeom>
                <a:avLst/>
                <a:gdLst>
                  <a:gd name="T0" fmla="*/ 11 w 12"/>
                  <a:gd name="T1" fmla="*/ 2 h 6"/>
                  <a:gd name="T2" fmla="*/ 12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2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2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2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3" name="Freeform 290"/>
              <p:cNvSpPr/>
              <p:nvPr/>
            </p:nvSpPr>
            <p:spPr bwMode="auto">
              <a:xfrm>
                <a:off x="5979" y="3919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1 h 7"/>
                  <a:gd name="T14" fmla="*/ 6 w 11"/>
                  <a:gd name="T15" fmla="*/ 1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4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4" name="Freeform 291"/>
              <p:cNvSpPr/>
              <p:nvPr/>
            </p:nvSpPr>
            <p:spPr bwMode="auto">
              <a:xfrm>
                <a:off x="5987" y="3924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6 h 7"/>
                  <a:gd name="T6" fmla="*/ 5 w 11"/>
                  <a:gd name="T7" fmla="*/ 6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5" name="Freeform 292"/>
              <p:cNvSpPr/>
              <p:nvPr/>
            </p:nvSpPr>
            <p:spPr bwMode="auto">
              <a:xfrm>
                <a:off x="5995" y="3929"/>
                <a:ext cx="11" cy="6"/>
              </a:xfrm>
              <a:custGeom>
                <a:avLst/>
                <a:gdLst>
                  <a:gd name="T0" fmla="*/ 11 w 11"/>
                  <a:gd name="T1" fmla="*/ 3 h 6"/>
                  <a:gd name="T2" fmla="*/ 11 w 11"/>
                  <a:gd name="T3" fmla="*/ 3 h 6"/>
                  <a:gd name="T4" fmla="*/ 6 w 11"/>
                  <a:gd name="T5" fmla="*/ 6 h 6"/>
                  <a:gd name="T6" fmla="*/ 5 w 11"/>
                  <a:gd name="T7" fmla="*/ 6 h 6"/>
                  <a:gd name="T8" fmla="*/ 0 w 11"/>
                  <a:gd name="T9" fmla="*/ 3 h 6"/>
                  <a:gd name="T10" fmla="*/ 0 w 11"/>
                  <a:gd name="T11" fmla="*/ 3 h 6"/>
                  <a:gd name="T12" fmla="*/ 5 w 11"/>
                  <a:gd name="T13" fmla="*/ 0 h 6"/>
                  <a:gd name="T14" fmla="*/ 6 w 11"/>
                  <a:gd name="T15" fmla="*/ 0 h 6"/>
                  <a:gd name="T16" fmla="*/ 11 w 11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6" name="Freeform 293"/>
              <p:cNvSpPr/>
              <p:nvPr/>
            </p:nvSpPr>
            <p:spPr bwMode="auto">
              <a:xfrm>
                <a:off x="6003" y="3933"/>
                <a:ext cx="11" cy="6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7" name="Freeform 294"/>
              <p:cNvSpPr/>
              <p:nvPr/>
            </p:nvSpPr>
            <p:spPr bwMode="auto">
              <a:xfrm>
                <a:off x="6003" y="3941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4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1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6" y="0"/>
                      <a:pt x="7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8" name="Freeform 295"/>
              <p:cNvSpPr/>
              <p:nvPr/>
            </p:nvSpPr>
            <p:spPr bwMode="auto">
              <a:xfrm>
                <a:off x="6027" y="392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9" name="Freeform 296"/>
              <p:cNvSpPr/>
              <p:nvPr/>
            </p:nvSpPr>
            <p:spPr bwMode="auto">
              <a:xfrm>
                <a:off x="6018" y="3933"/>
                <a:ext cx="12" cy="6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3"/>
                      <a:pt x="12" y="4"/>
                      <a:pt x="12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0" name="Freeform 297"/>
              <p:cNvSpPr/>
              <p:nvPr/>
            </p:nvSpPr>
            <p:spPr bwMode="auto">
              <a:xfrm>
                <a:off x="6011" y="3938"/>
                <a:ext cx="11" cy="6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6 h 7"/>
                  <a:gd name="T6" fmla="*/ 5 w 11"/>
                  <a:gd name="T7" fmla="*/ 6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3"/>
                      <a:pt x="11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1" name="Freeform 298"/>
              <p:cNvSpPr/>
              <p:nvPr/>
            </p:nvSpPr>
            <p:spPr bwMode="auto">
              <a:xfrm>
                <a:off x="5947" y="3910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3"/>
                      <a:pt x="12" y="4"/>
                      <a:pt x="12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2" name="Freeform 299"/>
              <p:cNvSpPr/>
              <p:nvPr/>
            </p:nvSpPr>
            <p:spPr bwMode="auto">
              <a:xfrm>
                <a:off x="5955" y="3914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4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3" name="Freeform 300"/>
              <p:cNvSpPr/>
              <p:nvPr/>
            </p:nvSpPr>
            <p:spPr bwMode="auto">
              <a:xfrm>
                <a:off x="5963" y="391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4" name="Freeform 301"/>
              <p:cNvSpPr/>
              <p:nvPr/>
            </p:nvSpPr>
            <p:spPr bwMode="auto">
              <a:xfrm>
                <a:off x="6003" y="3906"/>
                <a:ext cx="43" cy="25"/>
              </a:xfrm>
              <a:custGeom>
                <a:avLst/>
                <a:gdLst>
                  <a:gd name="T0" fmla="*/ 43 w 43"/>
                  <a:gd name="T1" fmla="*/ 21 h 25"/>
                  <a:gd name="T2" fmla="*/ 43 w 43"/>
                  <a:gd name="T3" fmla="*/ 22 h 25"/>
                  <a:gd name="T4" fmla="*/ 38 w 43"/>
                  <a:gd name="T5" fmla="*/ 25 h 25"/>
                  <a:gd name="T6" fmla="*/ 37 w 43"/>
                  <a:gd name="T7" fmla="*/ 25 h 25"/>
                  <a:gd name="T8" fmla="*/ 0 w 43"/>
                  <a:gd name="T9" fmla="*/ 4 h 25"/>
                  <a:gd name="T10" fmla="*/ 0 w 43"/>
                  <a:gd name="T11" fmla="*/ 3 h 25"/>
                  <a:gd name="T12" fmla="*/ 5 w 43"/>
                  <a:gd name="T13" fmla="*/ 0 h 25"/>
                  <a:gd name="T14" fmla="*/ 6 w 43"/>
                  <a:gd name="T15" fmla="*/ 0 h 25"/>
                  <a:gd name="T16" fmla="*/ 43 w 43"/>
                  <a:gd name="T17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5">
                    <a:moveTo>
                      <a:pt x="43" y="21"/>
                    </a:moveTo>
                    <a:cubicBezTo>
                      <a:pt x="43" y="22"/>
                      <a:pt x="43" y="22"/>
                      <a:pt x="43" y="22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8" y="25"/>
                      <a:pt x="37" y="25"/>
                      <a:pt x="37" y="2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43" y="21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5" name="Freeform 302"/>
              <p:cNvSpPr/>
              <p:nvPr/>
            </p:nvSpPr>
            <p:spPr bwMode="auto">
              <a:xfrm>
                <a:off x="6043" y="392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6" name="Freeform 303"/>
              <p:cNvSpPr/>
              <p:nvPr/>
            </p:nvSpPr>
            <p:spPr bwMode="auto">
              <a:xfrm>
                <a:off x="6051" y="3934"/>
                <a:ext cx="12" cy="6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7" name="Freeform 304"/>
              <p:cNvSpPr/>
              <p:nvPr/>
            </p:nvSpPr>
            <p:spPr bwMode="auto">
              <a:xfrm>
                <a:off x="6035" y="3934"/>
                <a:ext cx="12" cy="5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4 h 6"/>
                  <a:gd name="T4" fmla="*/ 7 w 12"/>
                  <a:gd name="T5" fmla="*/ 6 h 6"/>
                  <a:gd name="T6" fmla="*/ 5 w 12"/>
                  <a:gd name="T7" fmla="*/ 6 h 6"/>
                  <a:gd name="T8" fmla="*/ 0 w 12"/>
                  <a:gd name="T9" fmla="*/ 4 h 6"/>
                  <a:gd name="T10" fmla="*/ 0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8" name="Freeform 305"/>
              <p:cNvSpPr/>
              <p:nvPr/>
            </p:nvSpPr>
            <p:spPr bwMode="auto">
              <a:xfrm>
                <a:off x="5955" y="3905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6 h 7"/>
                  <a:gd name="T6" fmla="*/ 5 w 11"/>
                  <a:gd name="T7" fmla="*/ 6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9" name="Freeform 306"/>
              <p:cNvSpPr/>
              <p:nvPr/>
            </p:nvSpPr>
            <p:spPr bwMode="auto">
              <a:xfrm>
                <a:off x="5963" y="3910"/>
                <a:ext cx="11" cy="6"/>
              </a:xfrm>
              <a:custGeom>
                <a:avLst/>
                <a:gdLst>
                  <a:gd name="T0" fmla="*/ 11 w 11"/>
                  <a:gd name="T1" fmla="*/ 3 h 6"/>
                  <a:gd name="T2" fmla="*/ 11 w 11"/>
                  <a:gd name="T3" fmla="*/ 3 h 6"/>
                  <a:gd name="T4" fmla="*/ 6 w 11"/>
                  <a:gd name="T5" fmla="*/ 6 h 6"/>
                  <a:gd name="T6" fmla="*/ 5 w 11"/>
                  <a:gd name="T7" fmla="*/ 6 h 6"/>
                  <a:gd name="T8" fmla="*/ 0 w 11"/>
                  <a:gd name="T9" fmla="*/ 3 h 6"/>
                  <a:gd name="T10" fmla="*/ 0 w 11"/>
                  <a:gd name="T11" fmla="*/ 3 h 6"/>
                  <a:gd name="T12" fmla="*/ 5 w 11"/>
                  <a:gd name="T13" fmla="*/ 0 h 6"/>
                  <a:gd name="T14" fmla="*/ 6 w 11"/>
                  <a:gd name="T15" fmla="*/ 0 h 6"/>
                  <a:gd name="T16" fmla="*/ 11 w 11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0" name="Freeform 307"/>
              <p:cNvSpPr/>
              <p:nvPr/>
            </p:nvSpPr>
            <p:spPr bwMode="auto">
              <a:xfrm>
                <a:off x="5971" y="3914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1 h 7"/>
                  <a:gd name="T14" fmla="*/ 6 w 11"/>
                  <a:gd name="T15" fmla="*/ 1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1" name="Freeform 308"/>
              <p:cNvSpPr/>
              <p:nvPr/>
            </p:nvSpPr>
            <p:spPr bwMode="auto">
              <a:xfrm>
                <a:off x="6026" y="3938"/>
                <a:ext cx="12" cy="6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7 h 7"/>
                  <a:gd name="T6" fmla="*/ 6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1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7" y="1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2" name="Freeform 309"/>
              <p:cNvSpPr/>
              <p:nvPr/>
            </p:nvSpPr>
            <p:spPr bwMode="auto">
              <a:xfrm>
                <a:off x="6035" y="3942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3"/>
                      <a:pt x="12" y="3"/>
                      <a:pt x="12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7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3" name="Freeform 310"/>
              <p:cNvSpPr/>
              <p:nvPr/>
            </p:nvSpPr>
            <p:spPr bwMode="auto">
              <a:xfrm>
                <a:off x="6043" y="3946"/>
                <a:ext cx="20" cy="12"/>
              </a:xfrm>
              <a:custGeom>
                <a:avLst/>
                <a:gdLst>
                  <a:gd name="T0" fmla="*/ 19 w 20"/>
                  <a:gd name="T1" fmla="*/ 8 h 12"/>
                  <a:gd name="T2" fmla="*/ 19 w 20"/>
                  <a:gd name="T3" fmla="*/ 9 h 12"/>
                  <a:gd name="T4" fmla="*/ 15 w 20"/>
                  <a:gd name="T5" fmla="*/ 12 h 12"/>
                  <a:gd name="T6" fmla="*/ 13 w 20"/>
                  <a:gd name="T7" fmla="*/ 12 h 12"/>
                  <a:gd name="T8" fmla="*/ 0 w 20"/>
                  <a:gd name="T9" fmla="*/ 4 h 12"/>
                  <a:gd name="T10" fmla="*/ 0 w 20"/>
                  <a:gd name="T11" fmla="*/ 3 h 12"/>
                  <a:gd name="T12" fmla="*/ 5 w 20"/>
                  <a:gd name="T13" fmla="*/ 1 h 12"/>
                  <a:gd name="T14" fmla="*/ 7 w 20"/>
                  <a:gd name="T15" fmla="*/ 1 h 12"/>
                  <a:gd name="T16" fmla="*/ 19 w 20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19" y="8"/>
                    </a:moveTo>
                    <a:cubicBezTo>
                      <a:pt x="20" y="8"/>
                      <a:pt x="20" y="9"/>
                      <a:pt x="19" y="9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4" name="Freeform 311"/>
              <p:cNvSpPr/>
              <p:nvPr/>
            </p:nvSpPr>
            <p:spPr bwMode="auto">
              <a:xfrm>
                <a:off x="6019" y="3941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1 h 7"/>
                  <a:gd name="T14" fmla="*/ 6 w 11"/>
                  <a:gd name="T15" fmla="*/ 1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4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5" name="Freeform 312"/>
              <p:cNvSpPr/>
              <p:nvPr/>
            </p:nvSpPr>
            <p:spPr bwMode="auto">
              <a:xfrm>
                <a:off x="6027" y="3946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1 h 7"/>
                  <a:gd name="T14" fmla="*/ 6 w 11"/>
                  <a:gd name="T15" fmla="*/ 1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4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6" name="Freeform 313"/>
              <p:cNvSpPr/>
              <p:nvPr/>
            </p:nvSpPr>
            <p:spPr bwMode="auto">
              <a:xfrm>
                <a:off x="6035" y="3951"/>
                <a:ext cx="19" cy="11"/>
              </a:xfrm>
              <a:custGeom>
                <a:avLst/>
                <a:gdLst>
                  <a:gd name="T0" fmla="*/ 19 w 19"/>
                  <a:gd name="T1" fmla="*/ 7 h 11"/>
                  <a:gd name="T2" fmla="*/ 19 w 19"/>
                  <a:gd name="T3" fmla="*/ 8 h 11"/>
                  <a:gd name="T4" fmla="*/ 14 w 19"/>
                  <a:gd name="T5" fmla="*/ 11 h 11"/>
                  <a:gd name="T6" fmla="*/ 13 w 19"/>
                  <a:gd name="T7" fmla="*/ 11 h 11"/>
                  <a:gd name="T8" fmla="*/ 0 w 19"/>
                  <a:gd name="T9" fmla="*/ 4 h 11"/>
                  <a:gd name="T10" fmla="*/ 0 w 19"/>
                  <a:gd name="T11" fmla="*/ 3 h 11"/>
                  <a:gd name="T12" fmla="*/ 5 w 19"/>
                  <a:gd name="T13" fmla="*/ 0 h 11"/>
                  <a:gd name="T14" fmla="*/ 6 w 19"/>
                  <a:gd name="T15" fmla="*/ 0 h 11"/>
                  <a:gd name="T16" fmla="*/ 19 w 19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1">
                    <a:moveTo>
                      <a:pt x="19" y="7"/>
                    </a:moveTo>
                    <a:cubicBezTo>
                      <a:pt x="19" y="8"/>
                      <a:pt x="19" y="8"/>
                      <a:pt x="19" y="8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7" name="Freeform 314"/>
              <p:cNvSpPr/>
              <p:nvPr/>
            </p:nvSpPr>
            <p:spPr bwMode="auto">
              <a:xfrm>
                <a:off x="6011" y="3946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8" name="Freeform 315"/>
              <p:cNvSpPr/>
              <p:nvPr/>
            </p:nvSpPr>
            <p:spPr bwMode="auto">
              <a:xfrm>
                <a:off x="6027" y="3955"/>
                <a:ext cx="20" cy="12"/>
              </a:xfrm>
              <a:custGeom>
                <a:avLst/>
                <a:gdLst>
                  <a:gd name="T0" fmla="*/ 19 w 20"/>
                  <a:gd name="T1" fmla="*/ 8 h 12"/>
                  <a:gd name="T2" fmla="*/ 19 w 20"/>
                  <a:gd name="T3" fmla="*/ 9 h 12"/>
                  <a:gd name="T4" fmla="*/ 15 w 20"/>
                  <a:gd name="T5" fmla="*/ 11 h 12"/>
                  <a:gd name="T6" fmla="*/ 13 w 20"/>
                  <a:gd name="T7" fmla="*/ 11 h 12"/>
                  <a:gd name="T8" fmla="*/ 1 w 20"/>
                  <a:gd name="T9" fmla="*/ 4 h 12"/>
                  <a:gd name="T10" fmla="*/ 1 w 20"/>
                  <a:gd name="T11" fmla="*/ 3 h 12"/>
                  <a:gd name="T12" fmla="*/ 5 w 20"/>
                  <a:gd name="T13" fmla="*/ 0 h 12"/>
                  <a:gd name="T14" fmla="*/ 7 w 20"/>
                  <a:gd name="T15" fmla="*/ 0 h 12"/>
                  <a:gd name="T16" fmla="*/ 19 w 20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19" y="8"/>
                    </a:moveTo>
                    <a:cubicBezTo>
                      <a:pt x="20" y="8"/>
                      <a:pt x="20" y="8"/>
                      <a:pt x="19" y="9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2"/>
                      <a:pt x="14" y="12"/>
                      <a:pt x="13" y="1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9" name="Freeform 316"/>
              <p:cNvSpPr/>
              <p:nvPr/>
            </p:nvSpPr>
            <p:spPr bwMode="auto">
              <a:xfrm>
                <a:off x="6059" y="3938"/>
                <a:ext cx="12" cy="6"/>
              </a:xfrm>
              <a:custGeom>
                <a:avLst/>
                <a:gdLst>
                  <a:gd name="T0" fmla="*/ 11 w 12"/>
                  <a:gd name="T1" fmla="*/ 2 h 6"/>
                  <a:gd name="T2" fmla="*/ 11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2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2"/>
                    </a:moveTo>
                    <a:cubicBezTo>
                      <a:pt x="12" y="3"/>
                      <a:pt x="12" y="3"/>
                      <a:pt x="11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2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0" name="Freeform 317"/>
              <p:cNvSpPr/>
              <p:nvPr/>
            </p:nvSpPr>
            <p:spPr bwMode="auto">
              <a:xfrm>
                <a:off x="6067" y="3942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1" name="Freeform 318"/>
              <p:cNvSpPr/>
              <p:nvPr/>
            </p:nvSpPr>
            <p:spPr bwMode="auto">
              <a:xfrm>
                <a:off x="6059" y="3941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2" name="Freeform 319"/>
              <p:cNvSpPr/>
              <p:nvPr/>
            </p:nvSpPr>
            <p:spPr bwMode="auto">
              <a:xfrm>
                <a:off x="6064" y="3941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3" name="Freeform 320"/>
              <p:cNvSpPr/>
              <p:nvPr/>
            </p:nvSpPr>
            <p:spPr bwMode="auto">
              <a:xfrm>
                <a:off x="6067" y="3945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4" name="Freeform 321"/>
              <p:cNvSpPr/>
              <p:nvPr/>
            </p:nvSpPr>
            <p:spPr bwMode="auto">
              <a:xfrm>
                <a:off x="6072" y="3945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4 h 5"/>
                  <a:gd name="T6" fmla="*/ 0 w 7"/>
                  <a:gd name="T7" fmla="*/ 4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5" name="Freeform 322"/>
              <p:cNvSpPr/>
              <p:nvPr/>
            </p:nvSpPr>
            <p:spPr bwMode="auto">
              <a:xfrm>
                <a:off x="5994" y="3904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0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6" name="Freeform 323"/>
              <p:cNvSpPr/>
              <p:nvPr/>
            </p:nvSpPr>
            <p:spPr bwMode="auto">
              <a:xfrm>
                <a:off x="5999" y="3904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7" name="Freeform 324"/>
              <p:cNvSpPr/>
              <p:nvPr/>
            </p:nvSpPr>
            <p:spPr bwMode="auto">
              <a:xfrm>
                <a:off x="5971" y="392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8" name="Freeform 325"/>
              <p:cNvSpPr/>
              <p:nvPr/>
            </p:nvSpPr>
            <p:spPr bwMode="auto">
              <a:xfrm>
                <a:off x="5976" y="3927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9" name="Freeform 326"/>
              <p:cNvSpPr/>
              <p:nvPr/>
            </p:nvSpPr>
            <p:spPr bwMode="auto">
              <a:xfrm>
                <a:off x="5979" y="3932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0" name="Freeform 327"/>
              <p:cNvSpPr/>
              <p:nvPr/>
            </p:nvSpPr>
            <p:spPr bwMode="auto">
              <a:xfrm>
                <a:off x="5984" y="3932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1" name="Freeform 328"/>
              <p:cNvSpPr/>
              <p:nvPr/>
            </p:nvSpPr>
            <p:spPr bwMode="auto">
              <a:xfrm>
                <a:off x="5987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1 w 5"/>
                  <a:gd name="T3" fmla="*/ 0 h 3"/>
                  <a:gd name="T4" fmla="*/ 0 w 5"/>
                  <a:gd name="T5" fmla="*/ 0 h 3"/>
                  <a:gd name="T6" fmla="*/ 0 w 5"/>
                  <a:gd name="T7" fmla="*/ 1 h 3"/>
                  <a:gd name="T8" fmla="*/ 1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2" name="Freeform 329"/>
              <p:cNvSpPr/>
              <p:nvPr/>
            </p:nvSpPr>
            <p:spPr bwMode="auto">
              <a:xfrm>
                <a:off x="5992" y="3937"/>
                <a:ext cx="7" cy="3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3" name="Freeform 330"/>
              <p:cNvSpPr/>
              <p:nvPr/>
            </p:nvSpPr>
            <p:spPr bwMode="auto">
              <a:xfrm>
                <a:off x="5970" y="3899"/>
                <a:ext cx="13" cy="9"/>
              </a:xfrm>
              <a:custGeom>
                <a:avLst/>
                <a:gdLst>
                  <a:gd name="T0" fmla="*/ 13 w 13"/>
                  <a:gd name="T1" fmla="*/ 8 h 9"/>
                  <a:gd name="T2" fmla="*/ 0 w 13"/>
                  <a:gd name="T3" fmla="*/ 1 h 9"/>
                  <a:gd name="T4" fmla="*/ 0 w 13"/>
                  <a:gd name="T5" fmla="*/ 0 h 9"/>
                  <a:gd name="T6" fmla="*/ 0 w 13"/>
                  <a:gd name="T7" fmla="*/ 1 h 9"/>
                  <a:gd name="T8" fmla="*/ 0 w 13"/>
                  <a:gd name="T9" fmla="*/ 2 h 9"/>
                  <a:gd name="T10" fmla="*/ 13 w 13"/>
                  <a:gd name="T11" fmla="*/ 9 h 9"/>
                  <a:gd name="T12" fmla="*/ 13 w 13"/>
                  <a:gd name="T1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9">
                    <a:moveTo>
                      <a:pt x="13" y="8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3" y="9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4" name="Freeform 331"/>
              <p:cNvSpPr/>
              <p:nvPr/>
            </p:nvSpPr>
            <p:spPr bwMode="auto">
              <a:xfrm>
                <a:off x="5983" y="3904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5" name="Freeform 332"/>
              <p:cNvSpPr/>
              <p:nvPr/>
            </p:nvSpPr>
            <p:spPr bwMode="auto">
              <a:xfrm>
                <a:off x="5985" y="390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6" name="Freeform 333"/>
              <p:cNvSpPr/>
              <p:nvPr/>
            </p:nvSpPr>
            <p:spPr bwMode="auto">
              <a:xfrm>
                <a:off x="5990" y="3908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7 w 7"/>
                  <a:gd name="T3" fmla="*/ 1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7 w 7"/>
                  <a:gd name="T13" fmla="*/ 2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7" name="Freeform 334"/>
              <p:cNvSpPr/>
              <p:nvPr/>
            </p:nvSpPr>
            <p:spPr bwMode="auto">
              <a:xfrm>
                <a:off x="5994" y="391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8" name="Freeform 335"/>
              <p:cNvSpPr/>
              <p:nvPr/>
            </p:nvSpPr>
            <p:spPr bwMode="auto">
              <a:xfrm>
                <a:off x="5999" y="3913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1 h 4"/>
                  <a:gd name="T4" fmla="*/ 2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2 w 6"/>
                  <a:gd name="T11" fmla="*/ 4 h 4"/>
                  <a:gd name="T12" fmla="*/ 6 w 6"/>
                  <a:gd name="T13" fmla="*/ 2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9" name="Freeform 336"/>
              <p:cNvSpPr/>
              <p:nvPr/>
            </p:nvSpPr>
            <p:spPr bwMode="auto">
              <a:xfrm>
                <a:off x="6002" y="391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0" name="Freeform 337"/>
              <p:cNvSpPr/>
              <p:nvPr/>
            </p:nvSpPr>
            <p:spPr bwMode="auto">
              <a:xfrm>
                <a:off x="6007" y="3918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2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2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1" name="Freeform 338"/>
              <p:cNvSpPr/>
              <p:nvPr/>
            </p:nvSpPr>
            <p:spPr bwMode="auto">
              <a:xfrm>
                <a:off x="6010" y="3922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2" name="Freeform 339"/>
              <p:cNvSpPr/>
              <p:nvPr/>
            </p:nvSpPr>
            <p:spPr bwMode="auto">
              <a:xfrm>
                <a:off x="6015" y="3922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4 h 5"/>
                  <a:gd name="T6" fmla="*/ 0 w 7"/>
                  <a:gd name="T7" fmla="*/ 4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3" name="Freeform 340"/>
              <p:cNvSpPr/>
              <p:nvPr/>
            </p:nvSpPr>
            <p:spPr bwMode="auto">
              <a:xfrm>
                <a:off x="5962" y="3904"/>
                <a:ext cx="13" cy="8"/>
              </a:xfrm>
              <a:custGeom>
                <a:avLst/>
                <a:gdLst>
                  <a:gd name="T0" fmla="*/ 13 w 13"/>
                  <a:gd name="T1" fmla="*/ 8 h 8"/>
                  <a:gd name="T2" fmla="*/ 0 w 13"/>
                  <a:gd name="T3" fmla="*/ 0 h 8"/>
                  <a:gd name="T4" fmla="*/ 0 w 13"/>
                  <a:gd name="T5" fmla="*/ 0 h 8"/>
                  <a:gd name="T6" fmla="*/ 0 w 13"/>
                  <a:gd name="T7" fmla="*/ 1 h 8"/>
                  <a:gd name="T8" fmla="*/ 0 w 13"/>
                  <a:gd name="T9" fmla="*/ 1 h 8"/>
                  <a:gd name="T10" fmla="*/ 13 w 13"/>
                  <a:gd name="T11" fmla="*/ 8 h 8"/>
                  <a:gd name="T12" fmla="*/ 13 w 13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13" y="8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3" y="8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4" name="Freeform 341"/>
              <p:cNvSpPr/>
              <p:nvPr/>
            </p:nvSpPr>
            <p:spPr bwMode="auto">
              <a:xfrm>
                <a:off x="5975" y="3908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2 w 6"/>
                  <a:gd name="T5" fmla="*/ 4 h 5"/>
                  <a:gd name="T6" fmla="*/ 0 w 6"/>
                  <a:gd name="T7" fmla="*/ 4 h 5"/>
                  <a:gd name="T8" fmla="*/ 0 w 6"/>
                  <a:gd name="T9" fmla="*/ 4 h 5"/>
                  <a:gd name="T10" fmla="*/ 2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5" name="Freeform 342"/>
              <p:cNvSpPr/>
              <p:nvPr/>
            </p:nvSpPr>
            <p:spPr bwMode="auto">
              <a:xfrm>
                <a:off x="5978" y="391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6" name="Freeform 343"/>
              <p:cNvSpPr/>
              <p:nvPr/>
            </p:nvSpPr>
            <p:spPr bwMode="auto">
              <a:xfrm>
                <a:off x="5983" y="3913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1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6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7" name="Freeform 344"/>
              <p:cNvSpPr/>
              <p:nvPr/>
            </p:nvSpPr>
            <p:spPr bwMode="auto">
              <a:xfrm>
                <a:off x="5986" y="391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8" name="Freeform 345"/>
              <p:cNvSpPr/>
              <p:nvPr/>
            </p:nvSpPr>
            <p:spPr bwMode="auto">
              <a:xfrm>
                <a:off x="5991" y="3918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9" name="Freeform 346"/>
              <p:cNvSpPr/>
              <p:nvPr/>
            </p:nvSpPr>
            <p:spPr bwMode="auto">
              <a:xfrm>
                <a:off x="5994" y="392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0" name="Freeform 347"/>
              <p:cNvSpPr/>
              <p:nvPr/>
            </p:nvSpPr>
            <p:spPr bwMode="auto">
              <a:xfrm>
                <a:off x="5999" y="3923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1" name="Freeform 348"/>
              <p:cNvSpPr/>
              <p:nvPr/>
            </p:nvSpPr>
            <p:spPr bwMode="auto">
              <a:xfrm>
                <a:off x="5995" y="3940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2" name="Freeform 349"/>
              <p:cNvSpPr/>
              <p:nvPr/>
            </p:nvSpPr>
            <p:spPr bwMode="auto">
              <a:xfrm>
                <a:off x="6000" y="3940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3" name="Freeform 350"/>
              <p:cNvSpPr/>
              <p:nvPr/>
            </p:nvSpPr>
            <p:spPr bwMode="auto">
              <a:xfrm>
                <a:off x="6018" y="392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4" name="Freeform 351"/>
              <p:cNvSpPr/>
              <p:nvPr/>
            </p:nvSpPr>
            <p:spPr bwMode="auto">
              <a:xfrm>
                <a:off x="6023" y="3927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1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5" name="Freeform 352"/>
              <p:cNvSpPr/>
              <p:nvPr/>
            </p:nvSpPr>
            <p:spPr bwMode="auto">
              <a:xfrm>
                <a:off x="6002" y="392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6" name="Freeform 353"/>
              <p:cNvSpPr/>
              <p:nvPr/>
            </p:nvSpPr>
            <p:spPr bwMode="auto">
              <a:xfrm>
                <a:off x="6007" y="3927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7" name="Freeform 354"/>
              <p:cNvSpPr/>
              <p:nvPr/>
            </p:nvSpPr>
            <p:spPr bwMode="auto">
              <a:xfrm>
                <a:off x="6010" y="3932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8" name="Freeform 355"/>
              <p:cNvSpPr/>
              <p:nvPr/>
            </p:nvSpPr>
            <p:spPr bwMode="auto">
              <a:xfrm>
                <a:off x="6015" y="3932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7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7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9" name="Freeform 356"/>
              <p:cNvSpPr/>
              <p:nvPr/>
            </p:nvSpPr>
            <p:spPr bwMode="auto">
              <a:xfrm>
                <a:off x="5979" y="392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0" name="Freeform 357"/>
              <p:cNvSpPr/>
              <p:nvPr/>
            </p:nvSpPr>
            <p:spPr bwMode="auto">
              <a:xfrm>
                <a:off x="5984" y="3923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1" name="Freeform 358"/>
              <p:cNvSpPr/>
              <p:nvPr/>
            </p:nvSpPr>
            <p:spPr bwMode="auto">
              <a:xfrm>
                <a:off x="5987" y="392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2" name="Freeform 359"/>
              <p:cNvSpPr/>
              <p:nvPr/>
            </p:nvSpPr>
            <p:spPr bwMode="auto">
              <a:xfrm>
                <a:off x="5992" y="3927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1 w 6"/>
                  <a:gd name="T5" fmla="*/ 3 h 5"/>
                  <a:gd name="T6" fmla="*/ 0 w 6"/>
                  <a:gd name="T7" fmla="*/ 3 h 5"/>
                  <a:gd name="T8" fmla="*/ 0 w 6"/>
                  <a:gd name="T9" fmla="*/ 4 h 5"/>
                  <a:gd name="T10" fmla="*/ 1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1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3" name="Freeform 360"/>
              <p:cNvSpPr/>
              <p:nvPr/>
            </p:nvSpPr>
            <p:spPr bwMode="auto">
              <a:xfrm>
                <a:off x="5995" y="3932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4" name="Freeform 361"/>
              <p:cNvSpPr/>
              <p:nvPr/>
            </p:nvSpPr>
            <p:spPr bwMode="auto">
              <a:xfrm>
                <a:off x="6000" y="3932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5" name="Freeform 362"/>
              <p:cNvSpPr/>
              <p:nvPr/>
            </p:nvSpPr>
            <p:spPr bwMode="auto">
              <a:xfrm>
                <a:off x="6003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0 w 5"/>
                  <a:gd name="T3" fmla="*/ 0 h 3"/>
                  <a:gd name="T4" fmla="*/ 0 w 5"/>
                  <a:gd name="T5" fmla="*/ 0 h 3"/>
                  <a:gd name="T6" fmla="*/ 0 w 5"/>
                  <a:gd name="T7" fmla="*/ 1 h 3"/>
                  <a:gd name="T8" fmla="*/ 0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6" name="Freeform 363"/>
              <p:cNvSpPr/>
              <p:nvPr/>
            </p:nvSpPr>
            <p:spPr bwMode="auto">
              <a:xfrm>
                <a:off x="6008" y="3937"/>
                <a:ext cx="6" cy="3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7" name="Freeform 364"/>
              <p:cNvSpPr/>
              <p:nvPr/>
            </p:nvSpPr>
            <p:spPr bwMode="auto">
              <a:xfrm>
                <a:off x="6003" y="3945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8" name="Freeform 365"/>
              <p:cNvSpPr/>
              <p:nvPr/>
            </p:nvSpPr>
            <p:spPr bwMode="auto">
              <a:xfrm>
                <a:off x="6008" y="3945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9" name="Freeform 366"/>
              <p:cNvSpPr/>
              <p:nvPr/>
            </p:nvSpPr>
            <p:spPr bwMode="auto">
              <a:xfrm>
                <a:off x="6026" y="3932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0" name="Freeform 367"/>
              <p:cNvSpPr/>
              <p:nvPr/>
            </p:nvSpPr>
            <p:spPr bwMode="auto">
              <a:xfrm>
                <a:off x="6032" y="3932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1" name="Freeform 368"/>
              <p:cNvSpPr/>
              <p:nvPr/>
            </p:nvSpPr>
            <p:spPr bwMode="auto">
              <a:xfrm>
                <a:off x="6018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1 w 5"/>
                  <a:gd name="T3" fmla="*/ 0 h 3"/>
                  <a:gd name="T4" fmla="*/ 0 w 5"/>
                  <a:gd name="T5" fmla="*/ 0 h 3"/>
                  <a:gd name="T6" fmla="*/ 0 w 5"/>
                  <a:gd name="T7" fmla="*/ 0 h 3"/>
                  <a:gd name="T8" fmla="*/ 1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2" name="Freeform 369"/>
              <p:cNvSpPr/>
              <p:nvPr/>
            </p:nvSpPr>
            <p:spPr bwMode="auto">
              <a:xfrm>
                <a:off x="6023" y="3937"/>
                <a:ext cx="7" cy="3"/>
              </a:xfrm>
              <a:custGeom>
                <a:avLst/>
                <a:gdLst>
                  <a:gd name="T0" fmla="*/ 7 w 7"/>
                  <a:gd name="T1" fmla="*/ 0 h 4"/>
                  <a:gd name="T2" fmla="*/ 7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7 w 7"/>
                  <a:gd name="T13" fmla="*/ 1 h 4"/>
                  <a:gd name="T14" fmla="*/ 7 w 7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3" name="Freeform 370"/>
              <p:cNvSpPr/>
              <p:nvPr/>
            </p:nvSpPr>
            <p:spPr bwMode="auto">
              <a:xfrm>
                <a:off x="6011" y="3940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4" name="Freeform 371"/>
              <p:cNvSpPr/>
              <p:nvPr/>
            </p:nvSpPr>
            <p:spPr bwMode="auto">
              <a:xfrm>
                <a:off x="6016" y="3940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1 w 6"/>
                  <a:gd name="T5" fmla="*/ 3 h 5"/>
                  <a:gd name="T6" fmla="*/ 0 w 6"/>
                  <a:gd name="T7" fmla="*/ 3 h 5"/>
                  <a:gd name="T8" fmla="*/ 0 w 6"/>
                  <a:gd name="T9" fmla="*/ 4 h 5"/>
                  <a:gd name="T10" fmla="*/ 1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1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5" name="Freeform 372"/>
              <p:cNvSpPr/>
              <p:nvPr/>
            </p:nvSpPr>
            <p:spPr bwMode="auto">
              <a:xfrm>
                <a:off x="5947" y="3913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6" name="Freeform 373"/>
              <p:cNvSpPr/>
              <p:nvPr/>
            </p:nvSpPr>
            <p:spPr bwMode="auto">
              <a:xfrm>
                <a:off x="5952" y="3913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7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7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2" y="5"/>
                      <a:pt x="2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7" name="Freeform 374"/>
              <p:cNvSpPr/>
              <p:nvPr/>
            </p:nvSpPr>
            <p:spPr bwMode="auto">
              <a:xfrm>
                <a:off x="5955" y="391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8" name="Freeform 375"/>
              <p:cNvSpPr/>
              <p:nvPr/>
            </p:nvSpPr>
            <p:spPr bwMode="auto">
              <a:xfrm>
                <a:off x="5960" y="3918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9" name="Freeform 376"/>
              <p:cNvSpPr/>
              <p:nvPr/>
            </p:nvSpPr>
            <p:spPr bwMode="auto">
              <a:xfrm>
                <a:off x="5963" y="3922"/>
                <a:ext cx="5" cy="5"/>
              </a:xfrm>
              <a:custGeom>
                <a:avLst/>
                <a:gdLst>
                  <a:gd name="T0" fmla="*/ 5 w 5"/>
                  <a:gd name="T1" fmla="*/ 4 h 5"/>
                  <a:gd name="T2" fmla="*/ 0 w 5"/>
                  <a:gd name="T3" fmla="*/ 1 h 5"/>
                  <a:gd name="T4" fmla="*/ 0 w 5"/>
                  <a:gd name="T5" fmla="*/ 0 h 5"/>
                  <a:gd name="T6" fmla="*/ 0 w 5"/>
                  <a:gd name="T7" fmla="*/ 1 h 5"/>
                  <a:gd name="T8" fmla="*/ 0 w 5"/>
                  <a:gd name="T9" fmla="*/ 2 h 5"/>
                  <a:gd name="T10" fmla="*/ 5 w 5"/>
                  <a:gd name="T11" fmla="*/ 5 h 5"/>
                  <a:gd name="T12" fmla="*/ 5 w 5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4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5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0" name="Freeform 377"/>
              <p:cNvSpPr/>
              <p:nvPr/>
            </p:nvSpPr>
            <p:spPr bwMode="auto">
              <a:xfrm>
                <a:off x="5968" y="3922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4 h 5"/>
                  <a:gd name="T6" fmla="*/ 0 w 7"/>
                  <a:gd name="T7" fmla="*/ 4 h 5"/>
                  <a:gd name="T8" fmla="*/ 0 w 7"/>
                  <a:gd name="T9" fmla="*/ 5 h 5"/>
                  <a:gd name="T10" fmla="*/ 2 w 7"/>
                  <a:gd name="T11" fmla="*/ 5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5"/>
                      <a:pt x="2" y="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1" name="Freeform 378"/>
              <p:cNvSpPr/>
              <p:nvPr/>
            </p:nvSpPr>
            <p:spPr bwMode="auto">
              <a:xfrm>
                <a:off x="6003" y="3909"/>
                <a:ext cx="37" cy="23"/>
              </a:xfrm>
              <a:custGeom>
                <a:avLst/>
                <a:gdLst>
                  <a:gd name="T0" fmla="*/ 37 w 37"/>
                  <a:gd name="T1" fmla="*/ 22 h 23"/>
                  <a:gd name="T2" fmla="*/ 0 w 37"/>
                  <a:gd name="T3" fmla="*/ 1 h 23"/>
                  <a:gd name="T4" fmla="*/ 0 w 37"/>
                  <a:gd name="T5" fmla="*/ 0 h 23"/>
                  <a:gd name="T6" fmla="*/ 0 w 37"/>
                  <a:gd name="T7" fmla="*/ 1 h 23"/>
                  <a:gd name="T8" fmla="*/ 0 w 37"/>
                  <a:gd name="T9" fmla="*/ 2 h 23"/>
                  <a:gd name="T10" fmla="*/ 37 w 37"/>
                  <a:gd name="T11" fmla="*/ 23 h 23"/>
                  <a:gd name="T12" fmla="*/ 37 w 37"/>
                  <a:gd name="T1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3">
                    <a:moveTo>
                      <a:pt x="37" y="2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37" y="23"/>
                      <a:pt x="37" y="23"/>
                      <a:pt x="37" y="23"/>
                    </a:cubicBezTo>
                    <a:lnTo>
                      <a:pt x="37" y="2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2" name="Freeform 379"/>
              <p:cNvSpPr/>
              <p:nvPr/>
            </p:nvSpPr>
            <p:spPr bwMode="auto">
              <a:xfrm>
                <a:off x="6043" y="393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0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3" name="Freeform 380"/>
              <p:cNvSpPr/>
              <p:nvPr/>
            </p:nvSpPr>
            <p:spPr bwMode="auto">
              <a:xfrm>
                <a:off x="6048" y="3933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4" name="Freeform 381"/>
              <p:cNvSpPr/>
              <p:nvPr/>
            </p:nvSpPr>
            <p:spPr bwMode="auto">
              <a:xfrm>
                <a:off x="6040" y="3928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5" name="Freeform 382"/>
              <p:cNvSpPr/>
              <p:nvPr/>
            </p:nvSpPr>
            <p:spPr bwMode="auto">
              <a:xfrm>
                <a:off x="6051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1 w 5"/>
                  <a:gd name="T3" fmla="*/ 1 h 3"/>
                  <a:gd name="T4" fmla="*/ 0 w 5"/>
                  <a:gd name="T5" fmla="*/ 0 h 3"/>
                  <a:gd name="T6" fmla="*/ 0 w 5"/>
                  <a:gd name="T7" fmla="*/ 1 h 3"/>
                  <a:gd name="T8" fmla="*/ 1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6" name="Freeform 383"/>
              <p:cNvSpPr/>
              <p:nvPr/>
            </p:nvSpPr>
            <p:spPr bwMode="auto">
              <a:xfrm>
                <a:off x="6056" y="3937"/>
                <a:ext cx="7" cy="4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7" name="Freeform 384"/>
              <p:cNvSpPr/>
              <p:nvPr/>
            </p:nvSpPr>
            <p:spPr bwMode="auto">
              <a:xfrm>
                <a:off x="5978" y="3891"/>
                <a:ext cx="19" cy="11"/>
              </a:xfrm>
              <a:custGeom>
                <a:avLst/>
                <a:gdLst>
                  <a:gd name="T0" fmla="*/ 19 w 19"/>
                  <a:gd name="T1" fmla="*/ 7 h 11"/>
                  <a:gd name="T2" fmla="*/ 19 w 19"/>
                  <a:gd name="T3" fmla="*/ 8 h 11"/>
                  <a:gd name="T4" fmla="*/ 14 w 19"/>
                  <a:gd name="T5" fmla="*/ 11 h 11"/>
                  <a:gd name="T6" fmla="*/ 13 w 19"/>
                  <a:gd name="T7" fmla="*/ 11 h 11"/>
                  <a:gd name="T8" fmla="*/ 0 w 19"/>
                  <a:gd name="T9" fmla="*/ 4 h 11"/>
                  <a:gd name="T10" fmla="*/ 0 w 19"/>
                  <a:gd name="T11" fmla="*/ 3 h 11"/>
                  <a:gd name="T12" fmla="*/ 5 w 19"/>
                  <a:gd name="T13" fmla="*/ 0 h 11"/>
                  <a:gd name="T14" fmla="*/ 6 w 19"/>
                  <a:gd name="T15" fmla="*/ 0 h 11"/>
                  <a:gd name="T16" fmla="*/ 19 w 19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1">
                    <a:moveTo>
                      <a:pt x="19" y="7"/>
                    </a:moveTo>
                    <a:cubicBezTo>
                      <a:pt x="19" y="8"/>
                      <a:pt x="19" y="8"/>
                      <a:pt x="19" y="8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8" name="Freeform 385"/>
              <p:cNvSpPr/>
              <p:nvPr/>
            </p:nvSpPr>
            <p:spPr bwMode="auto">
              <a:xfrm>
                <a:off x="5978" y="3894"/>
                <a:ext cx="13" cy="9"/>
              </a:xfrm>
              <a:custGeom>
                <a:avLst/>
                <a:gdLst>
                  <a:gd name="T0" fmla="*/ 13 w 13"/>
                  <a:gd name="T1" fmla="*/ 8 h 9"/>
                  <a:gd name="T2" fmla="*/ 0 w 13"/>
                  <a:gd name="T3" fmla="*/ 1 h 9"/>
                  <a:gd name="T4" fmla="*/ 0 w 13"/>
                  <a:gd name="T5" fmla="*/ 0 h 9"/>
                  <a:gd name="T6" fmla="*/ 0 w 13"/>
                  <a:gd name="T7" fmla="*/ 1 h 9"/>
                  <a:gd name="T8" fmla="*/ 0 w 13"/>
                  <a:gd name="T9" fmla="*/ 2 h 9"/>
                  <a:gd name="T10" fmla="*/ 13 w 13"/>
                  <a:gd name="T11" fmla="*/ 9 h 9"/>
                  <a:gd name="T12" fmla="*/ 13 w 13"/>
                  <a:gd name="T1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9">
                    <a:moveTo>
                      <a:pt x="13" y="8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3" y="9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9" name="Freeform 386"/>
              <p:cNvSpPr/>
              <p:nvPr/>
            </p:nvSpPr>
            <p:spPr bwMode="auto">
              <a:xfrm>
                <a:off x="5991" y="3899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0" name="Freeform 387"/>
              <p:cNvSpPr/>
              <p:nvPr/>
            </p:nvSpPr>
            <p:spPr bwMode="auto">
              <a:xfrm>
                <a:off x="6035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0 w 5"/>
                  <a:gd name="T3" fmla="*/ 1 h 3"/>
                  <a:gd name="T4" fmla="*/ 0 w 5"/>
                  <a:gd name="T5" fmla="*/ 0 h 3"/>
                  <a:gd name="T6" fmla="*/ 0 w 5"/>
                  <a:gd name="T7" fmla="*/ 1 h 3"/>
                  <a:gd name="T8" fmla="*/ 0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1" name="Freeform 388"/>
              <p:cNvSpPr/>
              <p:nvPr/>
            </p:nvSpPr>
            <p:spPr bwMode="auto">
              <a:xfrm>
                <a:off x="6040" y="3937"/>
                <a:ext cx="6" cy="3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1 h 4"/>
                  <a:gd name="T4" fmla="*/ 2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2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2" name="Freeform 389"/>
              <p:cNvSpPr/>
              <p:nvPr/>
            </p:nvSpPr>
            <p:spPr bwMode="auto">
              <a:xfrm>
                <a:off x="5955" y="390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3" name="Freeform 390"/>
              <p:cNvSpPr/>
              <p:nvPr/>
            </p:nvSpPr>
            <p:spPr bwMode="auto">
              <a:xfrm>
                <a:off x="5960" y="3908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1 w 6"/>
                  <a:gd name="T5" fmla="*/ 3 h 5"/>
                  <a:gd name="T6" fmla="*/ 0 w 6"/>
                  <a:gd name="T7" fmla="*/ 3 h 5"/>
                  <a:gd name="T8" fmla="*/ 0 w 6"/>
                  <a:gd name="T9" fmla="*/ 4 h 5"/>
                  <a:gd name="T10" fmla="*/ 1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1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4" name="Freeform 391"/>
              <p:cNvSpPr/>
              <p:nvPr/>
            </p:nvSpPr>
            <p:spPr bwMode="auto">
              <a:xfrm>
                <a:off x="5963" y="391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5" name="Freeform 392"/>
              <p:cNvSpPr/>
              <p:nvPr/>
            </p:nvSpPr>
            <p:spPr bwMode="auto">
              <a:xfrm>
                <a:off x="5968" y="3913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6" name="Freeform 393"/>
              <p:cNvSpPr/>
              <p:nvPr/>
            </p:nvSpPr>
            <p:spPr bwMode="auto">
              <a:xfrm>
                <a:off x="5971" y="391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7" name="Freeform 394"/>
              <p:cNvSpPr/>
              <p:nvPr/>
            </p:nvSpPr>
            <p:spPr bwMode="auto">
              <a:xfrm>
                <a:off x="5976" y="3918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8" name="Freeform 395"/>
              <p:cNvSpPr/>
              <p:nvPr/>
            </p:nvSpPr>
            <p:spPr bwMode="auto">
              <a:xfrm>
                <a:off x="6026" y="3940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9" name="Freeform 396"/>
              <p:cNvSpPr/>
              <p:nvPr/>
            </p:nvSpPr>
            <p:spPr bwMode="auto">
              <a:xfrm>
                <a:off x="6032" y="3941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80" name="Freeform 397"/>
              <p:cNvSpPr/>
              <p:nvPr/>
            </p:nvSpPr>
            <p:spPr bwMode="auto">
              <a:xfrm>
                <a:off x="6036" y="3945"/>
                <a:ext cx="4" cy="4"/>
              </a:xfrm>
              <a:custGeom>
                <a:avLst/>
                <a:gdLst>
                  <a:gd name="T0" fmla="*/ 4 w 4"/>
                  <a:gd name="T1" fmla="*/ 3 h 4"/>
                  <a:gd name="T2" fmla="*/ 0 w 4"/>
                  <a:gd name="T3" fmla="*/ 1 h 4"/>
                  <a:gd name="T4" fmla="*/ 0 w 4"/>
                  <a:gd name="T5" fmla="*/ 0 h 4"/>
                  <a:gd name="T6" fmla="*/ 0 w 4"/>
                  <a:gd name="T7" fmla="*/ 1 h 4"/>
                  <a:gd name="T8" fmla="*/ 0 w 4"/>
                  <a:gd name="T9" fmla="*/ 2 h 4"/>
                  <a:gd name="T10" fmla="*/ 4 w 4"/>
                  <a:gd name="T11" fmla="*/ 4 h 4"/>
                  <a:gd name="T12" fmla="*/ 4 w 4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4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4" y="4"/>
                    </a:ln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81" name="Freeform 398"/>
              <p:cNvSpPr/>
              <p:nvPr/>
            </p:nvSpPr>
            <p:spPr bwMode="auto">
              <a:xfrm>
                <a:off x="6040" y="3945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7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7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2" y="5"/>
                      <a:pt x="2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82" name="Freeform 399"/>
              <p:cNvSpPr/>
              <p:nvPr/>
            </p:nvSpPr>
            <p:spPr bwMode="auto">
              <a:xfrm>
                <a:off x="6043" y="3950"/>
                <a:ext cx="13" cy="8"/>
              </a:xfrm>
              <a:custGeom>
                <a:avLst/>
                <a:gdLst>
                  <a:gd name="T0" fmla="*/ 13 w 13"/>
                  <a:gd name="T1" fmla="*/ 8 h 8"/>
                  <a:gd name="T2" fmla="*/ 0 w 13"/>
                  <a:gd name="T3" fmla="*/ 0 h 8"/>
                  <a:gd name="T4" fmla="*/ 0 w 13"/>
                  <a:gd name="T5" fmla="*/ 0 h 8"/>
                  <a:gd name="T6" fmla="*/ 0 w 13"/>
                  <a:gd name="T7" fmla="*/ 1 h 8"/>
                  <a:gd name="T8" fmla="*/ 0 w 13"/>
                  <a:gd name="T9" fmla="*/ 1 h 8"/>
                  <a:gd name="T10" fmla="*/ 13 w 13"/>
                  <a:gd name="T11" fmla="*/ 8 h 8"/>
                  <a:gd name="T12" fmla="*/ 13 w 13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13" y="8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3" y="8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83" name="Freeform 400"/>
              <p:cNvSpPr/>
              <p:nvPr/>
            </p:nvSpPr>
            <p:spPr bwMode="auto">
              <a:xfrm>
                <a:off x="6056" y="3954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2 w 6"/>
                  <a:gd name="T5" fmla="*/ 4 h 5"/>
                  <a:gd name="T6" fmla="*/ 0 w 6"/>
                  <a:gd name="T7" fmla="*/ 4 h 5"/>
                  <a:gd name="T8" fmla="*/ 0 w 6"/>
                  <a:gd name="T9" fmla="*/ 4 h 5"/>
                  <a:gd name="T10" fmla="*/ 2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84" name="Freeform 401"/>
              <p:cNvSpPr/>
              <p:nvPr/>
            </p:nvSpPr>
            <p:spPr bwMode="auto">
              <a:xfrm>
                <a:off x="6019" y="3945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85" name="Freeform 402"/>
              <p:cNvSpPr/>
              <p:nvPr/>
            </p:nvSpPr>
            <p:spPr bwMode="auto">
              <a:xfrm>
                <a:off x="6024" y="3945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86" name="Freeform 403"/>
              <p:cNvSpPr/>
              <p:nvPr/>
            </p:nvSpPr>
            <p:spPr bwMode="auto">
              <a:xfrm>
                <a:off x="6027" y="3949"/>
                <a:ext cx="5" cy="5"/>
              </a:xfrm>
              <a:custGeom>
                <a:avLst/>
                <a:gdLst>
                  <a:gd name="T0" fmla="*/ 5 w 5"/>
                  <a:gd name="T1" fmla="*/ 4 h 5"/>
                  <a:gd name="T2" fmla="*/ 0 w 5"/>
                  <a:gd name="T3" fmla="*/ 1 h 5"/>
                  <a:gd name="T4" fmla="*/ 0 w 5"/>
                  <a:gd name="T5" fmla="*/ 0 h 5"/>
                  <a:gd name="T6" fmla="*/ 0 w 5"/>
                  <a:gd name="T7" fmla="*/ 1 h 5"/>
                  <a:gd name="T8" fmla="*/ 0 w 5"/>
                  <a:gd name="T9" fmla="*/ 2 h 5"/>
                  <a:gd name="T10" fmla="*/ 5 w 5"/>
                  <a:gd name="T11" fmla="*/ 5 h 5"/>
                  <a:gd name="T12" fmla="*/ 5 w 5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4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5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87" name="Freeform 404"/>
              <p:cNvSpPr/>
              <p:nvPr/>
            </p:nvSpPr>
            <p:spPr bwMode="auto">
              <a:xfrm>
                <a:off x="6032" y="3950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88" name="Freeform 405"/>
              <p:cNvSpPr/>
              <p:nvPr/>
            </p:nvSpPr>
            <p:spPr bwMode="auto">
              <a:xfrm>
                <a:off x="6035" y="3954"/>
                <a:ext cx="13" cy="9"/>
              </a:xfrm>
              <a:custGeom>
                <a:avLst/>
                <a:gdLst>
                  <a:gd name="T0" fmla="*/ 13 w 13"/>
                  <a:gd name="T1" fmla="*/ 8 h 9"/>
                  <a:gd name="T2" fmla="*/ 0 w 13"/>
                  <a:gd name="T3" fmla="*/ 1 h 9"/>
                  <a:gd name="T4" fmla="*/ 0 w 13"/>
                  <a:gd name="T5" fmla="*/ 0 h 9"/>
                  <a:gd name="T6" fmla="*/ 0 w 13"/>
                  <a:gd name="T7" fmla="*/ 1 h 9"/>
                  <a:gd name="T8" fmla="*/ 0 w 13"/>
                  <a:gd name="T9" fmla="*/ 2 h 9"/>
                  <a:gd name="T10" fmla="*/ 13 w 13"/>
                  <a:gd name="T11" fmla="*/ 9 h 9"/>
                  <a:gd name="T12" fmla="*/ 13 w 13"/>
                  <a:gd name="T1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9">
                    <a:moveTo>
                      <a:pt x="13" y="8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3" y="9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</p:grpSp>
        <p:grpSp>
          <p:nvGrpSpPr>
            <p:cNvPr id="88" name="Group 607"/>
            <p:cNvGrpSpPr/>
            <p:nvPr/>
          </p:nvGrpSpPr>
          <p:grpSpPr bwMode="auto">
            <a:xfrm>
              <a:off x="6994525" y="1758950"/>
              <a:ext cx="4235450" cy="4800600"/>
              <a:chOff x="4254" y="1108"/>
              <a:chExt cx="2668" cy="3024"/>
            </a:xfrm>
          </p:grpSpPr>
          <p:sp>
            <p:nvSpPr>
              <p:cNvPr id="589" name="Freeform 407"/>
              <p:cNvSpPr/>
              <p:nvPr/>
            </p:nvSpPr>
            <p:spPr bwMode="auto">
              <a:xfrm>
                <a:off x="6048" y="3959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0" name="Freeform 408"/>
              <p:cNvSpPr/>
              <p:nvPr/>
            </p:nvSpPr>
            <p:spPr bwMode="auto">
              <a:xfrm>
                <a:off x="6011" y="3949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1" name="Freeform 409"/>
              <p:cNvSpPr/>
              <p:nvPr/>
            </p:nvSpPr>
            <p:spPr bwMode="auto">
              <a:xfrm>
                <a:off x="6016" y="3949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2" name="Freeform 410"/>
              <p:cNvSpPr/>
              <p:nvPr/>
            </p:nvSpPr>
            <p:spPr bwMode="auto">
              <a:xfrm>
                <a:off x="6019" y="3954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3" name="Freeform 411"/>
              <p:cNvSpPr/>
              <p:nvPr/>
            </p:nvSpPr>
            <p:spPr bwMode="auto">
              <a:xfrm>
                <a:off x="6024" y="3954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4" name="Freeform 412"/>
              <p:cNvSpPr/>
              <p:nvPr/>
            </p:nvSpPr>
            <p:spPr bwMode="auto">
              <a:xfrm>
                <a:off x="6019" y="3951"/>
                <a:ext cx="12" cy="6"/>
              </a:xfrm>
              <a:custGeom>
                <a:avLst/>
                <a:gdLst>
                  <a:gd name="T0" fmla="*/ 11 w 12"/>
                  <a:gd name="T1" fmla="*/ 2 h 6"/>
                  <a:gd name="T2" fmla="*/ 11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2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2"/>
                    </a:moveTo>
                    <a:cubicBezTo>
                      <a:pt x="12" y="3"/>
                      <a:pt x="12" y="3"/>
                      <a:pt x="11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2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5" name="Freeform 413"/>
              <p:cNvSpPr/>
              <p:nvPr/>
            </p:nvSpPr>
            <p:spPr bwMode="auto">
              <a:xfrm>
                <a:off x="6027" y="3959"/>
                <a:ext cx="13" cy="8"/>
              </a:xfrm>
              <a:custGeom>
                <a:avLst/>
                <a:gdLst>
                  <a:gd name="T0" fmla="*/ 13 w 13"/>
                  <a:gd name="T1" fmla="*/ 7 h 8"/>
                  <a:gd name="T2" fmla="*/ 1 w 13"/>
                  <a:gd name="T3" fmla="*/ 0 h 8"/>
                  <a:gd name="T4" fmla="*/ 0 w 13"/>
                  <a:gd name="T5" fmla="*/ 0 h 8"/>
                  <a:gd name="T6" fmla="*/ 0 w 13"/>
                  <a:gd name="T7" fmla="*/ 0 h 8"/>
                  <a:gd name="T8" fmla="*/ 1 w 13"/>
                  <a:gd name="T9" fmla="*/ 1 h 8"/>
                  <a:gd name="T10" fmla="*/ 13 w 13"/>
                  <a:gd name="T11" fmla="*/ 8 h 8"/>
                  <a:gd name="T12" fmla="*/ 13 w 13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13" y="7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3" y="8"/>
                    </a:lnTo>
                    <a:lnTo>
                      <a:pt x="13" y="7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6" name="Freeform 414"/>
              <p:cNvSpPr/>
              <p:nvPr/>
            </p:nvSpPr>
            <p:spPr bwMode="auto">
              <a:xfrm>
                <a:off x="6040" y="3963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1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2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7" name="Freeform 415"/>
              <p:cNvSpPr/>
              <p:nvPr/>
            </p:nvSpPr>
            <p:spPr bwMode="auto">
              <a:xfrm>
                <a:off x="6043" y="3938"/>
                <a:ext cx="28" cy="15"/>
              </a:xfrm>
              <a:custGeom>
                <a:avLst/>
                <a:gdLst>
                  <a:gd name="T0" fmla="*/ 27 w 28"/>
                  <a:gd name="T1" fmla="*/ 12 h 16"/>
                  <a:gd name="T2" fmla="*/ 27 w 28"/>
                  <a:gd name="T3" fmla="*/ 13 h 16"/>
                  <a:gd name="T4" fmla="*/ 23 w 28"/>
                  <a:gd name="T5" fmla="*/ 16 h 16"/>
                  <a:gd name="T6" fmla="*/ 21 w 28"/>
                  <a:gd name="T7" fmla="*/ 16 h 16"/>
                  <a:gd name="T8" fmla="*/ 1 w 28"/>
                  <a:gd name="T9" fmla="*/ 4 h 16"/>
                  <a:gd name="T10" fmla="*/ 1 w 28"/>
                  <a:gd name="T11" fmla="*/ 3 h 16"/>
                  <a:gd name="T12" fmla="*/ 5 w 28"/>
                  <a:gd name="T13" fmla="*/ 1 h 16"/>
                  <a:gd name="T14" fmla="*/ 7 w 28"/>
                  <a:gd name="T15" fmla="*/ 1 h 16"/>
                  <a:gd name="T16" fmla="*/ 27 w 28"/>
                  <a:gd name="T1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6">
                    <a:moveTo>
                      <a:pt x="27" y="12"/>
                    </a:moveTo>
                    <a:cubicBezTo>
                      <a:pt x="28" y="13"/>
                      <a:pt x="28" y="13"/>
                      <a:pt x="27" y="13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2" y="16"/>
                      <a:pt x="21" y="16"/>
                      <a:pt x="21" y="1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1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6" y="0"/>
                      <a:pt x="7" y="1"/>
                    </a:cubicBezTo>
                    <a:lnTo>
                      <a:pt x="27" y="12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8" name="Freeform 416"/>
              <p:cNvSpPr/>
              <p:nvPr/>
            </p:nvSpPr>
            <p:spPr bwMode="auto">
              <a:xfrm>
                <a:off x="6043" y="3941"/>
                <a:ext cx="21" cy="13"/>
              </a:xfrm>
              <a:custGeom>
                <a:avLst/>
                <a:gdLst>
                  <a:gd name="T0" fmla="*/ 21 w 21"/>
                  <a:gd name="T1" fmla="*/ 12 h 13"/>
                  <a:gd name="T2" fmla="*/ 1 w 21"/>
                  <a:gd name="T3" fmla="*/ 0 h 13"/>
                  <a:gd name="T4" fmla="*/ 0 w 21"/>
                  <a:gd name="T5" fmla="*/ 0 h 13"/>
                  <a:gd name="T6" fmla="*/ 0 w 21"/>
                  <a:gd name="T7" fmla="*/ 1 h 13"/>
                  <a:gd name="T8" fmla="*/ 1 w 21"/>
                  <a:gd name="T9" fmla="*/ 1 h 13"/>
                  <a:gd name="T10" fmla="*/ 21 w 21"/>
                  <a:gd name="T11" fmla="*/ 13 h 13"/>
                  <a:gd name="T12" fmla="*/ 21 w 21"/>
                  <a:gd name="T1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3">
                    <a:moveTo>
                      <a:pt x="21" y="12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1" y="13"/>
                    </a:lnTo>
                    <a:lnTo>
                      <a:pt x="21" y="1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9" name="Freeform 417"/>
              <p:cNvSpPr/>
              <p:nvPr/>
            </p:nvSpPr>
            <p:spPr bwMode="auto">
              <a:xfrm>
                <a:off x="6064" y="3950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2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2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0" name="Freeform 418"/>
              <p:cNvSpPr/>
              <p:nvPr/>
            </p:nvSpPr>
            <p:spPr bwMode="auto">
              <a:xfrm>
                <a:off x="6054" y="3968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1 h 4"/>
                  <a:gd name="T4" fmla="*/ 4 w 4"/>
                  <a:gd name="T5" fmla="*/ 0 h 4"/>
                  <a:gd name="T6" fmla="*/ 0 w 4"/>
                  <a:gd name="T7" fmla="*/ 2 h 4"/>
                  <a:gd name="T8" fmla="*/ 0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1" name="Freeform 419"/>
              <p:cNvSpPr/>
              <p:nvPr/>
            </p:nvSpPr>
            <p:spPr bwMode="auto">
              <a:xfrm>
                <a:off x="6061" y="3964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1 h 4"/>
                  <a:gd name="T4" fmla="*/ 4 w 4"/>
                  <a:gd name="T5" fmla="*/ 0 h 4"/>
                  <a:gd name="T6" fmla="*/ 0 w 4"/>
                  <a:gd name="T7" fmla="*/ 2 h 4"/>
                  <a:gd name="T8" fmla="*/ 0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2" name="Freeform 420"/>
              <p:cNvSpPr/>
              <p:nvPr/>
            </p:nvSpPr>
            <p:spPr bwMode="auto">
              <a:xfrm>
                <a:off x="5994" y="3851"/>
                <a:ext cx="34" cy="72"/>
              </a:xfrm>
              <a:custGeom>
                <a:avLst/>
                <a:gdLst>
                  <a:gd name="T0" fmla="*/ 32 w 34"/>
                  <a:gd name="T1" fmla="*/ 55 h 72"/>
                  <a:gd name="T2" fmla="*/ 32 w 34"/>
                  <a:gd name="T3" fmla="*/ 12 h 72"/>
                  <a:gd name="T4" fmla="*/ 12 w 34"/>
                  <a:gd name="T5" fmla="*/ 3 h 72"/>
                  <a:gd name="T6" fmla="*/ 2 w 34"/>
                  <a:gd name="T7" fmla="*/ 13 h 72"/>
                  <a:gd name="T8" fmla="*/ 2 w 34"/>
                  <a:gd name="T9" fmla="*/ 36 h 72"/>
                  <a:gd name="T10" fmla="*/ 8 w 34"/>
                  <a:gd name="T11" fmla="*/ 72 h 72"/>
                  <a:gd name="T12" fmla="*/ 32 w 34"/>
                  <a:gd name="T13" fmla="*/ 5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72">
                    <a:moveTo>
                      <a:pt x="32" y="55"/>
                    </a:moveTo>
                    <a:cubicBezTo>
                      <a:pt x="32" y="55"/>
                      <a:pt x="30" y="21"/>
                      <a:pt x="32" y="12"/>
                    </a:cubicBezTo>
                    <a:cubicBezTo>
                      <a:pt x="34" y="4"/>
                      <a:pt x="20" y="0"/>
                      <a:pt x="12" y="3"/>
                    </a:cubicBezTo>
                    <a:cubicBezTo>
                      <a:pt x="6" y="5"/>
                      <a:pt x="3" y="7"/>
                      <a:pt x="2" y="13"/>
                    </a:cubicBezTo>
                    <a:cubicBezTo>
                      <a:pt x="0" y="20"/>
                      <a:pt x="2" y="34"/>
                      <a:pt x="2" y="36"/>
                    </a:cubicBezTo>
                    <a:cubicBezTo>
                      <a:pt x="4" y="60"/>
                      <a:pt x="8" y="72"/>
                      <a:pt x="8" y="72"/>
                    </a:cubicBezTo>
                    <a:lnTo>
                      <a:pt x="32" y="55"/>
                    </a:lnTo>
                    <a:close/>
                  </a:path>
                </a:pathLst>
              </a:custGeom>
              <a:solidFill>
                <a:srgbClr val="1EC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3" name="Freeform 421"/>
              <p:cNvSpPr/>
              <p:nvPr/>
            </p:nvSpPr>
            <p:spPr bwMode="auto">
              <a:xfrm>
                <a:off x="6003" y="3890"/>
                <a:ext cx="24" cy="29"/>
              </a:xfrm>
              <a:custGeom>
                <a:avLst/>
                <a:gdLst>
                  <a:gd name="T0" fmla="*/ 5 w 24"/>
                  <a:gd name="T1" fmla="*/ 13 h 29"/>
                  <a:gd name="T2" fmla="*/ 10 w 24"/>
                  <a:gd name="T3" fmla="*/ 16 h 29"/>
                  <a:gd name="T4" fmla="*/ 16 w 24"/>
                  <a:gd name="T5" fmla="*/ 21 h 29"/>
                  <a:gd name="T6" fmla="*/ 22 w 24"/>
                  <a:gd name="T7" fmla="*/ 23 h 29"/>
                  <a:gd name="T8" fmla="*/ 22 w 24"/>
                  <a:gd name="T9" fmla="*/ 14 h 29"/>
                  <a:gd name="T10" fmla="*/ 4 w 24"/>
                  <a:gd name="T11" fmla="*/ 2 h 29"/>
                  <a:gd name="T12" fmla="*/ 5 w 24"/>
                  <a:gd name="T13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9">
                    <a:moveTo>
                      <a:pt x="5" y="13"/>
                    </a:moveTo>
                    <a:cubicBezTo>
                      <a:pt x="7" y="17"/>
                      <a:pt x="6" y="17"/>
                      <a:pt x="10" y="16"/>
                    </a:cubicBezTo>
                    <a:cubicBezTo>
                      <a:pt x="12" y="15"/>
                      <a:pt x="17" y="16"/>
                      <a:pt x="16" y="21"/>
                    </a:cubicBezTo>
                    <a:cubicBezTo>
                      <a:pt x="16" y="25"/>
                      <a:pt x="20" y="29"/>
                      <a:pt x="22" y="23"/>
                    </a:cubicBezTo>
                    <a:cubicBezTo>
                      <a:pt x="22" y="22"/>
                      <a:pt x="24" y="17"/>
                      <a:pt x="22" y="14"/>
                    </a:cubicBezTo>
                    <a:cubicBezTo>
                      <a:pt x="15" y="2"/>
                      <a:pt x="8" y="0"/>
                      <a:pt x="4" y="2"/>
                    </a:cubicBezTo>
                    <a:cubicBezTo>
                      <a:pt x="0" y="4"/>
                      <a:pt x="3" y="8"/>
                      <a:pt x="5" y="13"/>
                    </a:cubicBezTo>
                    <a:close/>
                  </a:path>
                </a:pathLst>
              </a:custGeom>
              <a:solidFill>
                <a:srgbClr val="F2CE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4" name="Freeform 422"/>
              <p:cNvSpPr/>
              <p:nvPr/>
            </p:nvSpPr>
            <p:spPr bwMode="auto">
              <a:xfrm>
                <a:off x="5993" y="3892"/>
                <a:ext cx="33" cy="41"/>
              </a:xfrm>
              <a:custGeom>
                <a:avLst/>
                <a:gdLst>
                  <a:gd name="T0" fmla="*/ 5 w 33"/>
                  <a:gd name="T1" fmla="*/ 4 h 41"/>
                  <a:gd name="T2" fmla="*/ 15 w 33"/>
                  <a:gd name="T3" fmla="*/ 0 h 41"/>
                  <a:gd name="T4" fmla="*/ 26 w 33"/>
                  <a:gd name="T5" fmla="*/ 6 h 41"/>
                  <a:gd name="T6" fmla="*/ 27 w 33"/>
                  <a:gd name="T7" fmla="*/ 8 h 41"/>
                  <a:gd name="T8" fmla="*/ 30 w 33"/>
                  <a:gd name="T9" fmla="*/ 23 h 41"/>
                  <a:gd name="T10" fmla="*/ 33 w 33"/>
                  <a:gd name="T11" fmla="*/ 39 h 41"/>
                  <a:gd name="T12" fmla="*/ 29 w 33"/>
                  <a:gd name="T13" fmla="*/ 39 h 41"/>
                  <a:gd name="T14" fmla="*/ 24 w 33"/>
                  <a:gd name="T15" fmla="*/ 30 h 41"/>
                  <a:gd name="T16" fmla="*/ 9 w 33"/>
                  <a:gd name="T17" fmla="*/ 29 h 41"/>
                  <a:gd name="T18" fmla="*/ 3 w 33"/>
                  <a:gd name="T19" fmla="*/ 15 h 41"/>
                  <a:gd name="T20" fmla="*/ 5 w 33"/>
                  <a:gd name="T2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41">
                    <a:moveTo>
                      <a:pt x="5" y="4"/>
                    </a:moveTo>
                    <a:cubicBezTo>
                      <a:pt x="5" y="4"/>
                      <a:pt x="12" y="0"/>
                      <a:pt x="15" y="0"/>
                    </a:cubicBezTo>
                    <a:cubicBezTo>
                      <a:pt x="23" y="0"/>
                      <a:pt x="26" y="6"/>
                      <a:pt x="26" y="6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3" y="34"/>
                      <a:pt x="33" y="39"/>
                    </a:cubicBezTo>
                    <a:cubicBezTo>
                      <a:pt x="33" y="41"/>
                      <a:pt x="31" y="41"/>
                      <a:pt x="29" y="39"/>
                    </a:cubicBezTo>
                    <a:cubicBezTo>
                      <a:pt x="28" y="38"/>
                      <a:pt x="26" y="30"/>
                      <a:pt x="24" y="30"/>
                    </a:cubicBezTo>
                    <a:cubicBezTo>
                      <a:pt x="15" y="32"/>
                      <a:pt x="9" y="29"/>
                      <a:pt x="9" y="29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1"/>
                      <a:pt x="0" y="6"/>
                      <a:pt x="5" y="4"/>
                    </a:cubicBezTo>
                    <a:close/>
                  </a:path>
                </a:pathLst>
              </a:custGeom>
              <a:solidFill>
                <a:srgbClr val="F2CE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5" name="Freeform 423"/>
              <p:cNvSpPr/>
              <p:nvPr/>
            </p:nvSpPr>
            <p:spPr bwMode="auto">
              <a:xfrm>
                <a:off x="5934" y="3840"/>
                <a:ext cx="108" cy="136"/>
              </a:xfrm>
              <a:custGeom>
                <a:avLst/>
                <a:gdLst>
                  <a:gd name="T0" fmla="*/ 6 w 108"/>
                  <a:gd name="T1" fmla="*/ 1 h 137"/>
                  <a:gd name="T2" fmla="*/ 1 w 108"/>
                  <a:gd name="T3" fmla="*/ 1 h 137"/>
                  <a:gd name="T4" fmla="*/ 0 w 108"/>
                  <a:gd name="T5" fmla="*/ 1 h 137"/>
                  <a:gd name="T6" fmla="*/ 103 w 108"/>
                  <a:gd name="T7" fmla="*/ 62 h 137"/>
                  <a:gd name="T8" fmla="*/ 105 w 108"/>
                  <a:gd name="T9" fmla="*/ 137 h 137"/>
                  <a:gd name="T10" fmla="*/ 108 w 108"/>
                  <a:gd name="T11" fmla="*/ 136 h 137"/>
                  <a:gd name="T12" fmla="*/ 108 w 108"/>
                  <a:gd name="T13" fmla="*/ 64 h 137"/>
                  <a:gd name="T14" fmla="*/ 103 w 108"/>
                  <a:gd name="T15" fmla="*/ 57 h 137"/>
                  <a:gd name="T16" fmla="*/ 6 w 108"/>
                  <a:gd name="T17" fmla="*/ 1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137">
                    <a:moveTo>
                      <a:pt x="6" y="1"/>
                    </a:moveTo>
                    <a:cubicBezTo>
                      <a:pt x="5" y="0"/>
                      <a:pt x="3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8" y="136"/>
                      <a:pt x="108" y="136"/>
                      <a:pt x="108" y="136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08" y="61"/>
                      <a:pt x="106" y="58"/>
                      <a:pt x="103" y="57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8E8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6" name="Freeform 424"/>
              <p:cNvSpPr/>
              <p:nvPr/>
            </p:nvSpPr>
            <p:spPr bwMode="auto">
              <a:xfrm>
                <a:off x="5932" y="3841"/>
                <a:ext cx="107" cy="135"/>
              </a:xfrm>
              <a:custGeom>
                <a:avLst/>
                <a:gdLst>
                  <a:gd name="T0" fmla="*/ 103 w 107"/>
                  <a:gd name="T1" fmla="*/ 57 h 136"/>
                  <a:gd name="T2" fmla="*/ 107 w 107"/>
                  <a:gd name="T3" fmla="*/ 65 h 136"/>
                  <a:gd name="T4" fmla="*/ 107 w 107"/>
                  <a:gd name="T5" fmla="*/ 136 h 136"/>
                  <a:gd name="T6" fmla="*/ 0 w 107"/>
                  <a:gd name="T7" fmla="*/ 75 h 136"/>
                  <a:gd name="T8" fmla="*/ 0 w 107"/>
                  <a:gd name="T9" fmla="*/ 3 h 136"/>
                  <a:gd name="T10" fmla="*/ 5 w 107"/>
                  <a:gd name="T11" fmla="*/ 1 h 136"/>
                  <a:gd name="T12" fmla="*/ 103 w 107"/>
                  <a:gd name="T13" fmla="*/ 5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136">
                    <a:moveTo>
                      <a:pt x="103" y="57"/>
                    </a:moveTo>
                    <a:cubicBezTo>
                      <a:pt x="105" y="59"/>
                      <a:pt x="107" y="62"/>
                      <a:pt x="107" y="65"/>
                    </a:cubicBezTo>
                    <a:cubicBezTo>
                      <a:pt x="107" y="136"/>
                      <a:pt x="107" y="136"/>
                      <a:pt x="107" y="136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3" y="0"/>
                      <a:pt x="5" y="1"/>
                    </a:cubicBezTo>
                    <a:lnTo>
                      <a:pt x="103" y="57"/>
                    </a:lnTo>
                    <a:close/>
                  </a:path>
                </a:pathLst>
              </a:custGeom>
              <a:solidFill>
                <a:srgbClr val="D8D7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7" name="Freeform 425"/>
              <p:cNvSpPr/>
              <p:nvPr/>
            </p:nvSpPr>
            <p:spPr bwMode="auto">
              <a:xfrm>
                <a:off x="6079" y="3907"/>
                <a:ext cx="6" cy="10"/>
              </a:xfrm>
              <a:custGeom>
                <a:avLst/>
                <a:gdLst>
                  <a:gd name="T0" fmla="*/ 2 w 6"/>
                  <a:gd name="T1" fmla="*/ 0 h 10"/>
                  <a:gd name="T2" fmla="*/ 6 w 6"/>
                  <a:gd name="T3" fmla="*/ 6 h 10"/>
                  <a:gd name="T4" fmla="*/ 4 w 6"/>
                  <a:gd name="T5" fmla="*/ 10 h 10"/>
                  <a:gd name="T6" fmla="*/ 0 w 6"/>
                  <a:gd name="T7" fmla="*/ 6 h 10"/>
                  <a:gd name="T8" fmla="*/ 2 w 6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2" y="0"/>
                    </a:moveTo>
                    <a:cubicBezTo>
                      <a:pt x="2" y="0"/>
                      <a:pt x="5" y="4"/>
                      <a:pt x="6" y="6"/>
                    </a:cubicBezTo>
                    <a:cubicBezTo>
                      <a:pt x="6" y="8"/>
                      <a:pt x="6" y="10"/>
                      <a:pt x="4" y="10"/>
                    </a:cubicBezTo>
                    <a:cubicBezTo>
                      <a:pt x="2" y="10"/>
                      <a:pt x="0" y="6"/>
                      <a:pt x="0" y="6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B87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8" name="Freeform 426"/>
              <p:cNvSpPr/>
              <p:nvPr/>
            </p:nvSpPr>
            <p:spPr bwMode="auto">
              <a:xfrm>
                <a:off x="6040" y="3894"/>
                <a:ext cx="41" cy="17"/>
              </a:xfrm>
              <a:custGeom>
                <a:avLst/>
                <a:gdLst>
                  <a:gd name="T0" fmla="*/ 28 w 41"/>
                  <a:gd name="T1" fmla="*/ 16 h 17"/>
                  <a:gd name="T2" fmla="*/ 17 w 41"/>
                  <a:gd name="T3" fmla="*/ 8 h 17"/>
                  <a:gd name="T4" fmla="*/ 4 w 41"/>
                  <a:gd name="T5" fmla="*/ 8 h 17"/>
                  <a:gd name="T6" fmla="*/ 2 w 41"/>
                  <a:gd name="T7" fmla="*/ 2 h 17"/>
                  <a:gd name="T8" fmla="*/ 16 w 41"/>
                  <a:gd name="T9" fmla="*/ 1 h 17"/>
                  <a:gd name="T10" fmla="*/ 39 w 41"/>
                  <a:gd name="T11" fmla="*/ 7 h 17"/>
                  <a:gd name="T12" fmla="*/ 28 w 41"/>
                  <a:gd name="T13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7">
                    <a:moveTo>
                      <a:pt x="28" y="16"/>
                    </a:moveTo>
                    <a:cubicBezTo>
                      <a:pt x="24" y="17"/>
                      <a:pt x="19" y="12"/>
                      <a:pt x="17" y="8"/>
                    </a:cubicBezTo>
                    <a:cubicBezTo>
                      <a:pt x="17" y="7"/>
                      <a:pt x="8" y="9"/>
                      <a:pt x="4" y="8"/>
                    </a:cubicBezTo>
                    <a:cubicBezTo>
                      <a:pt x="0" y="7"/>
                      <a:pt x="1" y="3"/>
                      <a:pt x="2" y="2"/>
                    </a:cubicBezTo>
                    <a:cubicBezTo>
                      <a:pt x="2" y="1"/>
                      <a:pt x="7" y="1"/>
                      <a:pt x="16" y="1"/>
                    </a:cubicBezTo>
                    <a:cubicBezTo>
                      <a:pt x="28" y="0"/>
                      <a:pt x="38" y="2"/>
                      <a:pt x="39" y="7"/>
                    </a:cubicBezTo>
                    <a:cubicBezTo>
                      <a:pt x="41" y="11"/>
                      <a:pt x="33" y="14"/>
                      <a:pt x="28" y="16"/>
                    </a:cubicBezTo>
                    <a:close/>
                  </a:path>
                </a:pathLst>
              </a:custGeom>
              <a:solidFill>
                <a:srgbClr val="F2CE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9" name="Freeform 427"/>
              <p:cNvSpPr/>
              <p:nvPr/>
            </p:nvSpPr>
            <p:spPr bwMode="auto">
              <a:xfrm>
                <a:off x="6028" y="3894"/>
                <a:ext cx="58" cy="34"/>
              </a:xfrm>
              <a:custGeom>
                <a:avLst/>
                <a:gdLst>
                  <a:gd name="T0" fmla="*/ 56 w 58"/>
                  <a:gd name="T1" fmla="*/ 13 h 34"/>
                  <a:gd name="T2" fmla="*/ 47 w 58"/>
                  <a:gd name="T3" fmla="*/ 2 h 34"/>
                  <a:gd name="T4" fmla="*/ 18 w 58"/>
                  <a:gd name="T5" fmla="*/ 8 h 34"/>
                  <a:gd name="T6" fmla="*/ 1 w 58"/>
                  <a:gd name="T7" fmla="*/ 24 h 34"/>
                  <a:gd name="T8" fmla="*/ 5 w 58"/>
                  <a:gd name="T9" fmla="*/ 29 h 34"/>
                  <a:gd name="T10" fmla="*/ 20 w 58"/>
                  <a:gd name="T11" fmla="*/ 31 h 34"/>
                  <a:gd name="T12" fmla="*/ 39 w 58"/>
                  <a:gd name="T13" fmla="*/ 25 h 34"/>
                  <a:gd name="T14" fmla="*/ 56 w 58"/>
                  <a:gd name="T15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34">
                    <a:moveTo>
                      <a:pt x="56" y="13"/>
                    </a:moveTo>
                    <a:cubicBezTo>
                      <a:pt x="53" y="0"/>
                      <a:pt x="47" y="2"/>
                      <a:pt x="47" y="2"/>
                    </a:cubicBezTo>
                    <a:cubicBezTo>
                      <a:pt x="47" y="2"/>
                      <a:pt x="23" y="5"/>
                      <a:pt x="18" y="8"/>
                    </a:cubicBezTo>
                    <a:cubicBezTo>
                      <a:pt x="14" y="10"/>
                      <a:pt x="2" y="21"/>
                      <a:pt x="1" y="24"/>
                    </a:cubicBezTo>
                    <a:cubicBezTo>
                      <a:pt x="0" y="27"/>
                      <a:pt x="5" y="29"/>
                      <a:pt x="5" y="29"/>
                    </a:cubicBezTo>
                    <a:cubicBezTo>
                      <a:pt x="12" y="34"/>
                      <a:pt x="20" y="31"/>
                      <a:pt x="20" y="31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58" y="20"/>
                      <a:pt x="57" y="19"/>
                      <a:pt x="56" y="13"/>
                    </a:cubicBezTo>
                    <a:close/>
                  </a:path>
                </a:pathLst>
              </a:custGeom>
              <a:solidFill>
                <a:srgbClr val="F2CE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0" name="Freeform 428"/>
              <p:cNvSpPr/>
              <p:nvPr/>
            </p:nvSpPr>
            <p:spPr bwMode="auto">
              <a:xfrm>
                <a:off x="6075" y="3749"/>
                <a:ext cx="105" cy="168"/>
              </a:xfrm>
              <a:custGeom>
                <a:avLst/>
                <a:gdLst>
                  <a:gd name="T0" fmla="*/ 7 w 105"/>
                  <a:gd name="T1" fmla="*/ 156 h 168"/>
                  <a:gd name="T2" fmla="*/ 8 w 105"/>
                  <a:gd name="T3" fmla="*/ 168 h 168"/>
                  <a:gd name="T4" fmla="*/ 82 w 105"/>
                  <a:gd name="T5" fmla="*/ 143 h 168"/>
                  <a:gd name="T6" fmla="*/ 99 w 105"/>
                  <a:gd name="T7" fmla="*/ 111 h 168"/>
                  <a:gd name="T8" fmla="*/ 72 w 105"/>
                  <a:gd name="T9" fmla="*/ 19 h 168"/>
                  <a:gd name="T10" fmla="*/ 45 w 105"/>
                  <a:gd name="T11" fmla="*/ 41 h 168"/>
                  <a:gd name="T12" fmla="*/ 60 w 105"/>
                  <a:gd name="T13" fmla="*/ 94 h 168"/>
                  <a:gd name="T14" fmla="*/ 56 w 105"/>
                  <a:gd name="T15" fmla="*/ 118 h 168"/>
                  <a:gd name="T16" fmla="*/ 0 w 105"/>
                  <a:gd name="T17" fmla="*/ 147 h 168"/>
                  <a:gd name="T18" fmla="*/ 7 w 105"/>
                  <a:gd name="T19" fmla="*/ 15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168">
                    <a:moveTo>
                      <a:pt x="7" y="156"/>
                    </a:moveTo>
                    <a:cubicBezTo>
                      <a:pt x="9" y="163"/>
                      <a:pt x="8" y="168"/>
                      <a:pt x="8" y="168"/>
                    </a:cubicBezTo>
                    <a:cubicBezTo>
                      <a:pt x="27" y="164"/>
                      <a:pt x="69" y="148"/>
                      <a:pt x="82" y="143"/>
                    </a:cubicBezTo>
                    <a:cubicBezTo>
                      <a:pt x="105" y="133"/>
                      <a:pt x="99" y="111"/>
                      <a:pt x="99" y="111"/>
                    </a:cubicBezTo>
                    <a:cubicBezTo>
                      <a:pt x="99" y="111"/>
                      <a:pt x="91" y="56"/>
                      <a:pt x="72" y="19"/>
                    </a:cubicBezTo>
                    <a:cubicBezTo>
                      <a:pt x="62" y="0"/>
                      <a:pt x="43" y="18"/>
                      <a:pt x="45" y="41"/>
                    </a:cubicBezTo>
                    <a:cubicBezTo>
                      <a:pt x="47" y="54"/>
                      <a:pt x="52" y="76"/>
                      <a:pt x="60" y="94"/>
                    </a:cubicBezTo>
                    <a:cubicBezTo>
                      <a:pt x="67" y="108"/>
                      <a:pt x="56" y="118"/>
                      <a:pt x="56" y="118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47"/>
                      <a:pt x="4" y="150"/>
                      <a:pt x="7" y="156"/>
                    </a:cubicBezTo>
                    <a:close/>
                  </a:path>
                </a:pathLst>
              </a:custGeom>
              <a:solidFill>
                <a:srgbClr val="2E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1" name="Freeform 429"/>
              <p:cNvSpPr/>
              <p:nvPr/>
            </p:nvSpPr>
            <p:spPr bwMode="auto">
              <a:xfrm>
                <a:off x="6052" y="3738"/>
                <a:ext cx="64" cy="76"/>
              </a:xfrm>
              <a:custGeom>
                <a:avLst/>
                <a:gdLst>
                  <a:gd name="T0" fmla="*/ 64 w 64"/>
                  <a:gd name="T1" fmla="*/ 7 h 76"/>
                  <a:gd name="T2" fmla="*/ 59 w 64"/>
                  <a:gd name="T3" fmla="*/ 5 h 76"/>
                  <a:gd name="T4" fmla="*/ 43 w 64"/>
                  <a:gd name="T5" fmla="*/ 2 h 76"/>
                  <a:gd name="T6" fmla="*/ 17 w 64"/>
                  <a:gd name="T7" fmla="*/ 0 h 76"/>
                  <a:gd name="T8" fmla="*/ 16 w 64"/>
                  <a:gd name="T9" fmla="*/ 1 h 76"/>
                  <a:gd name="T10" fmla="*/ 0 w 64"/>
                  <a:gd name="T11" fmla="*/ 42 h 76"/>
                  <a:gd name="T12" fmla="*/ 19 w 64"/>
                  <a:gd name="T13" fmla="*/ 76 h 76"/>
                  <a:gd name="T14" fmla="*/ 20 w 64"/>
                  <a:gd name="T15" fmla="*/ 54 h 76"/>
                  <a:gd name="T16" fmla="*/ 36 w 64"/>
                  <a:gd name="T17" fmla="*/ 30 h 76"/>
                  <a:gd name="T18" fmla="*/ 64 w 64"/>
                  <a:gd name="T19" fmla="*/ 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76">
                    <a:moveTo>
                      <a:pt x="64" y="7"/>
                    </a:moveTo>
                    <a:cubicBezTo>
                      <a:pt x="62" y="6"/>
                      <a:pt x="61" y="5"/>
                      <a:pt x="59" y="5"/>
                    </a:cubicBezTo>
                    <a:cubicBezTo>
                      <a:pt x="57" y="4"/>
                      <a:pt x="54" y="3"/>
                      <a:pt x="43" y="2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9" y="76"/>
                      <a:pt x="19" y="76"/>
                      <a:pt x="19" y="76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36" y="30"/>
                      <a:pt x="36" y="30"/>
                      <a:pt x="36" y="30"/>
                    </a:cubicBezTo>
                    <a:lnTo>
                      <a:pt x="64" y="7"/>
                    </a:lnTo>
                    <a:close/>
                  </a:path>
                </a:pathLst>
              </a:custGeom>
              <a:solidFill>
                <a:srgbClr val="2051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2" name="Freeform 430"/>
              <p:cNvSpPr/>
              <p:nvPr/>
            </p:nvSpPr>
            <p:spPr bwMode="auto">
              <a:xfrm>
                <a:off x="6030" y="3707"/>
                <a:ext cx="74" cy="75"/>
              </a:xfrm>
              <a:custGeom>
                <a:avLst/>
                <a:gdLst>
                  <a:gd name="T0" fmla="*/ 27 w 74"/>
                  <a:gd name="T1" fmla="*/ 59 h 75"/>
                  <a:gd name="T2" fmla="*/ 37 w 74"/>
                  <a:gd name="T3" fmla="*/ 74 h 75"/>
                  <a:gd name="T4" fmla="*/ 66 w 74"/>
                  <a:gd name="T5" fmla="*/ 48 h 75"/>
                  <a:gd name="T6" fmla="*/ 67 w 74"/>
                  <a:gd name="T7" fmla="*/ 38 h 75"/>
                  <a:gd name="T8" fmla="*/ 47 w 74"/>
                  <a:gd name="T9" fmla="*/ 27 h 75"/>
                  <a:gd name="T10" fmla="*/ 32 w 74"/>
                  <a:gd name="T11" fmla="*/ 0 h 75"/>
                  <a:gd name="T12" fmla="*/ 0 w 74"/>
                  <a:gd name="T13" fmla="*/ 43 h 75"/>
                  <a:gd name="T14" fmla="*/ 27 w 74"/>
                  <a:gd name="T15" fmla="*/ 5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75">
                    <a:moveTo>
                      <a:pt x="27" y="59"/>
                    </a:moveTo>
                    <a:cubicBezTo>
                      <a:pt x="27" y="61"/>
                      <a:pt x="29" y="75"/>
                      <a:pt x="37" y="74"/>
                    </a:cubicBezTo>
                    <a:cubicBezTo>
                      <a:pt x="54" y="72"/>
                      <a:pt x="60" y="52"/>
                      <a:pt x="66" y="48"/>
                    </a:cubicBezTo>
                    <a:cubicBezTo>
                      <a:pt x="69" y="47"/>
                      <a:pt x="74" y="41"/>
                      <a:pt x="67" y="38"/>
                    </a:cubicBezTo>
                    <a:cubicBezTo>
                      <a:pt x="59" y="36"/>
                      <a:pt x="49" y="30"/>
                      <a:pt x="47" y="27"/>
                    </a:cubicBezTo>
                    <a:cubicBezTo>
                      <a:pt x="42" y="21"/>
                      <a:pt x="32" y="0"/>
                      <a:pt x="32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7" y="59"/>
                      <a:pt x="27" y="59"/>
                      <a:pt x="27" y="59"/>
                    </a:cubicBezTo>
                  </a:path>
                </a:pathLst>
              </a:custGeom>
              <a:solidFill>
                <a:srgbClr val="E0A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3" name="Freeform 431"/>
              <p:cNvSpPr/>
              <p:nvPr/>
            </p:nvSpPr>
            <p:spPr bwMode="auto">
              <a:xfrm>
                <a:off x="6043" y="3758"/>
                <a:ext cx="29" cy="57"/>
              </a:xfrm>
              <a:custGeom>
                <a:avLst/>
                <a:gdLst>
                  <a:gd name="T0" fmla="*/ 9 w 29"/>
                  <a:gd name="T1" fmla="*/ 0 h 57"/>
                  <a:gd name="T2" fmla="*/ 15 w 29"/>
                  <a:gd name="T3" fmla="*/ 6 h 57"/>
                  <a:gd name="T4" fmla="*/ 14 w 29"/>
                  <a:gd name="T5" fmla="*/ 22 h 57"/>
                  <a:gd name="T6" fmla="*/ 28 w 29"/>
                  <a:gd name="T7" fmla="*/ 55 h 57"/>
                  <a:gd name="T8" fmla="*/ 28 w 29"/>
                  <a:gd name="T9" fmla="*/ 57 h 57"/>
                  <a:gd name="T10" fmla="*/ 10 w 29"/>
                  <a:gd name="T11" fmla="*/ 28 h 57"/>
                  <a:gd name="T12" fmla="*/ 0 w 29"/>
                  <a:gd name="T13" fmla="*/ 1 h 57"/>
                  <a:gd name="T14" fmla="*/ 9 w 29"/>
                  <a:gd name="T1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57">
                    <a:moveTo>
                      <a:pt x="9" y="0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2" y="14"/>
                      <a:pt x="14" y="22"/>
                    </a:cubicBezTo>
                    <a:cubicBezTo>
                      <a:pt x="16" y="28"/>
                      <a:pt x="25" y="51"/>
                      <a:pt x="28" y="55"/>
                    </a:cubicBezTo>
                    <a:cubicBezTo>
                      <a:pt x="29" y="56"/>
                      <a:pt x="28" y="57"/>
                      <a:pt x="28" y="57"/>
                    </a:cubicBezTo>
                    <a:cubicBezTo>
                      <a:pt x="28" y="57"/>
                      <a:pt x="18" y="38"/>
                      <a:pt x="10" y="28"/>
                    </a:cubicBezTo>
                    <a:cubicBezTo>
                      <a:pt x="1" y="18"/>
                      <a:pt x="0" y="1"/>
                      <a:pt x="0" y="1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2E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4" name="Freeform 432"/>
              <p:cNvSpPr/>
              <p:nvPr/>
            </p:nvSpPr>
            <p:spPr bwMode="auto">
              <a:xfrm>
                <a:off x="6070" y="3733"/>
                <a:ext cx="69" cy="82"/>
              </a:xfrm>
              <a:custGeom>
                <a:avLst/>
                <a:gdLst>
                  <a:gd name="T0" fmla="*/ 1 w 69"/>
                  <a:gd name="T1" fmla="*/ 82 h 82"/>
                  <a:gd name="T2" fmla="*/ 38 w 69"/>
                  <a:gd name="T3" fmla="*/ 25 h 82"/>
                  <a:gd name="T4" fmla="*/ 68 w 69"/>
                  <a:gd name="T5" fmla="*/ 24 h 82"/>
                  <a:gd name="T6" fmla="*/ 56 w 69"/>
                  <a:gd name="T7" fmla="*/ 9 h 82"/>
                  <a:gd name="T8" fmla="*/ 27 w 69"/>
                  <a:gd name="T9" fmla="*/ 8 h 82"/>
                  <a:gd name="T10" fmla="*/ 5 w 69"/>
                  <a:gd name="T11" fmla="*/ 41 h 82"/>
                  <a:gd name="T12" fmla="*/ 1 w 69"/>
                  <a:gd name="T13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2">
                    <a:moveTo>
                      <a:pt x="1" y="82"/>
                    </a:moveTo>
                    <a:cubicBezTo>
                      <a:pt x="1" y="82"/>
                      <a:pt x="20" y="32"/>
                      <a:pt x="38" y="25"/>
                    </a:cubicBezTo>
                    <a:cubicBezTo>
                      <a:pt x="55" y="17"/>
                      <a:pt x="68" y="24"/>
                      <a:pt x="68" y="24"/>
                    </a:cubicBezTo>
                    <a:cubicBezTo>
                      <a:pt x="68" y="24"/>
                      <a:pt x="69" y="19"/>
                      <a:pt x="56" y="9"/>
                    </a:cubicBezTo>
                    <a:cubicBezTo>
                      <a:pt x="44" y="0"/>
                      <a:pt x="35" y="2"/>
                      <a:pt x="27" y="8"/>
                    </a:cubicBezTo>
                    <a:cubicBezTo>
                      <a:pt x="18" y="14"/>
                      <a:pt x="10" y="29"/>
                      <a:pt x="5" y="41"/>
                    </a:cubicBezTo>
                    <a:cubicBezTo>
                      <a:pt x="0" y="55"/>
                      <a:pt x="1" y="82"/>
                      <a:pt x="1" y="82"/>
                    </a:cubicBezTo>
                    <a:close/>
                  </a:path>
                </a:pathLst>
              </a:custGeom>
              <a:solidFill>
                <a:srgbClr val="2E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5" name="Freeform 433"/>
              <p:cNvSpPr/>
              <p:nvPr/>
            </p:nvSpPr>
            <p:spPr bwMode="auto">
              <a:xfrm>
                <a:off x="5999" y="4119"/>
                <a:ext cx="21" cy="9"/>
              </a:xfrm>
              <a:custGeom>
                <a:avLst/>
                <a:gdLst>
                  <a:gd name="T0" fmla="*/ 20 w 21"/>
                  <a:gd name="T1" fmla="*/ 8 h 9"/>
                  <a:gd name="T2" fmla="*/ 19 w 21"/>
                  <a:gd name="T3" fmla="*/ 8 h 9"/>
                  <a:gd name="T4" fmla="*/ 8 w 21"/>
                  <a:gd name="T5" fmla="*/ 3 h 9"/>
                  <a:gd name="T6" fmla="*/ 2 w 21"/>
                  <a:gd name="T7" fmla="*/ 3 h 9"/>
                  <a:gd name="T8" fmla="*/ 0 w 21"/>
                  <a:gd name="T9" fmla="*/ 3 h 9"/>
                  <a:gd name="T10" fmla="*/ 0 w 21"/>
                  <a:gd name="T11" fmla="*/ 2 h 9"/>
                  <a:gd name="T12" fmla="*/ 9 w 21"/>
                  <a:gd name="T13" fmla="*/ 1 h 9"/>
                  <a:gd name="T14" fmla="*/ 20 w 21"/>
                  <a:gd name="T15" fmla="*/ 7 h 9"/>
                  <a:gd name="T16" fmla="*/ 20 w 21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9">
                    <a:moveTo>
                      <a:pt x="20" y="8"/>
                    </a:moveTo>
                    <a:cubicBezTo>
                      <a:pt x="20" y="9"/>
                      <a:pt x="19" y="9"/>
                      <a:pt x="19" y="8"/>
                    </a:cubicBezTo>
                    <a:cubicBezTo>
                      <a:pt x="16" y="7"/>
                      <a:pt x="12" y="4"/>
                      <a:pt x="8" y="3"/>
                    </a:cubicBezTo>
                    <a:cubicBezTo>
                      <a:pt x="6" y="2"/>
                      <a:pt x="3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2" y="1"/>
                      <a:pt x="5" y="0"/>
                      <a:pt x="9" y="1"/>
                    </a:cubicBezTo>
                    <a:cubicBezTo>
                      <a:pt x="13" y="2"/>
                      <a:pt x="18" y="6"/>
                      <a:pt x="20" y="7"/>
                    </a:cubicBezTo>
                    <a:cubicBezTo>
                      <a:pt x="21" y="7"/>
                      <a:pt x="21" y="8"/>
                      <a:pt x="20" y="8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6" name="Freeform 434"/>
              <p:cNvSpPr/>
              <p:nvPr/>
            </p:nvSpPr>
            <p:spPr bwMode="auto">
              <a:xfrm>
                <a:off x="5995" y="4123"/>
                <a:ext cx="21" cy="9"/>
              </a:xfrm>
              <a:custGeom>
                <a:avLst/>
                <a:gdLst>
                  <a:gd name="T0" fmla="*/ 20 w 21"/>
                  <a:gd name="T1" fmla="*/ 8 h 9"/>
                  <a:gd name="T2" fmla="*/ 19 w 21"/>
                  <a:gd name="T3" fmla="*/ 9 h 9"/>
                  <a:gd name="T4" fmla="*/ 8 w 21"/>
                  <a:gd name="T5" fmla="*/ 3 h 9"/>
                  <a:gd name="T6" fmla="*/ 2 w 21"/>
                  <a:gd name="T7" fmla="*/ 3 h 9"/>
                  <a:gd name="T8" fmla="*/ 0 w 21"/>
                  <a:gd name="T9" fmla="*/ 3 h 9"/>
                  <a:gd name="T10" fmla="*/ 0 w 21"/>
                  <a:gd name="T11" fmla="*/ 2 h 9"/>
                  <a:gd name="T12" fmla="*/ 9 w 21"/>
                  <a:gd name="T13" fmla="*/ 1 h 9"/>
                  <a:gd name="T14" fmla="*/ 20 w 21"/>
                  <a:gd name="T15" fmla="*/ 7 h 9"/>
                  <a:gd name="T16" fmla="*/ 20 w 21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9">
                    <a:moveTo>
                      <a:pt x="20" y="8"/>
                    </a:moveTo>
                    <a:cubicBezTo>
                      <a:pt x="20" y="9"/>
                      <a:pt x="19" y="9"/>
                      <a:pt x="19" y="9"/>
                    </a:cubicBezTo>
                    <a:cubicBezTo>
                      <a:pt x="16" y="7"/>
                      <a:pt x="12" y="4"/>
                      <a:pt x="8" y="3"/>
                    </a:cubicBezTo>
                    <a:cubicBezTo>
                      <a:pt x="6" y="3"/>
                      <a:pt x="3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2" y="1"/>
                      <a:pt x="5" y="0"/>
                      <a:pt x="9" y="1"/>
                    </a:cubicBezTo>
                    <a:cubicBezTo>
                      <a:pt x="13" y="2"/>
                      <a:pt x="18" y="6"/>
                      <a:pt x="20" y="7"/>
                    </a:cubicBezTo>
                    <a:cubicBezTo>
                      <a:pt x="21" y="7"/>
                      <a:pt x="21" y="8"/>
                      <a:pt x="20" y="8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7" name="Freeform 435"/>
              <p:cNvSpPr/>
              <p:nvPr/>
            </p:nvSpPr>
            <p:spPr bwMode="auto">
              <a:xfrm>
                <a:off x="5953" y="4043"/>
                <a:ext cx="7" cy="9"/>
              </a:xfrm>
              <a:custGeom>
                <a:avLst/>
                <a:gdLst>
                  <a:gd name="T0" fmla="*/ 6 w 7"/>
                  <a:gd name="T1" fmla="*/ 9 h 9"/>
                  <a:gd name="T2" fmla="*/ 5 w 7"/>
                  <a:gd name="T3" fmla="*/ 8 h 9"/>
                  <a:gd name="T4" fmla="*/ 2 w 7"/>
                  <a:gd name="T5" fmla="*/ 3 h 9"/>
                  <a:gd name="T6" fmla="*/ 1 w 7"/>
                  <a:gd name="T7" fmla="*/ 2 h 9"/>
                  <a:gd name="T8" fmla="*/ 1 w 7"/>
                  <a:gd name="T9" fmla="*/ 0 h 9"/>
                  <a:gd name="T10" fmla="*/ 2 w 7"/>
                  <a:gd name="T11" fmla="*/ 1 h 9"/>
                  <a:gd name="T12" fmla="*/ 7 w 7"/>
                  <a:gd name="T13" fmla="*/ 8 h 9"/>
                  <a:gd name="T14" fmla="*/ 6 w 7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6" y="9"/>
                    </a:moveTo>
                    <a:cubicBezTo>
                      <a:pt x="6" y="9"/>
                      <a:pt x="5" y="9"/>
                      <a:pt x="5" y="8"/>
                    </a:cubicBezTo>
                    <a:cubicBezTo>
                      <a:pt x="4" y="6"/>
                      <a:pt x="3" y="4"/>
                      <a:pt x="2" y="3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5" y="2"/>
                      <a:pt x="6" y="6"/>
                      <a:pt x="7" y="8"/>
                    </a:cubicBezTo>
                    <a:cubicBezTo>
                      <a:pt x="7" y="8"/>
                      <a:pt x="7" y="9"/>
                      <a:pt x="6" y="9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8" name="Freeform 436"/>
              <p:cNvSpPr/>
              <p:nvPr/>
            </p:nvSpPr>
            <p:spPr bwMode="auto">
              <a:xfrm>
                <a:off x="5949" y="4045"/>
                <a:ext cx="7" cy="9"/>
              </a:xfrm>
              <a:custGeom>
                <a:avLst/>
                <a:gdLst>
                  <a:gd name="T0" fmla="*/ 6 w 7"/>
                  <a:gd name="T1" fmla="*/ 9 h 9"/>
                  <a:gd name="T2" fmla="*/ 5 w 7"/>
                  <a:gd name="T3" fmla="*/ 8 h 9"/>
                  <a:gd name="T4" fmla="*/ 2 w 7"/>
                  <a:gd name="T5" fmla="*/ 3 h 9"/>
                  <a:gd name="T6" fmla="*/ 0 w 7"/>
                  <a:gd name="T7" fmla="*/ 1 h 9"/>
                  <a:gd name="T8" fmla="*/ 1 w 7"/>
                  <a:gd name="T9" fmla="*/ 0 h 9"/>
                  <a:gd name="T10" fmla="*/ 2 w 7"/>
                  <a:gd name="T11" fmla="*/ 1 h 9"/>
                  <a:gd name="T12" fmla="*/ 7 w 7"/>
                  <a:gd name="T13" fmla="*/ 8 h 9"/>
                  <a:gd name="T14" fmla="*/ 6 w 7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6" y="9"/>
                    </a:moveTo>
                    <a:cubicBezTo>
                      <a:pt x="5" y="9"/>
                      <a:pt x="5" y="9"/>
                      <a:pt x="5" y="8"/>
                    </a:cubicBezTo>
                    <a:cubicBezTo>
                      <a:pt x="4" y="6"/>
                      <a:pt x="3" y="4"/>
                      <a:pt x="2" y="3"/>
                    </a:cubicBezTo>
                    <a:cubicBezTo>
                      <a:pt x="1" y="2"/>
                      <a:pt x="1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4" y="1"/>
                      <a:pt x="6" y="6"/>
                      <a:pt x="7" y="8"/>
                    </a:cubicBezTo>
                    <a:cubicBezTo>
                      <a:pt x="7" y="8"/>
                      <a:pt x="6" y="9"/>
                      <a:pt x="6" y="9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9" name="Freeform 437"/>
              <p:cNvSpPr/>
              <p:nvPr/>
            </p:nvSpPr>
            <p:spPr bwMode="auto">
              <a:xfrm>
                <a:off x="5946" y="4047"/>
                <a:ext cx="6" cy="9"/>
              </a:xfrm>
              <a:custGeom>
                <a:avLst/>
                <a:gdLst>
                  <a:gd name="T0" fmla="*/ 5 w 6"/>
                  <a:gd name="T1" fmla="*/ 9 h 9"/>
                  <a:gd name="T2" fmla="*/ 4 w 6"/>
                  <a:gd name="T3" fmla="*/ 8 h 9"/>
                  <a:gd name="T4" fmla="*/ 1 w 6"/>
                  <a:gd name="T5" fmla="*/ 3 h 9"/>
                  <a:gd name="T6" fmla="*/ 0 w 6"/>
                  <a:gd name="T7" fmla="*/ 2 h 9"/>
                  <a:gd name="T8" fmla="*/ 1 w 6"/>
                  <a:gd name="T9" fmla="*/ 0 h 9"/>
                  <a:gd name="T10" fmla="*/ 2 w 6"/>
                  <a:gd name="T11" fmla="*/ 1 h 9"/>
                  <a:gd name="T12" fmla="*/ 6 w 6"/>
                  <a:gd name="T13" fmla="*/ 8 h 9"/>
                  <a:gd name="T14" fmla="*/ 5 w 6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9">
                    <a:moveTo>
                      <a:pt x="5" y="9"/>
                    </a:moveTo>
                    <a:cubicBezTo>
                      <a:pt x="5" y="9"/>
                      <a:pt x="4" y="9"/>
                      <a:pt x="4" y="8"/>
                    </a:cubicBezTo>
                    <a:cubicBezTo>
                      <a:pt x="4" y="6"/>
                      <a:pt x="3" y="4"/>
                      <a:pt x="1" y="3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2" y="1"/>
                    </a:cubicBezTo>
                    <a:cubicBezTo>
                      <a:pt x="4" y="2"/>
                      <a:pt x="5" y="6"/>
                      <a:pt x="6" y="8"/>
                    </a:cubicBezTo>
                    <a:cubicBezTo>
                      <a:pt x="6" y="8"/>
                      <a:pt x="6" y="9"/>
                      <a:pt x="5" y="9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0" name="Freeform 438"/>
              <p:cNvSpPr/>
              <p:nvPr/>
            </p:nvSpPr>
            <p:spPr bwMode="auto">
              <a:xfrm>
                <a:off x="6011" y="3725"/>
                <a:ext cx="23" cy="18"/>
              </a:xfrm>
              <a:custGeom>
                <a:avLst/>
                <a:gdLst>
                  <a:gd name="T0" fmla="*/ 23 w 23"/>
                  <a:gd name="T1" fmla="*/ 2 h 18"/>
                  <a:gd name="T2" fmla="*/ 22 w 23"/>
                  <a:gd name="T3" fmla="*/ 1 h 18"/>
                  <a:gd name="T4" fmla="*/ 15 w 23"/>
                  <a:gd name="T5" fmla="*/ 0 h 18"/>
                  <a:gd name="T6" fmla="*/ 12 w 23"/>
                  <a:gd name="T7" fmla="*/ 1 h 18"/>
                  <a:gd name="T8" fmla="*/ 0 w 23"/>
                  <a:gd name="T9" fmla="*/ 16 h 18"/>
                  <a:gd name="T10" fmla="*/ 0 w 23"/>
                  <a:gd name="T11" fmla="*/ 16 h 18"/>
                  <a:gd name="T12" fmla="*/ 0 w 23"/>
                  <a:gd name="T13" fmla="*/ 16 h 18"/>
                  <a:gd name="T14" fmla="*/ 1 w 23"/>
                  <a:gd name="T15" fmla="*/ 18 h 18"/>
                  <a:gd name="T16" fmla="*/ 1 w 23"/>
                  <a:gd name="T17" fmla="*/ 18 h 18"/>
                  <a:gd name="T18" fmla="*/ 13 w 23"/>
                  <a:gd name="T19" fmla="*/ 3 h 18"/>
                  <a:gd name="T20" fmla="*/ 15 w 23"/>
                  <a:gd name="T21" fmla="*/ 2 h 18"/>
                  <a:gd name="T22" fmla="*/ 21 w 23"/>
                  <a:gd name="T23" fmla="*/ 3 h 18"/>
                  <a:gd name="T24" fmla="*/ 22 w 23"/>
                  <a:gd name="T25" fmla="*/ 2 h 18"/>
                  <a:gd name="T26" fmla="*/ 23 w 23"/>
                  <a:gd name="T2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18">
                    <a:moveTo>
                      <a:pt x="23" y="2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2" y="1"/>
                      <a:pt x="12" y="1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6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2"/>
                      <a:pt x="14" y="2"/>
                      <a:pt x="15" y="2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2" y="3"/>
                      <a:pt x="22" y="2"/>
                    </a:cubicBezTo>
                    <a:cubicBezTo>
                      <a:pt x="23" y="2"/>
                      <a:pt x="23" y="2"/>
                      <a:pt x="23" y="2"/>
                    </a:cubicBezTo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1" name="Freeform 439"/>
              <p:cNvSpPr/>
              <p:nvPr/>
            </p:nvSpPr>
            <p:spPr bwMode="auto">
              <a:xfrm>
                <a:off x="5997" y="3682"/>
                <a:ext cx="75" cy="90"/>
              </a:xfrm>
              <a:custGeom>
                <a:avLst/>
                <a:gdLst>
                  <a:gd name="T0" fmla="*/ 29 w 75"/>
                  <a:gd name="T1" fmla="*/ 8 h 90"/>
                  <a:gd name="T2" fmla="*/ 29 w 75"/>
                  <a:gd name="T3" fmla="*/ 8 h 90"/>
                  <a:gd name="T4" fmla="*/ 57 w 75"/>
                  <a:gd name="T5" fmla="*/ 0 h 90"/>
                  <a:gd name="T6" fmla="*/ 73 w 75"/>
                  <a:gd name="T7" fmla="*/ 49 h 90"/>
                  <a:gd name="T8" fmla="*/ 75 w 75"/>
                  <a:gd name="T9" fmla="*/ 58 h 90"/>
                  <a:gd name="T10" fmla="*/ 72 w 75"/>
                  <a:gd name="T11" fmla="*/ 69 h 90"/>
                  <a:gd name="T12" fmla="*/ 65 w 75"/>
                  <a:gd name="T13" fmla="*/ 79 h 90"/>
                  <a:gd name="T14" fmla="*/ 56 w 75"/>
                  <a:gd name="T15" fmla="*/ 88 h 90"/>
                  <a:gd name="T16" fmla="*/ 45 w 75"/>
                  <a:gd name="T17" fmla="*/ 89 h 90"/>
                  <a:gd name="T18" fmla="*/ 30 w 75"/>
                  <a:gd name="T19" fmla="*/ 74 h 90"/>
                  <a:gd name="T20" fmla="*/ 9 w 75"/>
                  <a:gd name="T21" fmla="*/ 39 h 90"/>
                  <a:gd name="T22" fmla="*/ 0 w 75"/>
                  <a:gd name="T23" fmla="*/ 13 h 90"/>
                  <a:gd name="T24" fmla="*/ 29 w 75"/>
                  <a:gd name="T25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" h="90">
                    <a:moveTo>
                      <a:pt x="29" y="8"/>
                    </a:moveTo>
                    <a:cubicBezTo>
                      <a:pt x="29" y="8"/>
                      <a:pt x="29" y="8"/>
                      <a:pt x="29" y="8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4" y="52"/>
                      <a:pt x="75" y="55"/>
                      <a:pt x="75" y="58"/>
                    </a:cubicBezTo>
                    <a:cubicBezTo>
                      <a:pt x="75" y="61"/>
                      <a:pt x="75" y="65"/>
                      <a:pt x="72" y="69"/>
                    </a:cubicBezTo>
                    <a:cubicBezTo>
                      <a:pt x="72" y="69"/>
                      <a:pt x="69" y="73"/>
                      <a:pt x="65" y="79"/>
                    </a:cubicBezTo>
                    <a:cubicBezTo>
                      <a:pt x="62" y="82"/>
                      <a:pt x="60" y="85"/>
                      <a:pt x="56" y="88"/>
                    </a:cubicBezTo>
                    <a:cubicBezTo>
                      <a:pt x="53" y="90"/>
                      <a:pt x="45" y="89"/>
                      <a:pt x="45" y="89"/>
                    </a:cubicBezTo>
                    <a:cubicBezTo>
                      <a:pt x="40" y="88"/>
                      <a:pt x="35" y="82"/>
                      <a:pt x="30" y="74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9" y="8"/>
                      <a:pt x="29" y="8"/>
                      <a:pt x="29" y="8"/>
                    </a:cubicBezTo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2" name="Freeform 440"/>
              <p:cNvSpPr/>
              <p:nvPr/>
            </p:nvSpPr>
            <p:spPr bwMode="auto">
              <a:xfrm>
                <a:off x="5990" y="3647"/>
                <a:ext cx="89" cy="88"/>
              </a:xfrm>
              <a:custGeom>
                <a:avLst/>
                <a:gdLst>
                  <a:gd name="T0" fmla="*/ 11 w 89"/>
                  <a:gd name="T1" fmla="*/ 42 h 88"/>
                  <a:gd name="T2" fmla="*/ 9 w 89"/>
                  <a:gd name="T3" fmla="*/ 74 h 88"/>
                  <a:gd name="T4" fmla="*/ 20 w 89"/>
                  <a:gd name="T5" fmla="*/ 87 h 88"/>
                  <a:gd name="T6" fmla="*/ 41 w 89"/>
                  <a:gd name="T7" fmla="*/ 66 h 88"/>
                  <a:gd name="T8" fmla="*/ 53 w 89"/>
                  <a:gd name="T9" fmla="*/ 64 h 88"/>
                  <a:gd name="T10" fmla="*/ 69 w 89"/>
                  <a:gd name="T11" fmla="*/ 82 h 88"/>
                  <a:gd name="T12" fmla="*/ 67 w 89"/>
                  <a:gd name="T13" fmla="*/ 70 h 88"/>
                  <a:gd name="T14" fmla="*/ 73 w 89"/>
                  <a:gd name="T15" fmla="*/ 64 h 88"/>
                  <a:gd name="T16" fmla="*/ 79 w 89"/>
                  <a:gd name="T17" fmla="*/ 77 h 88"/>
                  <a:gd name="T18" fmla="*/ 88 w 89"/>
                  <a:gd name="T19" fmla="*/ 88 h 88"/>
                  <a:gd name="T20" fmla="*/ 86 w 89"/>
                  <a:gd name="T21" fmla="*/ 73 h 88"/>
                  <a:gd name="T22" fmla="*/ 88 w 89"/>
                  <a:gd name="T23" fmla="*/ 56 h 88"/>
                  <a:gd name="T24" fmla="*/ 21 w 89"/>
                  <a:gd name="T25" fmla="*/ 29 h 88"/>
                  <a:gd name="T26" fmla="*/ 0 w 89"/>
                  <a:gd name="T27" fmla="*/ 56 h 88"/>
                  <a:gd name="T28" fmla="*/ 7 w 89"/>
                  <a:gd name="T29" fmla="*/ 46 h 88"/>
                  <a:gd name="T30" fmla="*/ 11 w 89"/>
                  <a:gd name="T31" fmla="*/ 4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" h="88">
                    <a:moveTo>
                      <a:pt x="11" y="42"/>
                    </a:moveTo>
                    <a:cubicBezTo>
                      <a:pt x="5" y="49"/>
                      <a:pt x="0" y="64"/>
                      <a:pt x="9" y="74"/>
                    </a:cubicBezTo>
                    <a:cubicBezTo>
                      <a:pt x="10" y="76"/>
                      <a:pt x="20" y="88"/>
                      <a:pt x="20" y="87"/>
                    </a:cubicBezTo>
                    <a:cubicBezTo>
                      <a:pt x="23" y="83"/>
                      <a:pt x="34" y="74"/>
                      <a:pt x="41" y="66"/>
                    </a:cubicBezTo>
                    <a:cubicBezTo>
                      <a:pt x="41" y="66"/>
                      <a:pt x="46" y="59"/>
                      <a:pt x="53" y="64"/>
                    </a:cubicBezTo>
                    <a:cubicBezTo>
                      <a:pt x="59" y="68"/>
                      <a:pt x="69" y="82"/>
                      <a:pt x="69" y="82"/>
                    </a:cubicBezTo>
                    <a:cubicBezTo>
                      <a:pt x="70" y="83"/>
                      <a:pt x="67" y="75"/>
                      <a:pt x="67" y="70"/>
                    </a:cubicBezTo>
                    <a:cubicBezTo>
                      <a:pt x="67" y="70"/>
                      <a:pt x="69" y="65"/>
                      <a:pt x="73" y="64"/>
                    </a:cubicBezTo>
                    <a:cubicBezTo>
                      <a:pt x="79" y="63"/>
                      <a:pt x="79" y="76"/>
                      <a:pt x="79" y="77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5" y="85"/>
                      <a:pt x="86" y="73"/>
                    </a:cubicBezTo>
                    <a:cubicBezTo>
                      <a:pt x="87" y="62"/>
                      <a:pt x="87" y="59"/>
                      <a:pt x="88" y="56"/>
                    </a:cubicBezTo>
                    <a:cubicBezTo>
                      <a:pt x="89" y="30"/>
                      <a:pt x="59" y="0"/>
                      <a:pt x="21" y="29"/>
                    </a:cubicBezTo>
                    <a:cubicBezTo>
                      <a:pt x="18" y="31"/>
                      <a:pt x="1" y="44"/>
                      <a:pt x="0" y="56"/>
                    </a:cubicBezTo>
                    <a:cubicBezTo>
                      <a:pt x="0" y="57"/>
                      <a:pt x="4" y="48"/>
                      <a:pt x="7" y="46"/>
                    </a:cubicBezTo>
                    <a:cubicBezTo>
                      <a:pt x="11" y="44"/>
                      <a:pt x="11" y="42"/>
                      <a:pt x="11" y="42"/>
                    </a:cubicBezTo>
                  </a:path>
                </a:pathLst>
              </a:custGeom>
              <a:solidFill>
                <a:srgbClr val="2615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3" name="Freeform 441"/>
              <p:cNvSpPr/>
              <p:nvPr/>
            </p:nvSpPr>
            <p:spPr bwMode="auto">
              <a:xfrm>
                <a:off x="6048" y="3714"/>
                <a:ext cx="27" cy="16"/>
              </a:xfrm>
              <a:custGeom>
                <a:avLst/>
                <a:gdLst>
                  <a:gd name="T0" fmla="*/ 27 w 27"/>
                  <a:gd name="T1" fmla="*/ 3 h 16"/>
                  <a:gd name="T2" fmla="*/ 26 w 27"/>
                  <a:gd name="T3" fmla="*/ 2 h 16"/>
                  <a:gd name="T4" fmla="*/ 15 w 27"/>
                  <a:gd name="T5" fmla="*/ 0 h 16"/>
                  <a:gd name="T6" fmla="*/ 11 w 27"/>
                  <a:gd name="T7" fmla="*/ 2 h 16"/>
                  <a:gd name="T8" fmla="*/ 0 w 27"/>
                  <a:gd name="T9" fmla="*/ 14 h 16"/>
                  <a:gd name="T10" fmla="*/ 0 w 27"/>
                  <a:gd name="T11" fmla="*/ 15 h 16"/>
                  <a:gd name="T12" fmla="*/ 1 w 27"/>
                  <a:gd name="T13" fmla="*/ 16 h 16"/>
                  <a:gd name="T14" fmla="*/ 2 w 27"/>
                  <a:gd name="T15" fmla="*/ 16 h 16"/>
                  <a:gd name="T16" fmla="*/ 12 w 27"/>
                  <a:gd name="T17" fmla="*/ 3 h 16"/>
                  <a:gd name="T18" fmla="*/ 14 w 27"/>
                  <a:gd name="T19" fmla="*/ 3 h 16"/>
                  <a:gd name="T20" fmla="*/ 24 w 27"/>
                  <a:gd name="T21" fmla="*/ 5 h 16"/>
                  <a:gd name="T22" fmla="*/ 26 w 27"/>
                  <a:gd name="T23" fmla="*/ 4 h 16"/>
                  <a:gd name="T24" fmla="*/ 27 w 27"/>
                  <a:gd name="T25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16">
                    <a:moveTo>
                      <a:pt x="27" y="3"/>
                    </a:moveTo>
                    <a:cubicBezTo>
                      <a:pt x="26" y="2"/>
                      <a:pt x="26" y="2"/>
                      <a:pt x="26" y="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2" y="1"/>
                      <a:pt x="11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3" y="3"/>
                      <a:pt x="14" y="3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5" y="5"/>
                      <a:pt x="25" y="5"/>
                      <a:pt x="26" y="4"/>
                    </a:cubicBezTo>
                    <a:cubicBezTo>
                      <a:pt x="27" y="3"/>
                      <a:pt x="27" y="3"/>
                      <a:pt x="27" y="3"/>
                    </a:cubicBezTo>
                  </a:path>
                </a:pathLst>
              </a:custGeom>
              <a:solidFill>
                <a:srgbClr val="0489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4" name="Freeform 442"/>
              <p:cNvSpPr/>
              <p:nvPr/>
            </p:nvSpPr>
            <p:spPr bwMode="auto">
              <a:xfrm>
                <a:off x="6030" y="3728"/>
                <a:ext cx="21" cy="14"/>
              </a:xfrm>
              <a:custGeom>
                <a:avLst/>
                <a:gdLst>
                  <a:gd name="T0" fmla="*/ 18 w 21"/>
                  <a:gd name="T1" fmla="*/ 0 h 14"/>
                  <a:gd name="T2" fmla="*/ 14 w 21"/>
                  <a:gd name="T3" fmla="*/ 1 h 14"/>
                  <a:gd name="T4" fmla="*/ 14 w 21"/>
                  <a:gd name="T5" fmla="*/ 1 h 14"/>
                  <a:gd name="T6" fmla="*/ 2 w 21"/>
                  <a:gd name="T7" fmla="*/ 5 h 14"/>
                  <a:gd name="T8" fmla="*/ 0 w 21"/>
                  <a:gd name="T9" fmla="*/ 6 h 14"/>
                  <a:gd name="T10" fmla="*/ 1 w 21"/>
                  <a:gd name="T11" fmla="*/ 9 h 14"/>
                  <a:gd name="T12" fmla="*/ 4 w 21"/>
                  <a:gd name="T13" fmla="*/ 11 h 14"/>
                  <a:gd name="T14" fmla="*/ 9 w 21"/>
                  <a:gd name="T15" fmla="*/ 14 h 14"/>
                  <a:gd name="T16" fmla="*/ 11 w 21"/>
                  <a:gd name="T17" fmla="*/ 14 h 14"/>
                  <a:gd name="T18" fmla="*/ 14 w 21"/>
                  <a:gd name="T19" fmla="*/ 14 h 14"/>
                  <a:gd name="T20" fmla="*/ 18 w 21"/>
                  <a:gd name="T21" fmla="*/ 11 h 14"/>
                  <a:gd name="T22" fmla="*/ 21 w 21"/>
                  <a:gd name="T23" fmla="*/ 8 h 14"/>
                  <a:gd name="T24" fmla="*/ 20 w 21"/>
                  <a:gd name="T25" fmla="*/ 1 h 14"/>
                  <a:gd name="T26" fmla="*/ 20 w 21"/>
                  <a:gd name="T27" fmla="*/ 2 h 14"/>
                  <a:gd name="T28" fmla="*/ 19 w 21"/>
                  <a:gd name="T29" fmla="*/ 2 h 14"/>
                  <a:gd name="T30" fmla="*/ 18 w 21"/>
                  <a:gd name="T31" fmla="*/ 1 h 14"/>
                  <a:gd name="T32" fmla="*/ 18 w 21"/>
                  <a:gd name="T33" fmla="*/ 0 h 14"/>
                  <a:gd name="T34" fmla="*/ 18 w 21"/>
                  <a:gd name="T3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" h="14">
                    <a:moveTo>
                      <a:pt x="18" y="0"/>
                    </a:moveTo>
                    <a:cubicBezTo>
                      <a:pt x="17" y="0"/>
                      <a:pt x="15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6"/>
                      <a:pt x="0" y="6"/>
                    </a:cubicBezTo>
                    <a:cubicBezTo>
                      <a:pt x="0" y="7"/>
                      <a:pt x="0" y="8"/>
                      <a:pt x="1" y="9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4" y="11"/>
                      <a:pt x="6" y="14"/>
                      <a:pt x="9" y="14"/>
                    </a:cubicBezTo>
                    <a:cubicBezTo>
                      <a:pt x="10" y="14"/>
                      <a:pt x="10" y="14"/>
                      <a:pt x="11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11"/>
                      <a:pt x="20" y="10"/>
                      <a:pt x="21" y="8"/>
                    </a:cubicBezTo>
                    <a:cubicBezTo>
                      <a:pt x="21" y="7"/>
                      <a:pt x="21" y="3"/>
                      <a:pt x="20" y="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</a:path>
                </a:pathLst>
              </a:custGeom>
              <a:solidFill>
                <a:srgbClr val="D6BA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5" name="Freeform 443"/>
              <p:cNvSpPr/>
              <p:nvPr/>
            </p:nvSpPr>
            <p:spPr bwMode="auto">
              <a:xfrm>
                <a:off x="6048" y="3728"/>
                <a:ext cx="2" cy="2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1 h 2"/>
                  <a:gd name="T8" fmla="*/ 1 w 2"/>
                  <a:gd name="T9" fmla="*/ 2 h 2"/>
                  <a:gd name="T10" fmla="*/ 2 w 2"/>
                  <a:gd name="T11" fmla="*/ 2 h 2"/>
                  <a:gd name="T12" fmla="*/ 2 w 2"/>
                  <a:gd name="T13" fmla="*/ 1 h 2"/>
                  <a:gd name="T14" fmla="*/ 2 w 2"/>
                  <a:gd name="T15" fmla="*/ 1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rgbClr val="258C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6" name="Freeform 444"/>
              <p:cNvSpPr/>
              <p:nvPr/>
            </p:nvSpPr>
            <p:spPr bwMode="auto">
              <a:xfrm>
                <a:off x="6008" y="3736"/>
                <a:ext cx="14" cy="11"/>
              </a:xfrm>
              <a:custGeom>
                <a:avLst/>
                <a:gdLst>
                  <a:gd name="T0" fmla="*/ 6 w 14"/>
                  <a:gd name="T1" fmla="*/ 0 h 11"/>
                  <a:gd name="T2" fmla="*/ 2 w 14"/>
                  <a:gd name="T3" fmla="*/ 1 h 11"/>
                  <a:gd name="T4" fmla="*/ 1 w 14"/>
                  <a:gd name="T5" fmla="*/ 2 h 11"/>
                  <a:gd name="T6" fmla="*/ 2 w 14"/>
                  <a:gd name="T7" fmla="*/ 5 h 11"/>
                  <a:gd name="T8" fmla="*/ 4 w 14"/>
                  <a:gd name="T9" fmla="*/ 8 h 11"/>
                  <a:gd name="T10" fmla="*/ 11 w 14"/>
                  <a:gd name="T11" fmla="*/ 11 h 11"/>
                  <a:gd name="T12" fmla="*/ 12 w 14"/>
                  <a:gd name="T13" fmla="*/ 11 h 11"/>
                  <a:gd name="T14" fmla="*/ 14 w 14"/>
                  <a:gd name="T15" fmla="*/ 10 h 11"/>
                  <a:gd name="T16" fmla="*/ 8 w 14"/>
                  <a:gd name="T17" fmla="*/ 2 h 11"/>
                  <a:gd name="T18" fmla="*/ 4 w 14"/>
                  <a:gd name="T19" fmla="*/ 7 h 11"/>
                  <a:gd name="T20" fmla="*/ 4 w 14"/>
                  <a:gd name="T21" fmla="*/ 7 h 11"/>
                  <a:gd name="T22" fmla="*/ 3 w 14"/>
                  <a:gd name="T23" fmla="*/ 5 h 11"/>
                  <a:gd name="T24" fmla="*/ 3 w 14"/>
                  <a:gd name="T25" fmla="*/ 4 h 11"/>
                  <a:gd name="T26" fmla="*/ 3 w 14"/>
                  <a:gd name="T27" fmla="*/ 4 h 11"/>
                  <a:gd name="T28" fmla="*/ 3 w 14"/>
                  <a:gd name="T29" fmla="*/ 5 h 11"/>
                  <a:gd name="T30" fmla="*/ 3 w 14"/>
                  <a:gd name="T31" fmla="*/ 5 h 11"/>
                  <a:gd name="T32" fmla="*/ 3 w 14"/>
                  <a:gd name="T33" fmla="*/ 5 h 11"/>
                  <a:gd name="T34" fmla="*/ 3 w 14"/>
                  <a:gd name="T35" fmla="*/ 4 h 11"/>
                  <a:gd name="T36" fmla="*/ 6 w 14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11">
                    <a:moveTo>
                      <a:pt x="6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2"/>
                      <a:pt x="0" y="3"/>
                      <a:pt x="2" y="5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4" y="8"/>
                      <a:pt x="7" y="11"/>
                      <a:pt x="11" y="11"/>
                    </a:cubicBezTo>
                    <a:cubicBezTo>
                      <a:pt x="11" y="11"/>
                      <a:pt x="11" y="11"/>
                      <a:pt x="12" y="11"/>
                    </a:cubicBezTo>
                    <a:cubicBezTo>
                      <a:pt x="12" y="11"/>
                      <a:pt x="13" y="10"/>
                      <a:pt x="14" y="1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50B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7" name="Freeform 445"/>
              <p:cNvSpPr>
                <a:spLocks noEditPoints="1"/>
              </p:cNvSpPr>
              <p:nvPr/>
            </p:nvSpPr>
            <p:spPr bwMode="auto">
              <a:xfrm>
                <a:off x="6011" y="3736"/>
                <a:ext cx="5" cy="7"/>
              </a:xfrm>
              <a:custGeom>
                <a:avLst/>
                <a:gdLst>
                  <a:gd name="T0" fmla="*/ 0 w 5"/>
                  <a:gd name="T1" fmla="*/ 4 h 7"/>
                  <a:gd name="T2" fmla="*/ 0 w 5"/>
                  <a:gd name="T3" fmla="*/ 5 h 7"/>
                  <a:gd name="T4" fmla="*/ 0 w 5"/>
                  <a:gd name="T5" fmla="*/ 5 h 7"/>
                  <a:gd name="T6" fmla="*/ 0 w 5"/>
                  <a:gd name="T7" fmla="*/ 5 h 7"/>
                  <a:gd name="T8" fmla="*/ 0 w 5"/>
                  <a:gd name="T9" fmla="*/ 4 h 7"/>
                  <a:gd name="T10" fmla="*/ 4 w 5"/>
                  <a:gd name="T11" fmla="*/ 0 h 7"/>
                  <a:gd name="T12" fmla="*/ 3 w 5"/>
                  <a:gd name="T13" fmla="*/ 0 h 7"/>
                  <a:gd name="T14" fmla="*/ 0 w 5"/>
                  <a:gd name="T15" fmla="*/ 4 h 7"/>
                  <a:gd name="T16" fmla="*/ 0 w 5"/>
                  <a:gd name="T17" fmla="*/ 4 h 7"/>
                  <a:gd name="T18" fmla="*/ 0 w 5"/>
                  <a:gd name="T19" fmla="*/ 5 h 7"/>
                  <a:gd name="T20" fmla="*/ 1 w 5"/>
                  <a:gd name="T21" fmla="*/ 7 h 7"/>
                  <a:gd name="T22" fmla="*/ 1 w 5"/>
                  <a:gd name="T23" fmla="*/ 7 h 7"/>
                  <a:gd name="T24" fmla="*/ 5 w 5"/>
                  <a:gd name="T25" fmla="*/ 2 h 7"/>
                  <a:gd name="T26" fmla="*/ 4 w 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7">
                    <a:moveTo>
                      <a:pt x="0" y="4"/>
                    </a:move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52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8" name="Freeform 446"/>
              <p:cNvSpPr/>
              <p:nvPr/>
            </p:nvSpPr>
            <p:spPr bwMode="auto">
              <a:xfrm>
                <a:off x="6015" y="3736"/>
                <a:ext cx="11" cy="10"/>
              </a:xfrm>
              <a:custGeom>
                <a:avLst/>
                <a:gdLst>
                  <a:gd name="T0" fmla="*/ 4 w 11"/>
                  <a:gd name="T1" fmla="*/ 0 h 10"/>
                  <a:gd name="T2" fmla="*/ 2 w 11"/>
                  <a:gd name="T3" fmla="*/ 0 h 10"/>
                  <a:gd name="T4" fmla="*/ 2 w 11"/>
                  <a:gd name="T5" fmla="*/ 0 h 10"/>
                  <a:gd name="T6" fmla="*/ 0 w 11"/>
                  <a:gd name="T7" fmla="*/ 0 h 10"/>
                  <a:gd name="T8" fmla="*/ 1 w 11"/>
                  <a:gd name="T9" fmla="*/ 2 h 10"/>
                  <a:gd name="T10" fmla="*/ 7 w 11"/>
                  <a:gd name="T11" fmla="*/ 10 h 10"/>
                  <a:gd name="T12" fmla="*/ 8 w 11"/>
                  <a:gd name="T13" fmla="*/ 10 h 10"/>
                  <a:gd name="T14" fmla="*/ 11 w 11"/>
                  <a:gd name="T15" fmla="*/ 7 h 10"/>
                  <a:gd name="T16" fmla="*/ 10 w 11"/>
                  <a:gd name="T17" fmla="*/ 4 h 10"/>
                  <a:gd name="T18" fmla="*/ 9 w 11"/>
                  <a:gd name="T19" fmla="*/ 3 h 10"/>
                  <a:gd name="T20" fmla="*/ 8 w 11"/>
                  <a:gd name="T21" fmla="*/ 1 h 10"/>
                  <a:gd name="T22" fmla="*/ 4 w 11"/>
                  <a:gd name="T2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10">
                    <a:moveTo>
                      <a:pt x="4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8" y="10"/>
                      <a:pt x="8" y="10"/>
                    </a:cubicBezTo>
                    <a:cubicBezTo>
                      <a:pt x="9" y="10"/>
                      <a:pt x="10" y="8"/>
                      <a:pt x="11" y="7"/>
                    </a:cubicBezTo>
                    <a:cubicBezTo>
                      <a:pt x="11" y="6"/>
                      <a:pt x="11" y="5"/>
                      <a:pt x="10" y="4"/>
                    </a:cubicBezTo>
                    <a:cubicBezTo>
                      <a:pt x="10" y="4"/>
                      <a:pt x="9" y="3"/>
                      <a:pt x="9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5" y="0"/>
                      <a:pt x="4" y="0"/>
                    </a:cubicBezTo>
                  </a:path>
                </a:pathLst>
              </a:custGeom>
              <a:solidFill>
                <a:srgbClr val="C1B0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9" name="Freeform 447"/>
              <p:cNvSpPr/>
              <p:nvPr/>
            </p:nvSpPr>
            <p:spPr bwMode="auto">
              <a:xfrm>
                <a:off x="6024" y="3736"/>
                <a:ext cx="8" cy="5"/>
              </a:xfrm>
              <a:custGeom>
                <a:avLst/>
                <a:gdLst>
                  <a:gd name="T0" fmla="*/ 1 w 8"/>
                  <a:gd name="T1" fmla="*/ 5 h 5"/>
                  <a:gd name="T2" fmla="*/ 2 w 8"/>
                  <a:gd name="T3" fmla="*/ 5 h 5"/>
                  <a:gd name="T4" fmla="*/ 4 w 8"/>
                  <a:gd name="T5" fmla="*/ 4 h 5"/>
                  <a:gd name="T6" fmla="*/ 7 w 8"/>
                  <a:gd name="T7" fmla="*/ 4 h 5"/>
                  <a:gd name="T8" fmla="*/ 8 w 8"/>
                  <a:gd name="T9" fmla="*/ 2 h 5"/>
                  <a:gd name="T10" fmla="*/ 3 w 8"/>
                  <a:gd name="T11" fmla="*/ 2 h 5"/>
                  <a:gd name="T12" fmla="*/ 1 w 8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1" y="5"/>
                    </a:move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2" y="4"/>
                      <a:pt x="4" y="4"/>
                    </a:cubicBezTo>
                    <a:cubicBezTo>
                      <a:pt x="6" y="3"/>
                      <a:pt x="7" y="4"/>
                      <a:pt x="7" y="4"/>
                    </a:cubicBezTo>
                    <a:cubicBezTo>
                      <a:pt x="8" y="4"/>
                      <a:pt x="8" y="2"/>
                      <a:pt x="8" y="2"/>
                    </a:cubicBezTo>
                    <a:cubicBezTo>
                      <a:pt x="8" y="2"/>
                      <a:pt x="6" y="0"/>
                      <a:pt x="3" y="2"/>
                    </a:cubicBezTo>
                    <a:cubicBezTo>
                      <a:pt x="0" y="3"/>
                      <a:pt x="1" y="5"/>
                      <a:pt x="1" y="5"/>
                    </a:cubicBezTo>
                    <a:close/>
                  </a:path>
                </a:pathLst>
              </a:custGeom>
              <a:solidFill>
                <a:srgbClr val="0489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0" name="Freeform 448"/>
              <p:cNvSpPr>
                <a:spLocks noEditPoints="1"/>
              </p:cNvSpPr>
              <p:nvPr/>
            </p:nvSpPr>
            <p:spPr bwMode="auto">
              <a:xfrm>
                <a:off x="6028" y="3726"/>
                <a:ext cx="25" cy="19"/>
              </a:xfrm>
              <a:custGeom>
                <a:avLst/>
                <a:gdLst>
                  <a:gd name="T0" fmla="*/ 6 w 25"/>
                  <a:gd name="T1" fmla="*/ 16 h 19"/>
                  <a:gd name="T2" fmla="*/ 2 w 25"/>
                  <a:gd name="T3" fmla="*/ 13 h 19"/>
                  <a:gd name="T4" fmla="*/ 1 w 25"/>
                  <a:gd name="T5" fmla="*/ 8 h 19"/>
                  <a:gd name="T6" fmla="*/ 5 w 25"/>
                  <a:gd name="T7" fmla="*/ 5 h 19"/>
                  <a:gd name="T8" fmla="*/ 15 w 25"/>
                  <a:gd name="T9" fmla="*/ 2 h 19"/>
                  <a:gd name="T10" fmla="*/ 21 w 25"/>
                  <a:gd name="T11" fmla="*/ 0 h 19"/>
                  <a:gd name="T12" fmla="*/ 24 w 25"/>
                  <a:gd name="T13" fmla="*/ 3 h 19"/>
                  <a:gd name="T14" fmla="*/ 24 w 25"/>
                  <a:gd name="T15" fmla="*/ 11 h 19"/>
                  <a:gd name="T16" fmla="*/ 20 w 25"/>
                  <a:gd name="T17" fmla="*/ 16 h 19"/>
                  <a:gd name="T18" fmla="*/ 15 w 25"/>
                  <a:gd name="T19" fmla="*/ 17 h 19"/>
                  <a:gd name="T20" fmla="*/ 15 w 25"/>
                  <a:gd name="T21" fmla="*/ 17 h 19"/>
                  <a:gd name="T22" fmla="*/ 6 w 25"/>
                  <a:gd name="T23" fmla="*/ 16 h 19"/>
                  <a:gd name="T24" fmla="*/ 4 w 25"/>
                  <a:gd name="T25" fmla="*/ 8 h 19"/>
                  <a:gd name="T26" fmla="*/ 3 w 25"/>
                  <a:gd name="T27" fmla="*/ 9 h 19"/>
                  <a:gd name="T28" fmla="*/ 4 w 25"/>
                  <a:gd name="T29" fmla="*/ 11 h 19"/>
                  <a:gd name="T30" fmla="*/ 7 w 25"/>
                  <a:gd name="T31" fmla="*/ 14 h 19"/>
                  <a:gd name="T32" fmla="*/ 13 w 25"/>
                  <a:gd name="T33" fmla="*/ 16 h 19"/>
                  <a:gd name="T34" fmla="*/ 22 w 25"/>
                  <a:gd name="T35" fmla="*/ 11 h 19"/>
                  <a:gd name="T36" fmla="*/ 22 w 25"/>
                  <a:gd name="T37" fmla="*/ 5 h 19"/>
                  <a:gd name="T38" fmla="*/ 16 w 25"/>
                  <a:gd name="T39" fmla="*/ 4 h 19"/>
                  <a:gd name="T40" fmla="*/ 4 w 25"/>
                  <a:gd name="T41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19">
                    <a:moveTo>
                      <a:pt x="6" y="16"/>
                    </a:moveTo>
                    <a:cubicBezTo>
                      <a:pt x="6" y="16"/>
                      <a:pt x="3" y="14"/>
                      <a:pt x="2" y="13"/>
                    </a:cubicBezTo>
                    <a:cubicBezTo>
                      <a:pt x="1" y="11"/>
                      <a:pt x="0" y="9"/>
                      <a:pt x="1" y="8"/>
                    </a:cubicBezTo>
                    <a:cubicBezTo>
                      <a:pt x="1" y="6"/>
                      <a:pt x="5" y="5"/>
                      <a:pt x="5" y="5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2" y="0"/>
                      <a:pt x="24" y="3"/>
                    </a:cubicBezTo>
                    <a:cubicBezTo>
                      <a:pt x="24" y="4"/>
                      <a:pt x="25" y="9"/>
                      <a:pt x="24" y="11"/>
                    </a:cubicBezTo>
                    <a:cubicBezTo>
                      <a:pt x="23" y="14"/>
                      <a:pt x="20" y="16"/>
                      <a:pt x="20" y="16"/>
                    </a:cubicBezTo>
                    <a:cubicBezTo>
                      <a:pt x="20" y="16"/>
                      <a:pt x="19" y="16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9"/>
                      <a:pt x="7" y="16"/>
                      <a:pt x="6" y="16"/>
                    </a:cubicBezTo>
                    <a:close/>
                    <a:moveTo>
                      <a:pt x="4" y="8"/>
                    </a:moveTo>
                    <a:cubicBezTo>
                      <a:pt x="4" y="8"/>
                      <a:pt x="3" y="8"/>
                      <a:pt x="3" y="9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5" y="13"/>
                      <a:pt x="7" y="14"/>
                      <a:pt x="7" y="14"/>
                    </a:cubicBezTo>
                    <a:cubicBezTo>
                      <a:pt x="7" y="14"/>
                      <a:pt x="10" y="16"/>
                      <a:pt x="13" y="16"/>
                    </a:cubicBezTo>
                    <a:cubicBezTo>
                      <a:pt x="17" y="16"/>
                      <a:pt x="22" y="14"/>
                      <a:pt x="22" y="11"/>
                    </a:cubicBezTo>
                    <a:cubicBezTo>
                      <a:pt x="23" y="8"/>
                      <a:pt x="22" y="6"/>
                      <a:pt x="22" y="5"/>
                    </a:cubicBezTo>
                    <a:cubicBezTo>
                      <a:pt x="21" y="3"/>
                      <a:pt x="17" y="3"/>
                      <a:pt x="16" y="4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0489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1" name="Freeform 449"/>
              <p:cNvSpPr>
                <a:spLocks noEditPoints="1"/>
              </p:cNvSpPr>
              <p:nvPr/>
            </p:nvSpPr>
            <p:spPr bwMode="auto">
              <a:xfrm>
                <a:off x="6006" y="3733"/>
                <a:ext cx="21" cy="16"/>
              </a:xfrm>
              <a:custGeom>
                <a:avLst/>
                <a:gdLst>
                  <a:gd name="T0" fmla="*/ 5 w 21"/>
                  <a:gd name="T1" fmla="*/ 10 h 16"/>
                  <a:gd name="T2" fmla="*/ 3 w 21"/>
                  <a:gd name="T3" fmla="*/ 8 h 16"/>
                  <a:gd name="T4" fmla="*/ 1 w 21"/>
                  <a:gd name="T5" fmla="*/ 4 h 16"/>
                  <a:gd name="T6" fmla="*/ 3 w 21"/>
                  <a:gd name="T7" fmla="*/ 3 h 16"/>
                  <a:gd name="T8" fmla="*/ 10 w 21"/>
                  <a:gd name="T9" fmla="*/ 2 h 16"/>
                  <a:gd name="T10" fmla="*/ 11 w 21"/>
                  <a:gd name="T11" fmla="*/ 1 h 16"/>
                  <a:gd name="T12" fmla="*/ 18 w 21"/>
                  <a:gd name="T13" fmla="*/ 4 h 16"/>
                  <a:gd name="T14" fmla="*/ 19 w 21"/>
                  <a:gd name="T15" fmla="*/ 5 h 16"/>
                  <a:gd name="T16" fmla="*/ 20 w 21"/>
                  <a:gd name="T17" fmla="*/ 6 h 16"/>
                  <a:gd name="T18" fmla="*/ 21 w 21"/>
                  <a:gd name="T19" fmla="*/ 11 h 16"/>
                  <a:gd name="T20" fmla="*/ 17 w 21"/>
                  <a:gd name="T21" fmla="*/ 14 h 16"/>
                  <a:gd name="T22" fmla="*/ 15 w 21"/>
                  <a:gd name="T23" fmla="*/ 14 h 16"/>
                  <a:gd name="T24" fmla="*/ 5 w 21"/>
                  <a:gd name="T25" fmla="*/ 10 h 16"/>
                  <a:gd name="T26" fmla="*/ 11 w 21"/>
                  <a:gd name="T27" fmla="*/ 4 h 16"/>
                  <a:gd name="T28" fmla="*/ 5 w 21"/>
                  <a:gd name="T29" fmla="*/ 5 h 16"/>
                  <a:gd name="T30" fmla="*/ 4 w 21"/>
                  <a:gd name="T31" fmla="*/ 6 h 16"/>
                  <a:gd name="T32" fmla="*/ 5 w 21"/>
                  <a:gd name="T33" fmla="*/ 8 h 16"/>
                  <a:gd name="T34" fmla="*/ 15 w 21"/>
                  <a:gd name="T35" fmla="*/ 12 h 16"/>
                  <a:gd name="T36" fmla="*/ 19 w 21"/>
                  <a:gd name="T37" fmla="*/ 10 h 16"/>
                  <a:gd name="T38" fmla="*/ 18 w 21"/>
                  <a:gd name="T39" fmla="*/ 7 h 16"/>
                  <a:gd name="T40" fmla="*/ 17 w 21"/>
                  <a:gd name="T41" fmla="*/ 6 h 16"/>
                  <a:gd name="T42" fmla="*/ 16 w 21"/>
                  <a:gd name="T43" fmla="*/ 5 h 16"/>
                  <a:gd name="T44" fmla="*/ 11 w 21"/>
                  <a:gd name="T45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16">
                    <a:moveTo>
                      <a:pt x="5" y="10"/>
                    </a:moveTo>
                    <a:cubicBezTo>
                      <a:pt x="5" y="10"/>
                      <a:pt x="4" y="10"/>
                      <a:pt x="3" y="8"/>
                    </a:cubicBezTo>
                    <a:cubicBezTo>
                      <a:pt x="1" y="7"/>
                      <a:pt x="0" y="6"/>
                      <a:pt x="1" y="4"/>
                    </a:cubicBezTo>
                    <a:cubicBezTo>
                      <a:pt x="1" y="4"/>
                      <a:pt x="2" y="3"/>
                      <a:pt x="3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6" y="0"/>
                      <a:pt x="18" y="4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20" y="6"/>
                      <a:pt x="20" y="6"/>
                    </a:cubicBezTo>
                    <a:cubicBezTo>
                      <a:pt x="21" y="8"/>
                      <a:pt x="21" y="9"/>
                      <a:pt x="21" y="11"/>
                    </a:cubicBezTo>
                    <a:cubicBezTo>
                      <a:pt x="20" y="13"/>
                      <a:pt x="17" y="14"/>
                      <a:pt x="17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9" y="16"/>
                      <a:pt x="5" y="11"/>
                      <a:pt x="5" y="10"/>
                    </a:cubicBezTo>
                    <a:close/>
                    <a:moveTo>
                      <a:pt x="11" y="4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4" y="6"/>
                      <a:pt x="3" y="6"/>
                      <a:pt x="5" y="8"/>
                    </a:cubicBezTo>
                    <a:cubicBezTo>
                      <a:pt x="10" y="14"/>
                      <a:pt x="15" y="12"/>
                      <a:pt x="15" y="12"/>
                    </a:cubicBezTo>
                    <a:cubicBezTo>
                      <a:pt x="15" y="12"/>
                      <a:pt x="18" y="12"/>
                      <a:pt x="19" y="10"/>
                    </a:cubicBezTo>
                    <a:cubicBezTo>
                      <a:pt x="19" y="9"/>
                      <a:pt x="19" y="8"/>
                      <a:pt x="18" y="7"/>
                    </a:cubicBezTo>
                    <a:cubicBezTo>
                      <a:pt x="18" y="7"/>
                      <a:pt x="18" y="7"/>
                      <a:pt x="17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3"/>
                      <a:pt x="12" y="4"/>
                      <a:pt x="11" y="4"/>
                    </a:cubicBezTo>
                    <a:close/>
                  </a:path>
                </a:pathLst>
              </a:custGeom>
              <a:solidFill>
                <a:srgbClr val="0489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2" name="Freeform 450"/>
              <p:cNvSpPr/>
              <p:nvPr/>
            </p:nvSpPr>
            <p:spPr bwMode="auto">
              <a:xfrm>
                <a:off x="6055" y="3710"/>
                <a:ext cx="17" cy="27"/>
              </a:xfrm>
              <a:custGeom>
                <a:avLst/>
                <a:gdLst>
                  <a:gd name="T0" fmla="*/ 7 w 17"/>
                  <a:gd name="T1" fmla="*/ 0 h 27"/>
                  <a:gd name="T2" fmla="*/ 2 w 17"/>
                  <a:gd name="T3" fmla="*/ 11 h 27"/>
                  <a:gd name="T4" fmla="*/ 6 w 17"/>
                  <a:gd name="T5" fmla="*/ 23 h 27"/>
                  <a:gd name="T6" fmla="*/ 10 w 17"/>
                  <a:gd name="T7" fmla="*/ 27 h 27"/>
                  <a:gd name="T8" fmla="*/ 15 w 17"/>
                  <a:gd name="T9" fmla="*/ 19 h 27"/>
                  <a:gd name="T10" fmla="*/ 16 w 17"/>
                  <a:gd name="T11" fmla="*/ 12 h 27"/>
                  <a:gd name="T12" fmla="*/ 7 w 17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7">
                    <a:moveTo>
                      <a:pt x="7" y="0"/>
                    </a:moveTo>
                    <a:cubicBezTo>
                      <a:pt x="0" y="0"/>
                      <a:pt x="2" y="11"/>
                      <a:pt x="2" y="1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7" y="27"/>
                      <a:pt x="10" y="27"/>
                    </a:cubicBezTo>
                    <a:cubicBezTo>
                      <a:pt x="13" y="26"/>
                      <a:pt x="15" y="23"/>
                      <a:pt x="15" y="19"/>
                    </a:cubicBezTo>
                    <a:cubicBezTo>
                      <a:pt x="15" y="19"/>
                      <a:pt x="16" y="12"/>
                      <a:pt x="16" y="12"/>
                    </a:cubicBezTo>
                    <a:cubicBezTo>
                      <a:pt x="17" y="6"/>
                      <a:pt x="14" y="0"/>
                      <a:pt x="7" y="0"/>
                    </a:cubicBezTo>
                    <a:close/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3" name="Freeform 451"/>
              <p:cNvSpPr/>
              <p:nvPr/>
            </p:nvSpPr>
            <p:spPr bwMode="auto">
              <a:xfrm>
                <a:off x="6399" y="3947"/>
                <a:ext cx="15" cy="49"/>
              </a:xfrm>
              <a:custGeom>
                <a:avLst/>
                <a:gdLst>
                  <a:gd name="T0" fmla="*/ 15 w 15"/>
                  <a:gd name="T1" fmla="*/ 8 h 49"/>
                  <a:gd name="T2" fmla="*/ 14 w 15"/>
                  <a:gd name="T3" fmla="*/ 49 h 49"/>
                  <a:gd name="T4" fmla="*/ 0 w 15"/>
                  <a:gd name="T5" fmla="*/ 41 h 49"/>
                  <a:gd name="T6" fmla="*/ 1 w 15"/>
                  <a:gd name="T7" fmla="*/ 0 h 49"/>
                  <a:gd name="T8" fmla="*/ 15 w 15"/>
                  <a:gd name="T9" fmla="*/ 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49">
                    <a:moveTo>
                      <a:pt x="15" y="8"/>
                    </a:moveTo>
                    <a:lnTo>
                      <a:pt x="14" y="49"/>
                    </a:lnTo>
                    <a:lnTo>
                      <a:pt x="0" y="41"/>
                    </a:lnTo>
                    <a:lnTo>
                      <a:pt x="1" y="0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1E2C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4" name="Freeform 452"/>
              <p:cNvSpPr/>
              <p:nvPr/>
            </p:nvSpPr>
            <p:spPr bwMode="auto">
              <a:xfrm>
                <a:off x="6413" y="3947"/>
                <a:ext cx="14" cy="49"/>
              </a:xfrm>
              <a:custGeom>
                <a:avLst/>
                <a:gdLst>
                  <a:gd name="T0" fmla="*/ 1 w 14"/>
                  <a:gd name="T1" fmla="*/ 8 h 49"/>
                  <a:gd name="T2" fmla="*/ 14 w 14"/>
                  <a:gd name="T3" fmla="*/ 0 h 49"/>
                  <a:gd name="T4" fmla="*/ 14 w 14"/>
                  <a:gd name="T5" fmla="*/ 42 h 49"/>
                  <a:gd name="T6" fmla="*/ 0 w 14"/>
                  <a:gd name="T7" fmla="*/ 49 h 49"/>
                  <a:gd name="T8" fmla="*/ 1 w 14"/>
                  <a:gd name="T9" fmla="*/ 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9">
                    <a:moveTo>
                      <a:pt x="1" y="8"/>
                    </a:moveTo>
                    <a:lnTo>
                      <a:pt x="14" y="0"/>
                    </a:lnTo>
                    <a:lnTo>
                      <a:pt x="14" y="42"/>
                    </a:lnTo>
                    <a:lnTo>
                      <a:pt x="0" y="49"/>
                    </a:lnTo>
                    <a:lnTo>
                      <a:pt x="1" y="8"/>
                    </a:lnTo>
                    <a:close/>
                  </a:path>
                </a:pathLst>
              </a:custGeom>
              <a:solidFill>
                <a:srgbClr val="414E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5" name="Freeform 453"/>
              <p:cNvSpPr/>
              <p:nvPr/>
            </p:nvSpPr>
            <p:spPr bwMode="auto">
              <a:xfrm>
                <a:off x="6400" y="3939"/>
                <a:ext cx="27" cy="16"/>
              </a:xfrm>
              <a:custGeom>
                <a:avLst/>
                <a:gdLst>
                  <a:gd name="T0" fmla="*/ 0 w 27"/>
                  <a:gd name="T1" fmla="*/ 8 h 16"/>
                  <a:gd name="T2" fmla="*/ 13 w 27"/>
                  <a:gd name="T3" fmla="*/ 0 h 16"/>
                  <a:gd name="T4" fmla="*/ 27 w 27"/>
                  <a:gd name="T5" fmla="*/ 8 h 16"/>
                  <a:gd name="T6" fmla="*/ 14 w 27"/>
                  <a:gd name="T7" fmla="*/ 16 h 16"/>
                  <a:gd name="T8" fmla="*/ 0 w 27"/>
                  <a:gd name="T9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6">
                    <a:moveTo>
                      <a:pt x="0" y="8"/>
                    </a:moveTo>
                    <a:lnTo>
                      <a:pt x="13" y="0"/>
                    </a:lnTo>
                    <a:lnTo>
                      <a:pt x="27" y="8"/>
                    </a:lnTo>
                    <a:lnTo>
                      <a:pt x="14" y="1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99A5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6" name="Freeform 454"/>
              <p:cNvSpPr/>
              <p:nvPr/>
            </p:nvSpPr>
            <p:spPr bwMode="auto">
              <a:xfrm>
                <a:off x="6347" y="3863"/>
                <a:ext cx="68" cy="100"/>
              </a:xfrm>
              <a:custGeom>
                <a:avLst/>
                <a:gdLst>
                  <a:gd name="T0" fmla="*/ 68 w 68"/>
                  <a:gd name="T1" fmla="*/ 39 h 100"/>
                  <a:gd name="T2" fmla="*/ 68 w 68"/>
                  <a:gd name="T3" fmla="*/ 100 h 100"/>
                  <a:gd name="T4" fmla="*/ 0 w 68"/>
                  <a:gd name="T5" fmla="*/ 62 h 100"/>
                  <a:gd name="T6" fmla="*/ 0 w 68"/>
                  <a:gd name="T7" fmla="*/ 0 h 100"/>
                  <a:gd name="T8" fmla="*/ 68 w 68"/>
                  <a:gd name="T9" fmla="*/ 3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100">
                    <a:moveTo>
                      <a:pt x="68" y="39"/>
                    </a:moveTo>
                    <a:lnTo>
                      <a:pt x="68" y="100"/>
                    </a:lnTo>
                    <a:lnTo>
                      <a:pt x="0" y="62"/>
                    </a:lnTo>
                    <a:lnTo>
                      <a:pt x="0" y="0"/>
                    </a:lnTo>
                    <a:lnTo>
                      <a:pt x="68" y="39"/>
                    </a:lnTo>
                    <a:close/>
                  </a:path>
                </a:pathLst>
              </a:custGeom>
              <a:solidFill>
                <a:srgbClr val="078A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7" name="Freeform 455"/>
              <p:cNvSpPr/>
              <p:nvPr/>
            </p:nvSpPr>
            <p:spPr bwMode="auto">
              <a:xfrm>
                <a:off x="6415" y="3865"/>
                <a:ext cx="64" cy="98"/>
              </a:xfrm>
              <a:custGeom>
                <a:avLst/>
                <a:gdLst>
                  <a:gd name="T0" fmla="*/ 0 w 64"/>
                  <a:gd name="T1" fmla="*/ 37 h 98"/>
                  <a:gd name="T2" fmla="*/ 64 w 64"/>
                  <a:gd name="T3" fmla="*/ 0 h 98"/>
                  <a:gd name="T4" fmla="*/ 64 w 64"/>
                  <a:gd name="T5" fmla="*/ 62 h 98"/>
                  <a:gd name="T6" fmla="*/ 0 w 64"/>
                  <a:gd name="T7" fmla="*/ 98 h 98"/>
                  <a:gd name="T8" fmla="*/ 0 w 64"/>
                  <a:gd name="T9" fmla="*/ 3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98">
                    <a:moveTo>
                      <a:pt x="0" y="37"/>
                    </a:moveTo>
                    <a:lnTo>
                      <a:pt x="64" y="0"/>
                    </a:lnTo>
                    <a:lnTo>
                      <a:pt x="64" y="62"/>
                    </a:lnTo>
                    <a:lnTo>
                      <a:pt x="0" y="98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15D8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8" name="Freeform 456"/>
              <p:cNvSpPr/>
              <p:nvPr/>
            </p:nvSpPr>
            <p:spPr bwMode="auto">
              <a:xfrm>
                <a:off x="6347" y="3826"/>
                <a:ext cx="132" cy="76"/>
              </a:xfrm>
              <a:custGeom>
                <a:avLst/>
                <a:gdLst>
                  <a:gd name="T0" fmla="*/ 0 w 132"/>
                  <a:gd name="T1" fmla="*/ 37 h 76"/>
                  <a:gd name="T2" fmla="*/ 64 w 132"/>
                  <a:gd name="T3" fmla="*/ 0 h 76"/>
                  <a:gd name="T4" fmla="*/ 132 w 132"/>
                  <a:gd name="T5" fmla="*/ 39 h 76"/>
                  <a:gd name="T6" fmla="*/ 68 w 132"/>
                  <a:gd name="T7" fmla="*/ 76 h 76"/>
                  <a:gd name="T8" fmla="*/ 0 w 132"/>
                  <a:gd name="T9" fmla="*/ 3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76">
                    <a:moveTo>
                      <a:pt x="0" y="37"/>
                    </a:moveTo>
                    <a:lnTo>
                      <a:pt x="64" y="0"/>
                    </a:lnTo>
                    <a:lnTo>
                      <a:pt x="132" y="39"/>
                    </a:lnTo>
                    <a:lnTo>
                      <a:pt x="68" y="76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12E4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9" name="Freeform 457"/>
              <p:cNvSpPr/>
              <p:nvPr/>
            </p:nvSpPr>
            <p:spPr bwMode="auto">
              <a:xfrm>
                <a:off x="6368" y="3834"/>
                <a:ext cx="46" cy="54"/>
              </a:xfrm>
              <a:custGeom>
                <a:avLst/>
                <a:gdLst>
                  <a:gd name="T0" fmla="*/ 46 w 46"/>
                  <a:gd name="T1" fmla="*/ 27 h 54"/>
                  <a:gd name="T2" fmla="*/ 46 w 46"/>
                  <a:gd name="T3" fmla="*/ 54 h 54"/>
                  <a:gd name="T4" fmla="*/ 0 w 46"/>
                  <a:gd name="T5" fmla="*/ 27 h 54"/>
                  <a:gd name="T6" fmla="*/ 0 w 46"/>
                  <a:gd name="T7" fmla="*/ 0 h 54"/>
                  <a:gd name="T8" fmla="*/ 46 w 46"/>
                  <a:gd name="T9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54">
                    <a:moveTo>
                      <a:pt x="46" y="27"/>
                    </a:moveTo>
                    <a:lnTo>
                      <a:pt x="46" y="54"/>
                    </a:lnTo>
                    <a:lnTo>
                      <a:pt x="0" y="27"/>
                    </a:lnTo>
                    <a:lnTo>
                      <a:pt x="0" y="0"/>
                    </a:lnTo>
                    <a:lnTo>
                      <a:pt x="46" y="27"/>
                    </a:lnTo>
                    <a:close/>
                  </a:path>
                </a:pathLst>
              </a:custGeom>
              <a:solidFill>
                <a:srgbClr val="078A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0" name="Freeform 458"/>
              <p:cNvSpPr/>
              <p:nvPr/>
            </p:nvSpPr>
            <p:spPr bwMode="auto">
              <a:xfrm>
                <a:off x="6414" y="3835"/>
                <a:ext cx="44" cy="53"/>
              </a:xfrm>
              <a:custGeom>
                <a:avLst/>
                <a:gdLst>
                  <a:gd name="T0" fmla="*/ 0 w 44"/>
                  <a:gd name="T1" fmla="*/ 26 h 53"/>
                  <a:gd name="T2" fmla="*/ 44 w 44"/>
                  <a:gd name="T3" fmla="*/ 0 h 53"/>
                  <a:gd name="T4" fmla="*/ 44 w 44"/>
                  <a:gd name="T5" fmla="*/ 28 h 53"/>
                  <a:gd name="T6" fmla="*/ 0 w 44"/>
                  <a:gd name="T7" fmla="*/ 53 h 53"/>
                  <a:gd name="T8" fmla="*/ 0 w 44"/>
                  <a:gd name="T9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3">
                    <a:moveTo>
                      <a:pt x="0" y="26"/>
                    </a:moveTo>
                    <a:lnTo>
                      <a:pt x="44" y="0"/>
                    </a:lnTo>
                    <a:lnTo>
                      <a:pt x="44" y="28"/>
                    </a:lnTo>
                    <a:lnTo>
                      <a:pt x="0" y="53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15D8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1" name="Freeform 459"/>
              <p:cNvSpPr/>
              <p:nvPr/>
            </p:nvSpPr>
            <p:spPr bwMode="auto">
              <a:xfrm>
                <a:off x="6368" y="3808"/>
                <a:ext cx="90" cy="53"/>
              </a:xfrm>
              <a:custGeom>
                <a:avLst/>
                <a:gdLst>
                  <a:gd name="T0" fmla="*/ 0 w 90"/>
                  <a:gd name="T1" fmla="*/ 26 h 53"/>
                  <a:gd name="T2" fmla="*/ 44 w 90"/>
                  <a:gd name="T3" fmla="*/ 0 h 53"/>
                  <a:gd name="T4" fmla="*/ 90 w 90"/>
                  <a:gd name="T5" fmla="*/ 27 h 53"/>
                  <a:gd name="T6" fmla="*/ 46 w 90"/>
                  <a:gd name="T7" fmla="*/ 53 h 53"/>
                  <a:gd name="T8" fmla="*/ 0 w 90"/>
                  <a:gd name="T9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53">
                    <a:moveTo>
                      <a:pt x="0" y="26"/>
                    </a:moveTo>
                    <a:lnTo>
                      <a:pt x="44" y="0"/>
                    </a:lnTo>
                    <a:lnTo>
                      <a:pt x="90" y="27"/>
                    </a:lnTo>
                    <a:lnTo>
                      <a:pt x="46" y="53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12E4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2" name="Freeform 460"/>
              <p:cNvSpPr/>
              <p:nvPr/>
            </p:nvSpPr>
            <p:spPr bwMode="auto">
              <a:xfrm>
                <a:off x="6384" y="3812"/>
                <a:ext cx="31" cy="36"/>
              </a:xfrm>
              <a:custGeom>
                <a:avLst/>
                <a:gdLst>
                  <a:gd name="T0" fmla="*/ 31 w 31"/>
                  <a:gd name="T1" fmla="*/ 18 h 36"/>
                  <a:gd name="T2" fmla="*/ 31 w 31"/>
                  <a:gd name="T3" fmla="*/ 36 h 36"/>
                  <a:gd name="T4" fmla="*/ 0 w 31"/>
                  <a:gd name="T5" fmla="*/ 18 h 36"/>
                  <a:gd name="T6" fmla="*/ 0 w 31"/>
                  <a:gd name="T7" fmla="*/ 0 h 36"/>
                  <a:gd name="T8" fmla="*/ 31 w 31"/>
                  <a:gd name="T9" fmla="*/ 1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6">
                    <a:moveTo>
                      <a:pt x="31" y="18"/>
                    </a:moveTo>
                    <a:lnTo>
                      <a:pt x="31" y="3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1" y="18"/>
                    </a:lnTo>
                    <a:close/>
                  </a:path>
                </a:pathLst>
              </a:custGeom>
              <a:solidFill>
                <a:srgbClr val="078A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3" name="Freeform 461"/>
              <p:cNvSpPr/>
              <p:nvPr/>
            </p:nvSpPr>
            <p:spPr bwMode="auto">
              <a:xfrm>
                <a:off x="6415" y="3813"/>
                <a:ext cx="30" cy="35"/>
              </a:xfrm>
              <a:custGeom>
                <a:avLst/>
                <a:gdLst>
                  <a:gd name="T0" fmla="*/ 0 w 30"/>
                  <a:gd name="T1" fmla="*/ 17 h 35"/>
                  <a:gd name="T2" fmla="*/ 30 w 30"/>
                  <a:gd name="T3" fmla="*/ 0 h 35"/>
                  <a:gd name="T4" fmla="*/ 29 w 30"/>
                  <a:gd name="T5" fmla="*/ 18 h 35"/>
                  <a:gd name="T6" fmla="*/ 0 w 30"/>
                  <a:gd name="T7" fmla="*/ 35 h 35"/>
                  <a:gd name="T8" fmla="*/ 0 w 30"/>
                  <a:gd name="T9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5">
                    <a:moveTo>
                      <a:pt x="0" y="17"/>
                    </a:moveTo>
                    <a:lnTo>
                      <a:pt x="30" y="0"/>
                    </a:lnTo>
                    <a:lnTo>
                      <a:pt x="29" y="18"/>
                    </a:lnTo>
                    <a:lnTo>
                      <a:pt x="0" y="3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15D8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4" name="Freeform 462"/>
              <p:cNvSpPr/>
              <p:nvPr/>
            </p:nvSpPr>
            <p:spPr bwMode="auto">
              <a:xfrm>
                <a:off x="6384" y="3795"/>
                <a:ext cx="61" cy="35"/>
              </a:xfrm>
              <a:custGeom>
                <a:avLst/>
                <a:gdLst>
                  <a:gd name="T0" fmla="*/ 0 w 61"/>
                  <a:gd name="T1" fmla="*/ 17 h 35"/>
                  <a:gd name="T2" fmla="*/ 30 w 61"/>
                  <a:gd name="T3" fmla="*/ 0 h 35"/>
                  <a:gd name="T4" fmla="*/ 61 w 61"/>
                  <a:gd name="T5" fmla="*/ 18 h 35"/>
                  <a:gd name="T6" fmla="*/ 31 w 61"/>
                  <a:gd name="T7" fmla="*/ 35 h 35"/>
                  <a:gd name="T8" fmla="*/ 0 w 61"/>
                  <a:gd name="T9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35">
                    <a:moveTo>
                      <a:pt x="0" y="17"/>
                    </a:moveTo>
                    <a:lnTo>
                      <a:pt x="30" y="0"/>
                    </a:lnTo>
                    <a:lnTo>
                      <a:pt x="61" y="18"/>
                    </a:lnTo>
                    <a:lnTo>
                      <a:pt x="31" y="3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12E4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5" name="Freeform 463"/>
              <p:cNvSpPr/>
              <p:nvPr/>
            </p:nvSpPr>
            <p:spPr bwMode="auto">
              <a:xfrm>
                <a:off x="4254" y="1863"/>
                <a:ext cx="1124" cy="693"/>
              </a:xfrm>
              <a:custGeom>
                <a:avLst/>
                <a:gdLst>
                  <a:gd name="T0" fmla="*/ 32 w 1124"/>
                  <a:gd name="T1" fmla="*/ 626 h 694"/>
                  <a:gd name="T2" fmla="*/ 125 w 1124"/>
                  <a:gd name="T3" fmla="*/ 685 h 694"/>
                  <a:gd name="T4" fmla="*/ 174 w 1124"/>
                  <a:gd name="T5" fmla="*/ 685 h 694"/>
                  <a:gd name="T6" fmla="*/ 1091 w 1124"/>
                  <a:gd name="T7" fmla="*/ 152 h 694"/>
                  <a:gd name="T8" fmla="*/ 1091 w 1124"/>
                  <a:gd name="T9" fmla="*/ 67 h 694"/>
                  <a:gd name="T10" fmla="*/ 999 w 1124"/>
                  <a:gd name="T11" fmla="*/ 9 h 694"/>
                  <a:gd name="T12" fmla="*/ 949 w 1124"/>
                  <a:gd name="T13" fmla="*/ 9 h 694"/>
                  <a:gd name="T14" fmla="*/ 32 w 1124"/>
                  <a:gd name="T15" fmla="*/ 541 h 694"/>
                  <a:gd name="T16" fmla="*/ 32 w 1124"/>
                  <a:gd name="T17" fmla="*/ 626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4" h="694">
                    <a:moveTo>
                      <a:pt x="32" y="626"/>
                    </a:moveTo>
                    <a:cubicBezTo>
                      <a:pt x="125" y="685"/>
                      <a:pt x="125" y="685"/>
                      <a:pt x="125" y="685"/>
                    </a:cubicBezTo>
                    <a:cubicBezTo>
                      <a:pt x="140" y="694"/>
                      <a:pt x="159" y="694"/>
                      <a:pt x="174" y="685"/>
                    </a:cubicBezTo>
                    <a:cubicBezTo>
                      <a:pt x="1091" y="152"/>
                      <a:pt x="1091" y="152"/>
                      <a:pt x="1091" y="152"/>
                    </a:cubicBezTo>
                    <a:cubicBezTo>
                      <a:pt x="1124" y="133"/>
                      <a:pt x="1124" y="86"/>
                      <a:pt x="1091" y="67"/>
                    </a:cubicBezTo>
                    <a:cubicBezTo>
                      <a:pt x="999" y="9"/>
                      <a:pt x="999" y="9"/>
                      <a:pt x="999" y="9"/>
                    </a:cubicBezTo>
                    <a:cubicBezTo>
                      <a:pt x="984" y="0"/>
                      <a:pt x="965" y="0"/>
                      <a:pt x="949" y="9"/>
                    </a:cubicBezTo>
                    <a:cubicBezTo>
                      <a:pt x="32" y="541"/>
                      <a:pt x="32" y="541"/>
                      <a:pt x="32" y="541"/>
                    </a:cubicBezTo>
                    <a:cubicBezTo>
                      <a:pt x="0" y="560"/>
                      <a:pt x="0" y="607"/>
                      <a:pt x="32" y="626"/>
                    </a:cubicBezTo>
                    <a:close/>
                  </a:path>
                </a:pathLst>
              </a:custGeom>
              <a:solidFill>
                <a:srgbClr val="1CB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6" name="Freeform 464"/>
              <p:cNvSpPr/>
              <p:nvPr/>
            </p:nvSpPr>
            <p:spPr bwMode="auto">
              <a:xfrm>
                <a:off x="4337" y="1188"/>
                <a:ext cx="959" cy="1301"/>
              </a:xfrm>
              <a:custGeom>
                <a:avLst/>
                <a:gdLst>
                  <a:gd name="T0" fmla="*/ 957 w 959"/>
                  <a:gd name="T1" fmla="*/ 37 h 1302"/>
                  <a:gd name="T2" fmla="*/ 959 w 959"/>
                  <a:gd name="T3" fmla="*/ 744 h 1302"/>
                  <a:gd name="T4" fmla="*/ 945 w 959"/>
                  <a:gd name="T5" fmla="*/ 769 h 1302"/>
                  <a:gd name="T6" fmla="*/ 45 w 959"/>
                  <a:gd name="T7" fmla="*/ 1291 h 1302"/>
                  <a:gd name="T8" fmla="*/ 2 w 959"/>
                  <a:gd name="T9" fmla="*/ 1266 h 1302"/>
                  <a:gd name="T10" fmla="*/ 0 w 959"/>
                  <a:gd name="T11" fmla="*/ 559 h 1302"/>
                  <a:gd name="T12" fmla="*/ 14 w 959"/>
                  <a:gd name="T13" fmla="*/ 533 h 1302"/>
                  <a:gd name="T14" fmla="*/ 913 w 959"/>
                  <a:gd name="T15" fmla="*/ 11 h 1302"/>
                  <a:gd name="T16" fmla="*/ 957 w 959"/>
                  <a:gd name="T17" fmla="*/ 37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9" h="1302">
                    <a:moveTo>
                      <a:pt x="957" y="37"/>
                    </a:moveTo>
                    <a:cubicBezTo>
                      <a:pt x="959" y="744"/>
                      <a:pt x="959" y="744"/>
                      <a:pt x="959" y="744"/>
                    </a:cubicBezTo>
                    <a:cubicBezTo>
                      <a:pt x="959" y="754"/>
                      <a:pt x="954" y="764"/>
                      <a:pt x="945" y="769"/>
                    </a:cubicBezTo>
                    <a:cubicBezTo>
                      <a:pt x="45" y="1291"/>
                      <a:pt x="45" y="1291"/>
                      <a:pt x="45" y="1291"/>
                    </a:cubicBezTo>
                    <a:cubicBezTo>
                      <a:pt x="26" y="1302"/>
                      <a:pt x="2" y="1288"/>
                      <a:pt x="2" y="1266"/>
                    </a:cubicBezTo>
                    <a:cubicBezTo>
                      <a:pt x="0" y="559"/>
                      <a:pt x="0" y="559"/>
                      <a:pt x="0" y="559"/>
                    </a:cubicBezTo>
                    <a:cubicBezTo>
                      <a:pt x="0" y="548"/>
                      <a:pt x="5" y="539"/>
                      <a:pt x="14" y="533"/>
                    </a:cubicBezTo>
                    <a:cubicBezTo>
                      <a:pt x="913" y="11"/>
                      <a:pt x="913" y="11"/>
                      <a:pt x="913" y="11"/>
                    </a:cubicBezTo>
                    <a:cubicBezTo>
                      <a:pt x="933" y="0"/>
                      <a:pt x="957" y="14"/>
                      <a:pt x="957" y="37"/>
                    </a:cubicBezTo>
                  </a:path>
                </a:pathLst>
              </a:custGeom>
              <a:solidFill>
                <a:srgbClr val="AEF4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7" name="Freeform 465"/>
              <p:cNvSpPr/>
              <p:nvPr/>
            </p:nvSpPr>
            <p:spPr bwMode="auto">
              <a:xfrm>
                <a:off x="4358" y="1198"/>
                <a:ext cx="959" cy="1301"/>
              </a:xfrm>
              <a:custGeom>
                <a:avLst/>
                <a:gdLst>
                  <a:gd name="T0" fmla="*/ 957 w 959"/>
                  <a:gd name="T1" fmla="*/ 37 h 1302"/>
                  <a:gd name="T2" fmla="*/ 959 w 959"/>
                  <a:gd name="T3" fmla="*/ 744 h 1302"/>
                  <a:gd name="T4" fmla="*/ 945 w 959"/>
                  <a:gd name="T5" fmla="*/ 769 h 1302"/>
                  <a:gd name="T6" fmla="*/ 45 w 959"/>
                  <a:gd name="T7" fmla="*/ 1291 h 1302"/>
                  <a:gd name="T8" fmla="*/ 2 w 959"/>
                  <a:gd name="T9" fmla="*/ 1266 h 1302"/>
                  <a:gd name="T10" fmla="*/ 0 w 959"/>
                  <a:gd name="T11" fmla="*/ 559 h 1302"/>
                  <a:gd name="T12" fmla="*/ 14 w 959"/>
                  <a:gd name="T13" fmla="*/ 533 h 1302"/>
                  <a:gd name="T14" fmla="*/ 913 w 959"/>
                  <a:gd name="T15" fmla="*/ 11 h 1302"/>
                  <a:gd name="T16" fmla="*/ 957 w 959"/>
                  <a:gd name="T17" fmla="*/ 37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9" h="1302">
                    <a:moveTo>
                      <a:pt x="957" y="37"/>
                    </a:moveTo>
                    <a:cubicBezTo>
                      <a:pt x="959" y="744"/>
                      <a:pt x="959" y="744"/>
                      <a:pt x="959" y="744"/>
                    </a:cubicBezTo>
                    <a:cubicBezTo>
                      <a:pt x="959" y="754"/>
                      <a:pt x="954" y="764"/>
                      <a:pt x="945" y="769"/>
                    </a:cubicBezTo>
                    <a:cubicBezTo>
                      <a:pt x="45" y="1291"/>
                      <a:pt x="45" y="1291"/>
                      <a:pt x="45" y="1291"/>
                    </a:cubicBezTo>
                    <a:cubicBezTo>
                      <a:pt x="26" y="1302"/>
                      <a:pt x="2" y="1288"/>
                      <a:pt x="2" y="1266"/>
                    </a:cubicBezTo>
                    <a:cubicBezTo>
                      <a:pt x="0" y="559"/>
                      <a:pt x="0" y="559"/>
                      <a:pt x="0" y="559"/>
                    </a:cubicBezTo>
                    <a:cubicBezTo>
                      <a:pt x="0" y="548"/>
                      <a:pt x="5" y="539"/>
                      <a:pt x="14" y="533"/>
                    </a:cubicBezTo>
                    <a:cubicBezTo>
                      <a:pt x="913" y="11"/>
                      <a:pt x="913" y="11"/>
                      <a:pt x="913" y="11"/>
                    </a:cubicBezTo>
                    <a:cubicBezTo>
                      <a:pt x="933" y="0"/>
                      <a:pt x="957" y="14"/>
                      <a:pt x="957" y="37"/>
                    </a:cubicBezTo>
                  </a:path>
                </a:pathLst>
              </a:custGeom>
              <a:solidFill>
                <a:srgbClr val="F0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8" name="Freeform 466"/>
              <p:cNvSpPr/>
              <p:nvPr/>
            </p:nvSpPr>
            <p:spPr bwMode="auto">
              <a:xfrm>
                <a:off x="4908" y="1888"/>
                <a:ext cx="150" cy="106"/>
              </a:xfrm>
              <a:custGeom>
                <a:avLst/>
                <a:gdLst>
                  <a:gd name="T0" fmla="*/ 146 w 150"/>
                  <a:gd name="T1" fmla="*/ 15 h 106"/>
                  <a:gd name="T2" fmla="*/ 0 w 150"/>
                  <a:gd name="T3" fmla="*/ 106 h 106"/>
                  <a:gd name="T4" fmla="*/ 0 w 150"/>
                  <a:gd name="T5" fmla="*/ 88 h 106"/>
                  <a:gd name="T6" fmla="*/ 146 w 150"/>
                  <a:gd name="T7" fmla="*/ 1 h 106"/>
                  <a:gd name="T8" fmla="*/ 150 w 150"/>
                  <a:gd name="T9" fmla="*/ 4 h 106"/>
                  <a:gd name="T10" fmla="*/ 150 w 150"/>
                  <a:gd name="T11" fmla="*/ 9 h 106"/>
                  <a:gd name="T12" fmla="*/ 146 w 150"/>
                  <a:gd name="T13" fmla="*/ 1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106">
                    <a:moveTo>
                      <a:pt x="146" y="15"/>
                    </a:moveTo>
                    <a:cubicBezTo>
                      <a:pt x="0" y="106"/>
                      <a:pt x="0" y="106"/>
                      <a:pt x="0" y="10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46" y="1"/>
                      <a:pt x="146" y="1"/>
                      <a:pt x="146" y="1"/>
                    </a:cubicBezTo>
                    <a:cubicBezTo>
                      <a:pt x="148" y="0"/>
                      <a:pt x="150" y="1"/>
                      <a:pt x="150" y="4"/>
                    </a:cubicBezTo>
                    <a:cubicBezTo>
                      <a:pt x="150" y="9"/>
                      <a:pt x="150" y="9"/>
                      <a:pt x="150" y="9"/>
                    </a:cubicBezTo>
                    <a:cubicBezTo>
                      <a:pt x="150" y="12"/>
                      <a:pt x="148" y="14"/>
                      <a:pt x="146" y="15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9" name="Freeform 467"/>
              <p:cNvSpPr/>
              <p:nvPr/>
            </p:nvSpPr>
            <p:spPr bwMode="auto">
              <a:xfrm>
                <a:off x="4519" y="2131"/>
                <a:ext cx="155" cy="96"/>
              </a:xfrm>
              <a:custGeom>
                <a:avLst/>
                <a:gdLst>
                  <a:gd name="T0" fmla="*/ 151 w 155"/>
                  <a:gd name="T1" fmla="*/ 14 h 96"/>
                  <a:gd name="T2" fmla="*/ 11 w 155"/>
                  <a:gd name="T3" fmla="*/ 94 h 96"/>
                  <a:gd name="T4" fmla="*/ 1 w 155"/>
                  <a:gd name="T5" fmla="*/ 92 h 96"/>
                  <a:gd name="T6" fmla="*/ 4 w 155"/>
                  <a:gd name="T7" fmla="*/ 82 h 96"/>
                  <a:gd name="T8" fmla="*/ 144 w 155"/>
                  <a:gd name="T9" fmla="*/ 2 h 96"/>
                  <a:gd name="T10" fmla="*/ 153 w 155"/>
                  <a:gd name="T11" fmla="*/ 5 h 96"/>
                  <a:gd name="T12" fmla="*/ 151 w 155"/>
                  <a:gd name="T13" fmla="*/ 1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96">
                    <a:moveTo>
                      <a:pt x="151" y="14"/>
                    </a:moveTo>
                    <a:cubicBezTo>
                      <a:pt x="11" y="94"/>
                      <a:pt x="11" y="94"/>
                      <a:pt x="11" y="94"/>
                    </a:cubicBezTo>
                    <a:cubicBezTo>
                      <a:pt x="8" y="96"/>
                      <a:pt x="3" y="95"/>
                      <a:pt x="1" y="92"/>
                    </a:cubicBezTo>
                    <a:cubicBezTo>
                      <a:pt x="0" y="88"/>
                      <a:pt x="1" y="84"/>
                      <a:pt x="4" y="82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47" y="0"/>
                      <a:pt x="151" y="1"/>
                      <a:pt x="153" y="5"/>
                    </a:cubicBezTo>
                    <a:cubicBezTo>
                      <a:pt x="155" y="8"/>
                      <a:pt x="154" y="12"/>
                      <a:pt x="151" y="14"/>
                    </a:cubicBezTo>
                    <a:close/>
                  </a:path>
                </a:pathLst>
              </a:custGeom>
              <a:solidFill>
                <a:srgbClr val="00CA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0" name="Freeform 468"/>
              <p:cNvSpPr/>
              <p:nvPr/>
            </p:nvSpPr>
            <p:spPr bwMode="auto">
              <a:xfrm>
                <a:off x="4519" y="2212"/>
                <a:ext cx="113" cy="71"/>
              </a:xfrm>
              <a:custGeom>
                <a:avLst/>
                <a:gdLst>
                  <a:gd name="T0" fmla="*/ 109 w 113"/>
                  <a:gd name="T1" fmla="*/ 14 h 71"/>
                  <a:gd name="T2" fmla="*/ 11 w 113"/>
                  <a:gd name="T3" fmla="*/ 69 h 71"/>
                  <a:gd name="T4" fmla="*/ 1 w 113"/>
                  <a:gd name="T5" fmla="*/ 67 h 71"/>
                  <a:gd name="T6" fmla="*/ 4 w 113"/>
                  <a:gd name="T7" fmla="*/ 57 h 71"/>
                  <a:gd name="T8" fmla="*/ 102 w 113"/>
                  <a:gd name="T9" fmla="*/ 2 h 71"/>
                  <a:gd name="T10" fmla="*/ 111 w 113"/>
                  <a:gd name="T11" fmla="*/ 4 h 71"/>
                  <a:gd name="T12" fmla="*/ 109 w 113"/>
                  <a:gd name="T13" fmla="*/ 1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" h="71">
                    <a:moveTo>
                      <a:pt x="109" y="14"/>
                    </a:moveTo>
                    <a:cubicBezTo>
                      <a:pt x="11" y="69"/>
                      <a:pt x="11" y="69"/>
                      <a:pt x="11" y="69"/>
                    </a:cubicBezTo>
                    <a:cubicBezTo>
                      <a:pt x="8" y="71"/>
                      <a:pt x="3" y="70"/>
                      <a:pt x="1" y="67"/>
                    </a:cubicBezTo>
                    <a:cubicBezTo>
                      <a:pt x="0" y="63"/>
                      <a:pt x="1" y="59"/>
                      <a:pt x="4" y="57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9" y="1"/>
                      <a:pt x="111" y="4"/>
                    </a:cubicBezTo>
                    <a:cubicBezTo>
                      <a:pt x="113" y="8"/>
                      <a:pt x="112" y="12"/>
                      <a:pt x="109" y="14"/>
                    </a:cubicBezTo>
                    <a:close/>
                  </a:path>
                </a:pathLst>
              </a:custGeom>
              <a:solidFill>
                <a:srgbClr val="00CA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1" name="Freeform 469"/>
              <p:cNvSpPr/>
              <p:nvPr/>
            </p:nvSpPr>
            <p:spPr bwMode="auto">
              <a:xfrm>
                <a:off x="4764" y="1872"/>
                <a:ext cx="144" cy="122"/>
              </a:xfrm>
              <a:custGeom>
                <a:avLst/>
                <a:gdLst>
                  <a:gd name="T0" fmla="*/ 144 w 144"/>
                  <a:gd name="T1" fmla="*/ 122 h 122"/>
                  <a:gd name="T2" fmla="*/ 0 w 144"/>
                  <a:gd name="T3" fmla="*/ 11 h 122"/>
                  <a:gd name="T4" fmla="*/ 9 w 144"/>
                  <a:gd name="T5" fmla="*/ 0 h 122"/>
                  <a:gd name="T6" fmla="*/ 144 w 144"/>
                  <a:gd name="T7" fmla="*/ 104 h 122"/>
                  <a:gd name="T8" fmla="*/ 144 w 144"/>
                  <a:gd name="T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22">
                    <a:moveTo>
                      <a:pt x="144" y="122"/>
                    </a:moveTo>
                    <a:lnTo>
                      <a:pt x="0" y="11"/>
                    </a:lnTo>
                    <a:lnTo>
                      <a:pt x="9" y="0"/>
                    </a:lnTo>
                    <a:lnTo>
                      <a:pt x="144" y="104"/>
                    </a:lnTo>
                    <a:lnTo>
                      <a:pt x="144" y="122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2" name="Freeform 470"/>
              <p:cNvSpPr/>
              <p:nvPr/>
            </p:nvSpPr>
            <p:spPr bwMode="auto">
              <a:xfrm>
                <a:off x="4504" y="1727"/>
                <a:ext cx="294" cy="359"/>
              </a:xfrm>
              <a:custGeom>
                <a:avLst/>
                <a:gdLst>
                  <a:gd name="T0" fmla="*/ 294 w 294"/>
                  <a:gd name="T1" fmla="*/ 121 h 360"/>
                  <a:gd name="T2" fmla="*/ 147 w 294"/>
                  <a:gd name="T3" fmla="*/ 327 h 360"/>
                  <a:gd name="T4" fmla="*/ 0 w 294"/>
                  <a:gd name="T5" fmla="*/ 239 h 360"/>
                  <a:gd name="T6" fmla="*/ 147 w 294"/>
                  <a:gd name="T7" fmla="*/ 33 h 360"/>
                  <a:gd name="T8" fmla="*/ 294 w 294"/>
                  <a:gd name="T9" fmla="*/ 121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0">
                    <a:moveTo>
                      <a:pt x="294" y="121"/>
                    </a:moveTo>
                    <a:cubicBezTo>
                      <a:pt x="294" y="202"/>
                      <a:pt x="228" y="294"/>
                      <a:pt x="147" y="327"/>
                    </a:cubicBezTo>
                    <a:cubicBezTo>
                      <a:pt x="66" y="360"/>
                      <a:pt x="0" y="320"/>
                      <a:pt x="0" y="239"/>
                    </a:cubicBezTo>
                    <a:cubicBezTo>
                      <a:pt x="0" y="158"/>
                      <a:pt x="66" y="66"/>
                      <a:pt x="147" y="33"/>
                    </a:cubicBezTo>
                    <a:cubicBezTo>
                      <a:pt x="228" y="0"/>
                      <a:pt x="294" y="40"/>
                      <a:pt x="294" y="121"/>
                    </a:cubicBezTo>
                    <a:close/>
                  </a:path>
                </a:pathLst>
              </a:custGeom>
              <a:solidFill>
                <a:srgbClr val="90E2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3" name="Freeform 471"/>
              <p:cNvSpPr/>
              <p:nvPr/>
            </p:nvSpPr>
            <p:spPr bwMode="auto">
              <a:xfrm>
                <a:off x="4545" y="1744"/>
                <a:ext cx="210" cy="163"/>
              </a:xfrm>
              <a:custGeom>
                <a:avLst/>
                <a:gdLst>
                  <a:gd name="T0" fmla="*/ 108 w 210"/>
                  <a:gd name="T1" fmla="*/ 164 h 164"/>
                  <a:gd name="T2" fmla="*/ 210 w 210"/>
                  <a:gd name="T3" fmla="*/ 17 h 164"/>
                  <a:gd name="T4" fmla="*/ 106 w 210"/>
                  <a:gd name="T5" fmla="*/ 16 h 164"/>
                  <a:gd name="T6" fmla="*/ 0 w 210"/>
                  <a:gd name="T7" fmla="*/ 103 h 164"/>
                  <a:gd name="T8" fmla="*/ 108 w 210"/>
                  <a:gd name="T9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64">
                    <a:moveTo>
                      <a:pt x="108" y="164"/>
                    </a:moveTo>
                    <a:cubicBezTo>
                      <a:pt x="210" y="17"/>
                      <a:pt x="210" y="17"/>
                      <a:pt x="210" y="17"/>
                    </a:cubicBezTo>
                    <a:cubicBezTo>
                      <a:pt x="183" y="1"/>
                      <a:pt x="147" y="0"/>
                      <a:pt x="106" y="16"/>
                    </a:cubicBezTo>
                    <a:cubicBezTo>
                      <a:pt x="64" y="33"/>
                      <a:pt x="27" y="65"/>
                      <a:pt x="0" y="103"/>
                    </a:cubicBezTo>
                    <a:lnTo>
                      <a:pt x="108" y="164"/>
                    </a:lnTo>
                    <a:close/>
                  </a:path>
                </a:pathLst>
              </a:custGeom>
              <a:solidFill>
                <a:srgbClr val="48CF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4" name="Freeform 472"/>
              <p:cNvSpPr/>
              <p:nvPr/>
            </p:nvSpPr>
            <p:spPr bwMode="auto">
              <a:xfrm>
                <a:off x="4649" y="1761"/>
                <a:ext cx="149" cy="166"/>
              </a:xfrm>
              <a:custGeom>
                <a:avLst/>
                <a:gdLst>
                  <a:gd name="T0" fmla="*/ 84 w 149"/>
                  <a:gd name="T1" fmla="*/ 167 h 167"/>
                  <a:gd name="T2" fmla="*/ 137 w 149"/>
                  <a:gd name="T3" fmla="*/ 149 h 167"/>
                  <a:gd name="T4" fmla="*/ 149 w 149"/>
                  <a:gd name="T5" fmla="*/ 87 h 167"/>
                  <a:gd name="T6" fmla="*/ 106 w 149"/>
                  <a:gd name="T7" fmla="*/ 0 h 167"/>
                  <a:gd name="T8" fmla="*/ 0 w 149"/>
                  <a:gd name="T9" fmla="*/ 145 h 167"/>
                  <a:gd name="T10" fmla="*/ 84 w 149"/>
                  <a:gd name="T11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167">
                    <a:moveTo>
                      <a:pt x="84" y="167"/>
                    </a:move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4" y="128"/>
                      <a:pt x="149" y="107"/>
                      <a:pt x="149" y="87"/>
                    </a:cubicBezTo>
                    <a:cubicBezTo>
                      <a:pt x="149" y="46"/>
                      <a:pt x="132" y="16"/>
                      <a:pt x="106" y="0"/>
                    </a:cubicBezTo>
                    <a:cubicBezTo>
                      <a:pt x="0" y="145"/>
                      <a:pt x="0" y="145"/>
                      <a:pt x="0" y="145"/>
                    </a:cubicBezTo>
                    <a:lnTo>
                      <a:pt x="84" y="167"/>
                    </a:ln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5" name="Freeform 473"/>
              <p:cNvSpPr/>
              <p:nvPr/>
            </p:nvSpPr>
            <p:spPr bwMode="auto">
              <a:xfrm>
                <a:off x="4649" y="1903"/>
                <a:ext cx="139" cy="151"/>
              </a:xfrm>
              <a:custGeom>
                <a:avLst/>
                <a:gdLst>
                  <a:gd name="T0" fmla="*/ 0 w 139"/>
                  <a:gd name="T1" fmla="*/ 151 h 151"/>
                  <a:gd name="T2" fmla="*/ 0 w 139"/>
                  <a:gd name="T3" fmla="*/ 151 h 151"/>
                  <a:gd name="T4" fmla="*/ 139 w 139"/>
                  <a:gd name="T5" fmla="*/ 0 h 151"/>
                  <a:gd name="T6" fmla="*/ 0 w 139"/>
                  <a:gd name="T7" fmla="*/ 2 h 151"/>
                  <a:gd name="T8" fmla="*/ 0 w 139"/>
                  <a:gd name="T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151">
                    <a:moveTo>
                      <a:pt x="0" y="151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63" y="126"/>
                      <a:pt x="118" y="64"/>
                      <a:pt x="139" y="0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151"/>
                    </a:lnTo>
                    <a:close/>
                  </a:path>
                </a:pathLst>
              </a:custGeom>
              <a:solidFill>
                <a:srgbClr val="C9F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6" name="Freeform 474"/>
              <p:cNvSpPr/>
              <p:nvPr/>
            </p:nvSpPr>
            <p:spPr bwMode="auto">
              <a:xfrm>
                <a:off x="5091" y="1724"/>
                <a:ext cx="14" cy="156"/>
              </a:xfrm>
              <a:custGeom>
                <a:avLst/>
                <a:gdLst>
                  <a:gd name="T0" fmla="*/ 7 w 14"/>
                  <a:gd name="T1" fmla="*/ 157 h 157"/>
                  <a:gd name="T2" fmla="*/ 7 w 14"/>
                  <a:gd name="T3" fmla="*/ 157 h 157"/>
                  <a:gd name="T4" fmla="*/ 0 w 14"/>
                  <a:gd name="T5" fmla="*/ 150 h 157"/>
                  <a:gd name="T6" fmla="*/ 0 w 14"/>
                  <a:gd name="T7" fmla="*/ 7 h 157"/>
                  <a:gd name="T8" fmla="*/ 7 w 14"/>
                  <a:gd name="T9" fmla="*/ 0 h 157"/>
                  <a:gd name="T10" fmla="*/ 14 w 14"/>
                  <a:gd name="T11" fmla="*/ 7 h 157"/>
                  <a:gd name="T12" fmla="*/ 14 w 14"/>
                  <a:gd name="T13" fmla="*/ 150 h 157"/>
                  <a:gd name="T14" fmla="*/ 7 w 14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7">
                    <a:moveTo>
                      <a:pt x="7" y="157"/>
                    </a:moveTo>
                    <a:cubicBezTo>
                      <a:pt x="7" y="157"/>
                      <a:pt x="7" y="157"/>
                      <a:pt x="7" y="157"/>
                    </a:cubicBezTo>
                    <a:cubicBezTo>
                      <a:pt x="3" y="157"/>
                      <a:pt x="0" y="154"/>
                      <a:pt x="0" y="15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" y="0"/>
                      <a:pt x="14" y="3"/>
                      <a:pt x="14" y="7"/>
                    </a:cubicBezTo>
                    <a:cubicBezTo>
                      <a:pt x="14" y="150"/>
                      <a:pt x="14" y="150"/>
                      <a:pt x="14" y="150"/>
                    </a:cubicBezTo>
                    <a:cubicBezTo>
                      <a:pt x="14" y="154"/>
                      <a:pt x="10" y="157"/>
                      <a:pt x="7" y="157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7" name="Freeform 475"/>
              <p:cNvSpPr/>
              <p:nvPr/>
            </p:nvSpPr>
            <p:spPr bwMode="auto">
              <a:xfrm>
                <a:off x="5140" y="1696"/>
                <a:ext cx="14" cy="156"/>
              </a:xfrm>
              <a:custGeom>
                <a:avLst/>
                <a:gdLst>
                  <a:gd name="T0" fmla="*/ 7 w 14"/>
                  <a:gd name="T1" fmla="*/ 157 h 157"/>
                  <a:gd name="T2" fmla="*/ 7 w 14"/>
                  <a:gd name="T3" fmla="*/ 157 h 157"/>
                  <a:gd name="T4" fmla="*/ 0 w 14"/>
                  <a:gd name="T5" fmla="*/ 150 h 157"/>
                  <a:gd name="T6" fmla="*/ 0 w 14"/>
                  <a:gd name="T7" fmla="*/ 7 h 157"/>
                  <a:gd name="T8" fmla="*/ 7 w 14"/>
                  <a:gd name="T9" fmla="*/ 0 h 157"/>
                  <a:gd name="T10" fmla="*/ 14 w 14"/>
                  <a:gd name="T11" fmla="*/ 7 h 157"/>
                  <a:gd name="T12" fmla="*/ 14 w 14"/>
                  <a:gd name="T13" fmla="*/ 150 h 157"/>
                  <a:gd name="T14" fmla="*/ 7 w 14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7">
                    <a:moveTo>
                      <a:pt x="7" y="157"/>
                    </a:moveTo>
                    <a:cubicBezTo>
                      <a:pt x="7" y="157"/>
                      <a:pt x="7" y="157"/>
                      <a:pt x="7" y="157"/>
                    </a:cubicBezTo>
                    <a:cubicBezTo>
                      <a:pt x="3" y="157"/>
                      <a:pt x="0" y="154"/>
                      <a:pt x="0" y="15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" y="0"/>
                      <a:pt x="14" y="3"/>
                      <a:pt x="14" y="7"/>
                    </a:cubicBezTo>
                    <a:cubicBezTo>
                      <a:pt x="14" y="150"/>
                      <a:pt x="14" y="150"/>
                      <a:pt x="14" y="150"/>
                    </a:cubicBezTo>
                    <a:cubicBezTo>
                      <a:pt x="14" y="154"/>
                      <a:pt x="10" y="157"/>
                      <a:pt x="7" y="157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8" name="Freeform 476"/>
              <p:cNvSpPr/>
              <p:nvPr/>
            </p:nvSpPr>
            <p:spPr bwMode="auto">
              <a:xfrm>
                <a:off x="5189" y="1668"/>
                <a:ext cx="14" cy="156"/>
              </a:xfrm>
              <a:custGeom>
                <a:avLst/>
                <a:gdLst>
                  <a:gd name="T0" fmla="*/ 7 w 14"/>
                  <a:gd name="T1" fmla="*/ 157 h 157"/>
                  <a:gd name="T2" fmla="*/ 7 w 14"/>
                  <a:gd name="T3" fmla="*/ 157 h 157"/>
                  <a:gd name="T4" fmla="*/ 0 w 14"/>
                  <a:gd name="T5" fmla="*/ 150 h 157"/>
                  <a:gd name="T6" fmla="*/ 0 w 14"/>
                  <a:gd name="T7" fmla="*/ 7 h 157"/>
                  <a:gd name="T8" fmla="*/ 7 w 14"/>
                  <a:gd name="T9" fmla="*/ 0 h 157"/>
                  <a:gd name="T10" fmla="*/ 14 w 14"/>
                  <a:gd name="T11" fmla="*/ 7 h 157"/>
                  <a:gd name="T12" fmla="*/ 14 w 14"/>
                  <a:gd name="T13" fmla="*/ 150 h 157"/>
                  <a:gd name="T14" fmla="*/ 7 w 14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7">
                    <a:moveTo>
                      <a:pt x="7" y="157"/>
                    </a:moveTo>
                    <a:cubicBezTo>
                      <a:pt x="7" y="157"/>
                      <a:pt x="7" y="157"/>
                      <a:pt x="7" y="157"/>
                    </a:cubicBezTo>
                    <a:cubicBezTo>
                      <a:pt x="3" y="157"/>
                      <a:pt x="0" y="154"/>
                      <a:pt x="0" y="15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" y="0"/>
                      <a:pt x="14" y="3"/>
                      <a:pt x="14" y="7"/>
                    </a:cubicBezTo>
                    <a:cubicBezTo>
                      <a:pt x="14" y="150"/>
                      <a:pt x="14" y="150"/>
                      <a:pt x="14" y="150"/>
                    </a:cubicBezTo>
                    <a:cubicBezTo>
                      <a:pt x="14" y="154"/>
                      <a:pt x="10" y="157"/>
                      <a:pt x="7" y="157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9" name="Freeform 477"/>
              <p:cNvSpPr/>
              <p:nvPr/>
            </p:nvSpPr>
            <p:spPr bwMode="auto">
              <a:xfrm>
                <a:off x="5241" y="1640"/>
                <a:ext cx="14" cy="156"/>
              </a:xfrm>
              <a:custGeom>
                <a:avLst/>
                <a:gdLst>
                  <a:gd name="T0" fmla="*/ 7 w 14"/>
                  <a:gd name="T1" fmla="*/ 157 h 157"/>
                  <a:gd name="T2" fmla="*/ 7 w 14"/>
                  <a:gd name="T3" fmla="*/ 157 h 157"/>
                  <a:gd name="T4" fmla="*/ 0 w 14"/>
                  <a:gd name="T5" fmla="*/ 150 h 157"/>
                  <a:gd name="T6" fmla="*/ 0 w 14"/>
                  <a:gd name="T7" fmla="*/ 7 h 157"/>
                  <a:gd name="T8" fmla="*/ 7 w 14"/>
                  <a:gd name="T9" fmla="*/ 0 h 157"/>
                  <a:gd name="T10" fmla="*/ 14 w 14"/>
                  <a:gd name="T11" fmla="*/ 7 h 157"/>
                  <a:gd name="T12" fmla="*/ 14 w 14"/>
                  <a:gd name="T13" fmla="*/ 150 h 157"/>
                  <a:gd name="T14" fmla="*/ 7 w 14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7">
                    <a:moveTo>
                      <a:pt x="7" y="157"/>
                    </a:moveTo>
                    <a:cubicBezTo>
                      <a:pt x="7" y="157"/>
                      <a:pt x="7" y="157"/>
                      <a:pt x="7" y="157"/>
                    </a:cubicBezTo>
                    <a:cubicBezTo>
                      <a:pt x="3" y="157"/>
                      <a:pt x="0" y="154"/>
                      <a:pt x="0" y="15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ubicBezTo>
                      <a:pt x="14" y="150"/>
                      <a:pt x="14" y="150"/>
                      <a:pt x="14" y="150"/>
                    </a:cubicBezTo>
                    <a:cubicBezTo>
                      <a:pt x="14" y="154"/>
                      <a:pt x="11" y="157"/>
                      <a:pt x="7" y="157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0" name="Freeform 478"/>
              <p:cNvSpPr/>
              <p:nvPr/>
            </p:nvSpPr>
            <p:spPr bwMode="auto">
              <a:xfrm>
                <a:off x="4915" y="1868"/>
                <a:ext cx="121" cy="75"/>
              </a:xfrm>
              <a:custGeom>
                <a:avLst/>
                <a:gdLst>
                  <a:gd name="T0" fmla="*/ 117 w 121"/>
                  <a:gd name="T1" fmla="*/ 14 h 75"/>
                  <a:gd name="T2" fmla="*/ 11 w 121"/>
                  <a:gd name="T3" fmla="*/ 73 h 75"/>
                  <a:gd name="T4" fmla="*/ 1 w 121"/>
                  <a:gd name="T5" fmla="*/ 71 h 75"/>
                  <a:gd name="T6" fmla="*/ 4 w 121"/>
                  <a:gd name="T7" fmla="*/ 61 h 75"/>
                  <a:gd name="T8" fmla="*/ 110 w 121"/>
                  <a:gd name="T9" fmla="*/ 2 h 75"/>
                  <a:gd name="T10" fmla="*/ 119 w 121"/>
                  <a:gd name="T11" fmla="*/ 4 h 75"/>
                  <a:gd name="T12" fmla="*/ 117 w 121"/>
                  <a:gd name="T13" fmla="*/ 1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75">
                    <a:moveTo>
                      <a:pt x="117" y="14"/>
                    </a:moveTo>
                    <a:cubicBezTo>
                      <a:pt x="11" y="73"/>
                      <a:pt x="11" y="73"/>
                      <a:pt x="11" y="73"/>
                    </a:cubicBezTo>
                    <a:cubicBezTo>
                      <a:pt x="8" y="75"/>
                      <a:pt x="3" y="74"/>
                      <a:pt x="1" y="71"/>
                    </a:cubicBezTo>
                    <a:cubicBezTo>
                      <a:pt x="0" y="67"/>
                      <a:pt x="1" y="63"/>
                      <a:pt x="4" y="61"/>
                    </a:cubicBezTo>
                    <a:cubicBezTo>
                      <a:pt x="110" y="2"/>
                      <a:pt x="110" y="2"/>
                      <a:pt x="110" y="2"/>
                    </a:cubicBezTo>
                    <a:cubicBezTo>
                      <a:pt x="113" y="0"/>
                      <a:pt x="117" y="1"/>
                      <a:pt x="119" y="4"/>
                    </a:cubicBezTo>
                    <a:cubicBezTo>
                      <a:pt x="121" y="8"/>
                      <a:pt x="120" y="12"/>
                      <a:pt x="117" y="14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1" name="Freeform 479"/>
              <p:cNvSpPr/>
              <p:nvPr/>
            </p:nvSpPr>
            <p:spPr bwMode="auto">
              <a:xfrm>
                <a:off x="4919" y="1848"/>
                <a:ext cx="89" cy="55"/>
              </a:xfrm>
              <a:custGeom>
                <a:avLst/>
                <a:gdLst>
                  <a:gd name="T0" fmla="*/ 85 w 89"/>
                  <a:gd name="T1" fmla="*/ 14 h 55"/>
                  <a:gd name="T2" fmla="*/ 11 w 89"/>
                  <a:gd name="T3" fmla="*/ 53 h 55"/>
                  <a:gd name="T4" fmla="*/ 1 w 89"/>
                  <a:gd name="T5" fmla="*/ 51 h 55"/>
                  <a:gd name="T6" fmla="*/ 4 w 89"/>
                  <a:gd name="T7" fmla="*/ 41 h 55"/>
                  <a:gd name="T8" fmla="*/ 78 w 89"/>
                  <a:gd name="T9" fmla="*/ 2 h 55"/>
                  <a:gd name="T10" fmla="*/ 87 w 89"/>
                  <a:gd name="T11" fmla="*/ 4 h 55"/>
                  <a:gd name="T12" fmla="*/ 85 w 89"/>
                  <a:gd name="T13" fmla="*/ 1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5">
                    <a:moveTo>
                      <a:pt x="85" y="14"/>
                    </a:moveTo>
                    <a:cubicBezTo>
                      <a:pt x="11" y="53"/>
                      <a:pt x="11" y="53"/>
                      <a:pt x="11" y="53"/>
                    </a:cubicBezTo>
                    <a:cubicBezTo>
                      <a:pt x="8" y="55"/>
                      <a:pt x="3" y="54"/>
                      <a:pt x="1" y="51"/>
                    </a:cubicBezTo>
                    <a:cubicBezTo>
                      <a:pt x="0" y="47"/>
                      <a:pt x="1" y="43"/>
                      <a:pt x="4" y="41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81" y="0"/>
                      <a:pt x="85" y="1"/>
                      <a:pt x="87" y="4"/>
                    </a:cubicBezTo>
                    <a:cubicBezTo>
                      <a:pt x="89" y="8"/>
                      <a:pt x="88" y="12"/>
                      <a:pt x="85" y="14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2" name="Freeform 480"/>
              <p:cNvSpPr/>
              <p:nvPr/>
            </p:nvSpPr>
            <p:spPr bwMode="auto">
              <a:xfrm>
                <a:off x="6573" y="3229"/>
                <a:ext cx="21" cy="29"/>
              </a:xfrm>
              <a:custGeom>
                <a:avLst/>
                <a:gdLst>
                  <a:gd name="T0" fmla="*/ 11 w 21"/>
                  <a:gd name="T1" fmla="*/ 1 h 29"/>
                  <a:gd name="T2" fmla="*/ 15 w 21"/>
                  <a:gd name="T3" fmla="*/ 21 h 29"/>
                  <a:gd name="T4" fmla="*/ 21 w 21"/>
                  <a:gd name="T5" fmla="*/ 27 h 29"/>
                  <a:gd name="T6" fmla="*/ 17 w 21"/>
                  <a:gd name="T7" fmla="*/ 28 h 29"/>
                  <a:gd name="T8" fmla="*/ 0 w 21"/>
                  <a:gd name="T9" fmla="*/ 0 h 29"/>
                  <a:gd name="T10" fmla="*/ 11 w 21"/>
                  <a:gd name="T11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9">
                    <a:moveTo>
                      <a:pt x="11" y="1"/>
                    </a:moveTo>
                    <a:cubicBezTo>
                      <a:pt x="11" y="1"/>
                      <a:pt x="11" y="14"/>
                      <a:pt x="15" y="21"/>
                    </a:cubicBezTo>
                    <a:cubicBezTo>
                      <a:pt x="16" y="25"/>
                      <a:pt x="21" y="27"/>
                      <a:pt x="21" y="27"/>
                    </a:cubicBezTo>
                    <a:cubicBezTo>
                      <a:pt x="21" y="27"/>
                      <a:pt x="18" y="29"/>
                      <a:pt x="17" y="28"/>
                    </a:cubicBezTo>
                    <a:cubicBezTo>
                      <a:pt x="10" y="25"/>
                      <a:pt x="0" y="0"/>
                      <a:pt x="0" y="0"/>
                    </a:cubicBezTo>
                    <a:cubicBezTo>
                      <a:pt x="11" y="1"/>
                      <a:pt x="11" y="1"/>
                      <a:pt x="11" y="1"/>
                    </a:cubicBezTo>
                  </a:path>
                </a:pathLst>
              </a:custGeom>
              <a:solidFill>
                <a:srgbClr val="3315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3" name="Freeform 481"/>
              <p:cNvSpPr/>
              <p:nvPr/>
            </p:nvSpPr>
            <p:spPr bwMode="auto">
              <a:xfrm>
                <a:off x="6543" y="3229"/>
                <a:ext cx="46" cy="39"/>
              </a:xfrm>
              <a:custGeom>
                <a:avLst/>
                <a:gdLst>
                  <a:gd name="T0" fmla="*/ 40 w 46"/>
                  <a:gd name="T1" fmla="*/ 0 h 39"/>
                  <a:gd name="T2" fmla="*/ 41 w 46"/>
                  <a:gd name="T3" fmla="*/ 20 h 39"/>
                  <a:gd name="T4" fmla="*/ 46 w 46"/>
                  <a:gd name="T5" fmla="*/ 31 h 39"/>
                  <a:gd name="T6" fmla="*/ 34 w 46"/>
                  <a:gd name="T7" fmla="*/ 35 h 39"/>
                  <a:gd name="T8" fmla="*/ 0 w 46"/>
                  <a:gd name="T9" fmla="*/ 30 h 39"/>
                  <a:gd name="T10" fmla="*/ 35 w 46"/>
                  <a:gd name="T11" fmla="*/ 4 h 39"/>
                  <a:gd name="T12" fmla="*/ 40 w 4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39">
                    <a:moveTo>
                      <a:pt x="40" y="0"/>
                    </a:moveTo>
                    <a:cubicBezTo>
                      <a:pt x="40" y="0"/>
                      <a:pt x="40" y="12"/>
                      <a:pt x="41" y="20"/>
                    </a:cubicBezTo>
                    <a:cubicBezTo>
                      <a:pt x="42" y="27"/>
                      <a:pt x="46" y="31"/>
                      <a:pt x="46" y="31"/>
                    </a:cubicBezTo>
                    <a:cubicBezTo>
                      <a:pt x="46" y="31"/>
                      <a:pt x="38" y="34"/>
                      <a:pt x="34" y="35"/>
                    </a:cubicBezTo>
                    <a:cubicBezTo>
                      <a:pt x="22" y="39"/>
                      <a:pt x="0" y="30"/>
                      <a:pt x="0" y="30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3315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4" name="Freeform 482"/>
              <p:cNvSpPr/>
              <p:nvPr/>
            </p:nvSpPr>
            <p:spPr bwMode="auto">
              <a:xfrm>
                <a:off x="6562" y="3358"/>
                <a:ext cx="33" cy="34"/>
              </a:xfrm>
              <a:custGeom>
                <a:avLst/>
                <a:gdLst>
                  <a:gd name="T0" fmla="*/ 33 w 33"/>
                  <a:gd name="T1" fmla="*/ 16 h 34"/>
                  <a:gd name="T2" fmla="*/ 22 w 33"/>
                  <a:gd name="T3" fmla="*/ 29 h 34"/>
                  <a:gd name="T4" fmla="*/ 8 w 33"/>
                  <a:gd name="T5" fmla="*/ 33 h 34"/>
                  <a:gd name="T6" fmla="*/ 2 w 33"/>
                  <a:gd name="T7" fmla="*/ 31 h 34"/>
                  <a:gd name="T8" fmla="*/ 11 w 33"/>
                  <a:gd name="T9" fmla="*/ 0 h 34"/>
                  <a:gd name="T10" fmla="*/ 33 w 33"/>
                  <a:gd name="T11" fmla="*/ 1 h 34"/>
                  <a:gd name="T12" fmla="*/ 33 w 33"/>
                  <a:gd name="T13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34">
                    <a:moveTo>
                      <a:pt x="33" y="16"/>
                    </a:moveTo>
                    <a:cubicBezTo>
                      <a:pt x="33" y="16"/>
                      <a:pt x="24" y="27"/>
                      <a:pt x="22" y="29"/>
                    </a:cubicBezTo>
                    <a:cubicBezTo>
                      <a:pt x="19" y="31"/>
                      <a:pt x="10" y="33"/>
                      <a:pt x="8" y="33"/>
                    </a:cubicBezTo>
                    <a:cubicBezTo>
                      <a:pt x="5" y="33"/>
                      <a:pt x="3" y="34"/>
                      <a:pt x="2" y="31"/>
                    </a:cubicBezTo>
                    <a:cubicBezTo>
                      <a:pt x="0" y="27"/>
                      <a:pt x="11" y="0"/>
                      <a:pt x="11" y="0"/>
                    </a:cubicBezTo>
                    <a:cubicBezTo>
                      <a:pt x="33" y="1"/>
                      <a:pt x="33" y="1"/>
                      <a:pt x="33" y="1"/>
                    </a:cubicBezTo>
                    <a:lnTo>
                      <a:pt x="33" y="16"/>
                    </a:lnTo>
                    <a:close/>
                  </a:path>
                </a:pathLst>
              </a:custGeom>
              <a:solidFill>
                <a:srgbClr val="352F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5" name="Freeform 483"/>
              <p:cNvSpPr/>
              <p:nvPr/>
            </p:nvSpPr>
            <p:spPr bwMode="auto">
              <a:xfrm>
                <a:off x="6558" y="3258"/>
                <a:ext cx="53" cy="76"/>
              </a:xfrm>
              <a:custGeom>
                <a:avLst/>
                <a:gdLst>
                  <a:gd name="T0" fmla="*/ 53 w 53"/>
                  <a:gd name="T1" fmla="*/ 71 h 76"/>
                  <a:gd name="T2" fmla="*/ 44 w 53"/>
                  <a:gd name="T3" fmla="*/ 76 h 76"/>
                  <a:gd name="T4" fmla="*/ 20 w 53"/>
                  <a:gd name="T5" fmla="*/ 66 h 76"/>
                  <a:gd name="T6" fmla="*/ 14 w 53"/>
                  <a:gd name="T7" fmla="*/ 58 h 76"/>
                  <a:gd name="T8" fmla="*/ 6 w 53"/>
                  <a:gd name="T9" fmla="*/ 23 h 76"/>
                  <a:gd name="T10" fmla="*/ 8 w 53"/>
                  <a:gd name="T11" fmla="*/ 1 h 76"/>
                  <a:gd name="T12" fmla="*/ 22 w 53"/>
                  <a:gd name="T13" fmla="*/ 23 h 76"/>
                  <a:gd name="T14" fmla="*/ 24 w 53"/>
                  <a:gd name="T15" fmla="*/ 52 h 76"/>
                  <a:gd name="T16" fmla="*/ 25 w 53"/>
                  <a:gd name="T17" fmla="*/ 53 h 76"/>
                  <a:gd name="T18" fmla="*/ 53 w 53"/>
                  <a:gd name="T19" fmla="*/ 7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76">
                    <a:moveTo>
                      <a:pt x="53" y="71"/>
                    </a:moveTo>
                    <a:cubicBezTo>
                      <a:pt x="44" y="76"/>
                      <a:pt x="44" y="76"/>
                      <a:pt x="44" y="76"/>
                    </a:cubicBezTo>
                    <a:cubicBezTo>
                      <a:pt x="27" y="70"/>
                      <a:pt x="25" y="70"/>
                      <a:pt x="20" y="66"/>
                    </a:cubicBezTo>
                    <a:cubicBezTo>
                      <a:pt x="17" y="64"/>
                      <a:pt x="14" y="61"/>
                      <a:pt x="14" y="58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2" y="17"/>
                      <a:pt x="0" y="2"/>
                      <a:pt x="8" y="1"/>
                    </a:cubicBezTo>
                    <a:cubicBezTo>
                      <a:pt x="19" y="0"/>
                      <a:pt x="21" y="18"/>
                      <a:pt x="22" y="23"/>
                    </a:cubicBezTo>
                    <a:cubicBezTo>
                      <a:pt x="23" y="30"/>
                      <a:pt x="24" y="47"/>
                      <a:pt x="24" y="52"/>
                    </a:cubicBezTo>
                    <a:cubicBezTo>
                      <a:pt x="24" y="52"/>
                      <a:pt x="25" y="53"/>
                      <a:pt x="25" y="53"/>
                    </a:cubicBezTo>
                    <a:lnTo>
                      <a:pt x="53" y="71"/>
                    </a:lnTo>
                    <a:close/>
                  </a:path>
                </a:pathLst>
              </a:custGeom>
              <a:solidFill>
                <a:srgbClr val="CEA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6" name="Freeform 484"/>
              <p:cNvSpPr/>
              <p:nvPr/>
            </p:nvSpPr>
            <p:spPr bwMode="auto">
              <a:xfrm>
                <a:off x="6551" y="3242"/>
                <a:ext cx="17" cy="32"/>
              </a:xfrm>
              <a:custGeom>
                <a:avLst/>
                <a:gdLst>
                  <a:gd name="T0" fmla="*/ 14 w 17"/>
                  <a:gd name="T1" fmla="*/ 27 h 32"/>
                  <a:gd name="T2" fmla="*/ 0 w 17"/>
                  <a:gd name="T3" fmla="*/ 19 h 32"/>
                  <a:gd name="T4" fmla="*/ 1 w 17"/>
                  <a:gd name="T5" fmla="*/ 0 h 32"/>
                  <a:gd name="T6" fmla="*/ 17 w 17"/>
                  <a:gd name="T7" fmla="*/ 3 h 32"/>
                  <a:gd name="T8" fmla="*/ 14 w 17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2">
                    <a:moveTo>
                      <a:pt x="14" y="27"/>
                    </a:moveTo>
                    <a:cubicBezTo>
                      <a:pt x="7" y="32"/>
                      <a:pt x="4" y="25"/>
                      <a:pt x="0" y="19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4" y="27"/>
                      <a:pt x="14" y="27"/>
                      <a:pt x="14" y="27"/>
                    </a:cubicBezTo>
                  </a:path>
                </a:pathLst>
              </a:custGeom>
              <a:solidFill>
                <a:srgbClr val="CEA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7" name="Freeform 485"/>
              <p:cNvSpPr/>
              <p:nvPr/>
            </p:nvSpPr>
            <p:spPr bwMode="auto">
              <a:xfrm>
                <a:off x="6534" y="3229"/>
                <a:ext cx="15" cy="22"/>
              </a:xfrm>
              <a:custGeom>
                <a:avLst/>
                <a:gdLst>
                  <a:gd name="T0" fmla="*/ 10 w 15"/>
                  <a:gd name="T1" fmla="*/ 0 h 22"/>
                  <a:gd name="T2" fmla="*/ 5 w 15"/>
                  <a:gd name="T3" fmla="*/ 17 h 22"/>
                  <a:gd name="T4" fmla="*/ 0 w 15"/>
                  <a:gd name="T5" fmla="*/ 21 h 22"/>
                  <a:gd name="T6" fmla="*/ 5 w 15"/>
                  <a:gd name="T7" fmla="*/ 21 h 22"/>
                  <a:gd name="T8" fmla="*/ 15 w 15"/>
                  <a:gd name="T9" fmla="*/ 11 h 22"/>
                  <a:gd name="T10" fmla="*/ 10 w 15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2">
                    <a:moveTo>
                      <a:pt x="10" y="0"/>
                    </a:moveTo>
                    <a:cubicBezTo>
                      <a:pt x="10" y="0"/>
                      <a:pt x="7" y="15"/>
                      <a:pt x="5" y="17"/>
                    </a:cubicBezTo>
                    <a:cubicBezTo>
                      <a:pt x="2" y="21"/>
                      <a:pt x="0" y="21"/>
                      <a:pt x="0" y="21"/>
                    </a:cubicBezTo>
                    <a:cubicBezTo>
                      <a:pt x="0" y="21"/>
                      <a:pt x="1" y="22"/>
                      <a:pt x="5" y="21"/>
                    </a:cubicBezTo>
                    <a:cubicBezTo>
                      <a:pt x="9" y="20"/>
                      <a:pt x="15" y="11"/>
                      <a:pt x="15" y="11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3315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8" name="Freeform 486"/>
              <p:cNvSpPr/>
              <p:nvPr/>
            </p:nvSpPr>
            <p:spPr bwMode="auto">
              <a:xfrm>
                <a:off x="6580" y="3316"/>
                <a:ext cx="54" cy="21"/>
              </a:xfrm>
              <a:custGeom>
                <a:avLst/>
                <a:gdLst>
                  <a:gd name="T0" fmla="*/ 54 w 54"/>
                  <a:gd name="T1" fmla="*/ 8 h 21"/>
                  <a:gd name="T2" fmla="*/ 16 w 54"/>
                  <a:gd name="T3" fmla="*/ 0 h 21"/>
                  <a:gd name="T4" fmla="*/ 0 w 54"/>
                  <a:gd name="T5" fmla="*/ 21 h 21"/>
                  <a:gd name="T6" fmla="*/ 3 w 54"/>
                  <a:gd name="T7" fmla="*/ 21 h 21"/>
                  <a:gd name="T8" fmla="*/ 17 w 54"/>
                  <a:gd name="T9" fmla="*/ 3 h 21"/>
                  <a:gd name="T10" fmla="*/ 52 w 54"/>
                  <a:gd name="T11" fmla="*/ 11 h 21"/>
                  <a:gd name="T12" fmla="*/ 54 w 54"/>
                  <a:gd name="T13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21">
                    <a:moveTo>
                      <a:pt x="54" y="8"/>
                    </a:moveTo>
                    <a:lnTo>
                      <a:pt x="16" y="0"/>
                    </a:lnTo>
                    <a:lnTo>
                      <a:pt x="0" y="21"/>
                    </a:lnTo>
                    <a:lnTo>
                      <a:pt x="3" y="21"/>
                    </a:lnTo>
                    <a:lnTo>
                      <a:pt x="17" y="3"/>
                    </a:lnTo>
                    <a:lnTo>
                      <a:pt x="52" y="11"/>
                    </a:lnTo>
                    <a:lnTo>
                      <a:pt x="54" y="8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9" name="Freeform 487"/>
              <p:cNvSpPr/>
              <p:nvPr/>
            </p:nvSpPr>
            <p:spPr bwMode="auto">
              <a:xfrm>
                <a:off x="6586" y="3326"/>
                <a:ext cx="2" cy="1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0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868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0" name="Freeform 488"/>
              <p:cNvSpPr/>
              <p:nvPr/>
            </p:nvSpPr>
            <p:spPr bwMode="auto">
              <a:xfrm>
                <a:off x="6586" y="3326"/>
                <a:ext cx="2" cy="1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  <a:gd name="T6" fmla="*/ 1 w 2"/>
                  <a:gd name="T7" fmla="*/ 0 h 1"/>
                  <a:gd name="T8" fmla="*/ 0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lnTo>
                      <a:pt x="1" y="1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1" name="Freeform 489"/>
              <p:cNvSpPr/>
              <p:nvPr/>
            </p:nvSpPr>
            <p:spPr bwMode="auto">
              <a:xfrm>
                <a:off x="6581" y="3318"/>
                <a:ext cx="52" cy="25"/>
              </a:xfrm>
              <a:custGeom>
                <a:avLst/>
                <a:gdLst>
                  <a:gd name="T0" fmla="*/ 0 w 52"/>
                  <a:gd name="T1" fmla="*/ 19 h 25"/>
                  <a:gd name="T2" fmla="*/ 37 w 52"/>
                  <a:gd name="T3" fmla="*/ 25 h 25"/>
                  <a:gd name="T4" fmla="*/ 52 w 52"/>
                  <a:gd name="T5" fmla="*/ 7 h 25"/>
                  <a:gd name="T6" fmla="*/ 16 w 52"/>
                  <a:gd name="T7" fmla="*/ 0 h 25"/>
                  <a:gd name="T8" fmla="*/ 0 w 52"/>
                  <a:gd name="T9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5">
                    <a:moveTo>
                      <a:pt x="0" y="19"/>
                    </a:moveTo>
                    <a:lnTo>
                      <a:pt x="37" y="25"/>
                    </a:lnTo>
                    <a:lnTo>
                      <a:pt x="52" y="7"/>
                    </a:lnTo>
                    <a:lnTo>
                      <a:pt x="16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DF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2" name="Freeform 490"/>
              <p:cNvSpPr>
                <a:spLocks noEditPoints="1"/>
              </p:cNvSpPr>
              <p:nvPr/>
            </p:nvSpPr>
            <p:spPr bwMode="auto">
              <a:xfrm>
                <a:off x="6575" y="3314"/>
                <a:ext cx="63" cy="32"/>
              </a:xfrm>
              <a:custGeom>
                <a:avLst/>
                <a:gdLst>
                  <a:gd name="T0" fmla="*/ 19 w 63"/>
                  <a:gd name="T1" fmla="*/ 2 h 32"/>
                  <a:gd name="T2" fmla="*/ 22 w 63"/>
                  <a:gd name="T3" fmla="*/ 1 h 32"/>
                  <a:gd name="T4" fmla="*/ 62 w 63"/>
                  <a:gd name="T5" fmla="*/ 8 h 32"/>
                  <a:gd name="T6" fmla="*/ 63 w 63"/>
                  <a:gd name="T7" fmla="*/ 9 h 32"/>
                  <a:gd name="T8" fmla="*/ 45 w 63"/>
                  <a:gd name="T9" fmla="*/ 31 h 32"/>
                  <a:gd name="T10" fmla="*/ 42 w 63"/>
                  <a:gd name="T11" fmla="*/ 32 h 32"/>
                  <a:gd name="T12" fmla="*/ 2 w 63"/>
                  <a:gd name="T13" fmla="*/ 25 h 32"/>
                  <a:gd name="T14" fmla="*/ 1 w 63"/>
                  <a:gd name="T15" fmla="*/ 23 h 32"/>
                  <a:gd name="T16" fmla="*/ 19 w 63"/>
                  <a:gd name="T17" fmla="*/ 2 h 32"/>
                  <a:gd name="T18" fmla="*/ 42 w 63"/>
                  <a:gd name="T19" fmla="*/ 29 h 32"/>
                  <a:gd name="T20" fmla="*/ 58 w 63"/>
                  <a:gd name="T21" fmla="*/ 10 h 32"/>
                  <a:gd name="T22" fmla="*/ 22 w 63"/>
                  <a:gd name="T23" fmla="*/ 4 h 32"/>
                  <a:gd name="T24" fmla="*/ 6 w 63"/>
                  <a:gd name="T25" fmla="*/ 22 h 32"/>
                  <a:gd name="T26" fmla="*/ 42 w 63"/>
                  <a:gd name="T27" fmla="*/ 29 h 32"/>
                  <a:gd name="T28" fmla="*/ 53 w 63"/>
                  <a:gd name="T29" fmla="*/ 20 h 32"/>
                  <a:gd name="T30" fmla="*/ 53 w 63"/>
                  <a:gd name="T31" fmla="*/ 19 h 32"/>
                  <a:gd name="T32" fmla="*/ 51 w 63"/>
                  <a:gd name="T33" fmla="*/ 20 h 32"/>
                  <a:gd name="T34" fmla="*/ 51 w 63"/>
                  <a:gd name="T35" fmla="*/ 21 h 32"/>
                  <a:gd name="T36" fmla="*/ 53 w 63"/>
                  <a:gd name="T37" fmla="*/ 20 h 32"/>
                  <a:gd name="T38" fmla="*/ 11 w 63"/>
                  <a:gd name="T39" fmla="*/ 13 h 32"/>
                  <a:gd name="T40" fmla="*/ 12 w 63"/>
                  <a:gd name="T41" fmla="*/ 13 h 32"/>
                  <a:gd name="T42" fmla="*/ 13 w 63"/>
                  <a:gd name="T43" fmla="*/ 13 h 32"/>
                  <a:gd name="T44" fmla="*/ 12 w 63"/>
                  <a:gd name="T45" fmla="*/ 12 h 32"/>
                  <a:gd name="T46" fmla="*/ 11 w 63"/>
                  <a:gd name="T47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2">
                    <a:moveTo>
                      <a:pt x="19" y="2"/>
                    </a:moveTo>
                    <a:cubicBezTo>
                      <a:pt x="20" y="1"/>
                      <a:pt x="21" y="0"/>
                      <a:pt x="22" y="1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3" y="8"/>
                      <a:pt x="63" y="9"/>
                      <a:pt x="63" y="9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2"/>
                      <a:pt x="43" y="32"/>
                      <a:pt x="42" y="32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5"/>
                      <a:pt x="0" y="24"/>
                      <a:pt x="1" y="23"/>
                    </a:cubicBezTo>
                    <a:lnTo>
                      <a:pt x="19" y="2"/>
                    </a:lnTo>
                    <a:close/>
                    <a:moveTo>
                      <a:pt x="42" y="29"/>
                    </a:moveTo>
                    <a:cubicBezTo>
                      <a:pt x="58" y="10"/>
                      <a:pt x="58" y="10"/>
                      <a:pt x="58" y="1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6" y="22"/>
                      <a:pt x="6" y="22"/>
                      <a:pt x="6" y="22"/>
                    </a:cubicBezTo>
                    <a:lnTo>
                      <a:pt x="42" y="29"/>
                    </a:lnTo>
                    <a:close/>
                    <a:moveTo>
                      <a:pt x="53" y="20"/>
                    </a:moveTo>
                    <a:cubicBezTo>
                      <a:pt x="53" y="19"/>
                      <a:pt x="53" y="19"/>
                      <a:pt x="53" y="19"/>
                    </a:cubicBezTo>
                    <a:cubicBezTo>
                      <a:pt x="52" y="19"/>
                      <a:pt x="51" y="19"/>
                      <a:pt x="51" y="20"/>
                    </a:cubicBezTo>
                    <a:cubicBezTo>
                      <a:pt x="50" y="20"/>
                      <a:pt x="50" y="21"/>
                      <a:pt x="51" y="21"/>
                    </a:cubicBezTo>
                    <a:cubicBezTo>
                      <a:pt x="52" y="21"/>
                      <a:pt x="53" y="20"/>
                      <a:pt x="53" y="20"/>
                    </a:cubicBezTo>
                    <a:close/>
                    <a:moveTo>
                      <a:pt x="11" y="13"/>
                    </a:move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11" y="13"/>
                    </a:lnTo>
                    <a:close/>
                  </a:path>
                </a:pathLst>
              </a:custGeom>
              <a:solidFill>
                <a:srgbClr val="A7A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3" name="Freeform 491"/>
              <p:cNvSpPr/>
              <p:nvPr/>
            </p:nvSpPr>
            <p:spPr bwMode="auto">
              <a:xfrm>
                <a:off x="6576" y="3322"/>
                <a:ext cx="63" cy="27"/>
              </a:xfrm>
              <a:custGeom>
                <a:avLst/>
                <a:gdLst>
                  <a:gd name="T0" fmla="*/ 62 w 63"/>
                  <a:gd name="T1" fmla="*/ 0 h 27"/>
                  <a:gd name="T2" fmla="*/ 62 w 63"/>
                  <a:gd name="T3" fmla="*/ 1 h 27"/>
                  <a:gd name="T4" fmla="*/ 44 w 63"/>
                  <a:gd name="T5" fmla="*/ 23 h 27"/>
                  <a:gd name="T6" fmla="*/ 41 w 63"/>
                  <a:gd name="T7" fmla="*/ 24 h 27"/>
                  <a:gd name="T8" fmla="*/ 1 w 63"/>
                  <a:gd name="T9" fmla="*/ 17 h 27"/>
                  <a:gd name="T10" fmla="*/ 0 w 63"/>
                  <a:gd name="T11" fmla="*/ 16 h 27"/>
                  <a:gd name="T12" fmla="*/ 1 w 63"/>
                  <a:gd name="T13" fmla="*/ 19 h 27"/>
                  <a:gd name="T14" fmla="*/ 2 w 63"/>
                  <a:gd name="T15" fmla="*/ 20 h 27"/>
                  <a:gd name="T16" fmla="*/ 42 w 63"/>
                  <a:gd name="T17" fmla="*/ 27 h 27"/>
                  <a:gd name="T18" fmla="*/ 45 w 63"/>
                  <a:gd name="T19" fmla="*/ 26 h 27"/>
                  <a:gd name="T20" fmla="*/ 63 w 63"/>
                  <a:gd name="T21" fmla="*/ 4 h 27"/>
                  <a:gd name="T22" fmla="*/ 63 w 63"/>
                  <a:gd name="T23" fmla="*/ 3 h 27"/>
                  <a:gd name="T24" fmla="*/ 62 w 63"/>
                  <a:gd name="T2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27">
                    <a:moveTo>
                      <a:pt x="62" y="0"/>
                    </a:moveTo>
                    <a:cubicBezTo>
                      <a:pt x="62" y="1"/>
                      <a:pt x="62" y="1"/>
                      <a:pt x="62" y="1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3" y="24"/>
                      <a:pt x="42" y="24"/>
                      <a:pt x="41" y="24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0" y="17"/>
                      <a:pt x="0" y="18"/>
                      <a:pt x="1" y="19"/>
                    </a:cubicBezTo>
                    <a:cubicBezTo>
                      <a:pt x="1" y="19"/>
                      <a:pt x="1" y="20"/>
                      <a:pt x="2" y="20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3" y="27"/>
                      <a:pt x="44" y="26"/>
                      <a:pt x="45" y="26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4"/>
                      <a:pt x="63" y="3"/>
                      <a:pt x="63" y="3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BF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4" name="Freeform 492"/>
              <p:cNvSpPr/>
              <p:nvPr/>
            </p:nvSpPr>
            <p:spPr bwMode="auto">
              <a:xfrm>
                <a:off x="6625" y="3333"/>
                <a:ext cx="3" cy="2"/>
              </a:xfrm>
              <a:custGeom>
                <a:avLst/>
                <a:gdLst>
                  <a:gd name="T0" fmla="*/ 0 w 3"/>
                  <a:gd name="T1" fmla="*/ 1 h 2"/>
                  <a:gd name="T2" fmla="*/ 0 w 3"/>
                  <a:gd name="T3" fmla="*/ 2 h 2"/>
                  <a:gd name="T4" fmla="*/ 1 w 3"/>
                  <a:gd name="T5" fmla="*/ 2 h 2"/>
                  <a:gd name="T6" fmla="*/ 3 w 3"/>
                  <a:gd name="T7" fmla="*/ 1 h 2"/>
                  <a:gd name="T8" fmla="*/ 3 w 3"/>
                  <a:gd name="T9" fmla="*/ 0 h 2"/>
                  <a:gd name="T10" fmla="*/ 3 w 3"/>
                  <a:gd name="T11" fmla="*/ 0 h 2"/>
                  <a:gd name="T12" fmla="*/ 3 w 3"/>
                  <a:gd name="T13" fmla="*/ 1 h 2"/>
                  <a:gd name="T14" fmla="*/ 1 w 3"/>
                  <a:gd name="T15" fmla="*/ 2 h 2"/>
                  <a:gd name="T16" fmla="*/ 0 w 3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3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5" name="Freeform 493"/>
              <p:cNvSpPr/>
              <p:nvPr/>
            </p:nvSpPr>
            <p:spPr bwMode="auto">
              <a:xfrm>
                <a:off x="6625" y="3333"/>
                <a:ext cx="4" cy="2"/>
              </a:xfrm>
              <a:custGeom>
                <a:avLst/>
                <a:gdLst>
                  <a:gd name="T0" fmla="*/ 0 w 4"/>
                  <a:gd name="T1" fmla="*/ 1 h 2"/>
                  <a:gd name="T2" fmla="*/ 1 w 4"/>
                  <a:gd name="T3" fmla="*/ 2 h 2"/>
                  <a:gd name="T4" fmla="*/ 3 w 4"/>
                  <a:gd name="T5" fmla="*/ 1 h 2"/>
                  <a:gd name="T6" fmla="*/ 3 w 4"/>
                  <a:gd name="T7" fmla="*/ 0 h 2"/>
                  <a:gd name="T8" fmla="*/ 0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1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2" y="2"/>
                      <a:pt x="3" y="2"/>
                      <a:pt x="3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C1C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6" name="Freeform 494"/>
              <p:cNvSpPr/>
              <p:nvPr/>
            </p:nvSpPr>
            <p:spPr bwMode="auto">
              <a:xfrm>
                <a:off x="6628" y="3332"/>
                <a:ext cx="4" cy="6"/>
              </a:xfrm>
              <a:custGeom>
                <a:avLst/>
                <a:gdLst>
                  <a:gd name="T0" fmla="*/ 4 w 4"/>
                  <a:gd name="T1" fmla="*/ 1 h 6"/>
                  <a:gd name="T2" fmla="*/ 3 w 4"/>
                  <a:gd name="T3" fmla="*/ 0 h 6"/>
                  <a:gd name="T4" fmla="*/ 0 w 4"/>
                  <a:gd name="T5" fmla="*/ 5 h 6"/>
                  <a:gd name="T6" fmla="*/ 0 w 4"/>
                  <a:gd name="T7" fmla="*/ 6 h 6"/>
                  <a:gd name="T8" fmla="*/ 4 w 4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1"/>
                    </a:moveTo>
                    <a:lnTo>
                      <a:pt x="3" y="0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7" name="Freeform 495"/>
              <p:cNvSpPr/>
              <p:nvPr/>
            </p:nvSpPr>
            <p:spPr bwMode="auto">
              <a:xfrm>
                <a:off x="6628" y="3333"/>
                <a:ext cx="4" cy="5"/>
              </a:xfrm>
              <a:custGeom>
                <a:avLst/>
                <a:gdLst>
                  <a:gd name="T0" fmla="*/ 4 w 4"/>
                  <a:gd name="T1" fmla="*/ 0 h 5"/>
                  <a:gd name="T2" fmla="*/ 3 w 4"/>
                  <a:gd name="T3" fmla="*/ 0 h 5"/>
                  <a:gd name="T4" fmla="*/ 0 w 4"/>
                  <a:gd name="T5" fmla="*/ 4 h 5"/>
                  <a:gd name="T6" fmla="*/ 0 w 4"/>
                  <a:gd name="T7" fmla="*/ 5 h 5"/>
                  <a:gd name="T8" fmla="*/ 4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3" y="0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8" name="Freeform 496"/>
              <p:cNvSpPr/>
              <p:nvPr/>
            </p:nvSpPr>
            <p:spPr bwMode="auto">
              <a:xfrm>
                <a:off x="6582" y="3340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0 h 2"/>
                  <a:gd name="T4" fmla="*/ 1 w 2"/>
                  <a:gd name="T5" fmla="*/ 1 h 2"/>
                  <a:gd name="T6" fmla="*/ 2 w 2"/>
                  <a:gd name="T7" fmla="*/ 2 h 2"/>
                  <a:gd name="T8" fmla="*/ 2 w 2"/>
                  <a:gd name="T9" fmla="*/ 2 h 2"/>
                  <a:gd name="T10" fmla="*/ 0 w 2"/>
                  <a:gd name="T11" fmla="*/ 2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9" name="Freeform 497"/>
              <p:cNvSpPr/>
              <p:nvPr/>
            </p:nvSpPr>
            <p:spPr bwMode="auto">
              <a:xfrm>
                <a:off x="6582" y="3340"/>
                <a:ext cx="2" cy="2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0 w 2"/>
                  <a:gd name="T5" fmla="*/ 0 h 2"/>
                  <a:gd name="T6" fmla="*/ 0 w 2"/>
                  <a:gd name="T7" fmla="*/ 2 h 2"/>
                  <a:gd name="T8" fmla="*/ 2 w 2"/>
                  <a:gd name="T9" fmla="*/ 2 h 2"/>
                  <a:gd name="T10" fmla="*/ 1 w 2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E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0" name="Freeform 498"/>
              <p:cNvSpPr/>
              <p:nvPr/>
            </p:nvSpPr>
            <p:spPr bwMode="auto">
              <a:xfrm>
                <a:off x="6581" y="3340"/>
                <a:ext cx="2" cy="2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0 w 2"/>
                  <a:gd name="T7" fmla="*/ 1 h 2"/>
                  <a:gd name="T8" fmla="*/ 1 w 2"/>
                  <a:gd name="T9" fmla="*/ 1 h 2"/>
                  <a:gd name="T10" fmla="*/ 1 w 2"/>
                  <a:gd name="T11" fmla="*/ 2 h 2"/>
                  <a:gd name="T12" fmla="*/ 1 w 2"/>
                  <a:gd name="T13" fmla="*/ 2 h 2"/>
                  <a:gd name="T14" fmla="*/ 2 w 2"/>
                  <a:gd name="T15" fmla="*/ 2 h 2"/>
                  <a:gd name="T16" fmla="*/ 2 w 2"/>
                  <a:gd name="T17" fmla="*/ 2 h 2"/>
                  <a:gd name="T18" fmla="*/ 1 w 2"/>
                  <a:gd name="T19" fmla="*/ 0 h 2"/>
                  <a:gd name="T20" fmla="*/ 1 w 2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7A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1" name="Freeform 499"/>
              <p:cNvSpPr/>
              <p:nvPr/>
            </p:nvSpPr>
            <p:spPr bwMode="auto">
              <a:xfrm>
                <a:off x="6581" y="3341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1 w 1"/>
                  <a:gd name="T5" fmla="*/ 1 h 2"/>
                  <a:gd name="T6" fmla="*/ 1 w 1"/>
                  <a:gd name="T7" fmla="*/ 2 h 2"/>
                  <a:gd name="T8" fmla="*/ 1 w 1"/>
                  <a:gd name="T9" fmla="*/ 1 h 2"/>
                  <a:gd name="T10" fmla="*/ 0 w 1"/>
                  <a:gd name="T11" fmla="*/ 0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2" name="Freeform 500"/>
              <p:cNvSpPr/>
              <p:nvPr/>
            </p:nvSpPr>
            <p:spPr bwMode="auto">
              <a:xfrm>
                <a:off x="6582" y="3340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2 h 2"/>
                  <a:gd name="T6" fmla="*/ 1 w 2"/>
                  <a:gd name="T7" fmla="*/ 1 h 2"/>
                  <a:gd name="T8" fmla="*/ 1 w 2"/>
                  <a:gd name="T9" fmla="*/ 0 h 2"/>
                  <a:gd name="T10" fmla="*/ 0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1" y="2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43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3" name="Freeform 501"/>
              <p:cNvSpPr/>
              <p:nvPr/>
            </p:nvSpPr>
            <p:spPr bwMode="auto">
              <a:xfrm>
                <a:off x="6582" y="3325"/>
                <a:ext cx="28" cy="12"/>
              </a:xfrm>
              <a:custGeom>
                <a:avLst/>
                <a:gdLst>
                  <a:gd name="T0" fmla="*/ 3 w 28"/>
                  <a:gd name="T1" fmla="*/ 2 h 12"/>
                  <a:gd name="T2" fmla="*/ 13 w 28"/>
                  <a:gd name="T3" fmla="*/ 0 h 12"/>
                  <a:gd name="T4" fmla="*/ 27 w 28"/>
                  <a:gd name="T5" fmla="*/ 4 h 12"/>
                  <a:gd name="T6" fmla="*/ 26 w 28"/>
                  <a:gd name="T7" fmla="*/ 5 h 12"/>
                  <a:gd name="T8" fmla="*/ 19 w 28"/>
                  <a:gd name="T9" fmla="*/ 5 h 12"/>
                  <a:gd name="T10" fmla="*/ 18 w 28"/>
                  <a:gd name="T11" fmla="*/ 9 h 12"/>
                  <a:gd name="T12" fmla="*/ 14 w 28"/>
                  <a:gd name="T13" fmla="*/ 12 h 12"/>
                  <a:gd name="T14" fmla="*/ 11 w 28"/>
                  <a:gd name="T15" fmla="*/ 10 h 12"/>
                  <a:gd name="T16" fmla="*/ 2 w 28"/>
                  <a:gd name="T17" fmla="*/ 9 h 12"/>
                  <a:gd name="T18" fmla="*/ 3 w 28"/>
                  <a:gd name="T1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12">
                    <a:moveTo>
                      <a:pt x="3" y="2"/>
                    </a:moveTo>
                    <a:cubicBezTo>
                      <a:pt x="3" y="2"/>
                      <a:pt x="11" y="0"/>
                      <a:pt x="13" y="0"/>
                    </a:cubicBezTo>
                    <a:cubicBezTo>
                      <a:pt x="16" y="0"/>
                      <a:pt x="27" y="4"/>
                      <a:pt x="27" y="4"/>
                    </a:cubicBezTo>
                    <a:cubicBezTo>
                      <a:pt x="27" y="4"/>
                      <a:pt x="28" y="5"/>
                      <a:pt x="26" y="5"/>
                    </a:cubicBezTo>
                    <a:cubicBezTo>
                      <a:pt x="25" y="5"/>
                      <a:pt x="19" y="5"/>
                      <a:pt x="19" y="5"/>
                    </a:cubicBezTo>
                    <a:cubicBezTo>
                      <a:pt x="19" y="5"/>
                      <a:pt x="18" y="8"/>
                      <a:pt x="18" y="9"/>
                    </a:cubicBezTo>
                    <a:cubicBezTo>
                      <a:pt x="17" y="10"/>
                      <a:pt x="16" y="12"/>
                      <a:pt x="14" y="12"/>
                    </a:cubicBezTo>
                    <a:cubicBezTo>
                      <a:pt x="11" y="12"/>
                      <a:pt x="11" y="10"/>
                      <a:pt x="11" y="10"/>
                    </a:cubicBezTo>
                    <a:cubicBezTo>
                      <a:pt x="11" y="10"/>
                      <a:pt x="5" y="10"/>
                      <a:pt x="2" y="9"/>
                    </a:cubicBezTo>
                    <a:cubicBezTo>
                      <a:pt x="0" y="9"/>
                      <a:pt x="1" y="4"/>
                      <a:pt x="3" y="2"/>
                    </a:cubicBezTo>
                    <a:close/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4" name="Freeform 502"/>
              <p:cNvSpPr/>
              <p:nvPr/>
            </p:nvSpPr>
            <p:spPr bwMode="auto">
              <a:xfrm>
                <a:off x="6551" y="3416"/>
                <a:ext cx="80" cy="56"/>
              </a:xfrm>
              <a:custGeom>
                <a:avLst/>
                <a:gdLst>
                  <a:gd name="T0" fmla="*/ 12 w 80"/>
                  <a:gd name="T1" fmla="*/ 8 h 56"/>
                  <a:gd name="T2" fmla="*/ 4 w 80"/>
                  <a:gd name="T3" fmla="*/ 20 h 56"/>
                  <a:gd name="T4" fmla="*/ 24 w 80"/>
                  <a:gd name="T5" fmla="*/ 52 h 56"/>
                  <a:gd name="T6" fmla="*/ 60 w 80"/>
                  <a:gd name="T7" fmla="*/ 52 h 56"/>
                  <a:gd name="T8" fmla="*/ 68 w 80"/>
                  <a:gd name="T9" fmla="*/ 32 h 56"/>
                  <a:gd name="T10" fmla="*/ 12 w 80"/>
                  <a:gd name="T11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56">
                    <a:moveTo>
                      <a:pt x="12" y="8"/>
                    </a:moveTo>
                    <a:cubicBezTo>
                      <a:pt x="12" y="8"/>
                      <a:pt x="0" y="8"/>
                      <a:pt x="4" y="20"/>
                    </a:cubicBezTo>
                    <a:cubicBezTo>
                      <a:pt x="8" y="32"/>
                      <a:pt x="4" y="52"/>
                      <a:pt x="24" y="52"/>
                    </a:cubicBezTo>
                    <a:cubicBezTo>
                      <a:pt x="44" y="52"/>
                      <a:pt x="52" y="48"/>
                      <a:pt x="60" y="52"/>
                    </a:cubicBezTo>
                    <a:cubicBezTo>
                      <a:pt x="68" y="56"/>
                      <a:pt x="80" y="40"/>
                      <a:pt x="68" y="32"/>
                    </a:cubicBezTo>
                    <a:cubicBezTo>
                      <a:pt x="56" y="24"/>
                      <a:pt x="32" y="0"/>
                      <a:pt x="12" y="8"/>
                    </a:cubicBezTo>
                    <a:close/>
                  </a:path>
                </a:pathLst>
              </a:custGeom>
              <a:solidFill>
                <a:srgbClr val="1BB2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5" name="Freeform 503"/>
              <p:cNvSpPr/>
              <p:nvPr/>
            </p:nvSpPr>
            <p:spPr bwMode="auto">
              <a:xfrm>
                <a:off x="6531" y="3341"/>
                <a:ext cx="78" cy="118"/>
              </a:xfrm>
              <a:custGeom>
                <a:avLst/>
                <a:gdLst>
                  <a:gd name="T0" fmla="*/ 76 w 78"/>
                  <a:gd name="T1" fmla="*/ 109 h 118"/>
                  <a:gd name="T2" fmla="*/ 64 w 78"/>
                  <a:gd name="T3" fmla="*/ 98 h 118"/>
                  <a:gd name="T4" fmla="*/ 62 w 78"/>
                  <a:gd name="T5" fmla="*/ 83 h 118"/>
                  <a:gd name="T6" fmla="*/ 66 w 78"/>
                  <a:gd name="T7" fmla="*/ 48 h 118"/>
                  <a:gd name="T8" fmla="*/ 61 w 78"/>
                  <a:gd name="T9" fmla="*/ 31 h 118"/>
                  <a:gd name="T10" fmla="*/ 36 w 78"/>
                  <a:gd name="T11" fmla="*/ 7 h 118"/>
                  <a:gd name="T12" fmla="*/ 12 w 78"/>
                  <a:gd name="T13" fmla="*/ 9 h 118"/>
                  <a:gd name="T14" fmla="*/ 6 w 78"/>
                  <a:gd name="T15" fmla="*/ 24 h 118"/>
                  <a:gd name="T16" fmla="*/ 44 w 78"/>
                  <a:gd name="T17" fmla="*/ 46 h 118"/>
                  <a:gd name="T18" fmla="*/ 45 w 78"/>
                  <a:gd name="T19" fmla="*/ 57 h 118"/>
                  <a:gd name="T20" fmla="*/ 50 w 78"/>
                  <a:gd name="T21" fmla="*/ 95 h 118"/>
                  <a:gd name="T22" fmla="*/ 50 w 78"/>
                  <a:gd name="T23" fmla="*/ 95 h 118"/>
                  <a:gd name="T24" fmla="*/ 50 w 78"/>
                  <a:gd name="T25" fmla="*/ 100 h 118"/>
                  <a:gd name="T26" fmla="*/ 52 w 78"/>
                  <a:gd name="T27" fmla="*/ 104 h 118"/>
                  <a:gd name="T28" fmla="*/ 63 w 78"/>
                  <a:gd name="T29" fmla="*/ 113 h 118"/>
                  <a:gd name="T30" fmla="*/ 76 w 78"/>
                  <a:gd name="T31" fmla="*/ 115 h 118"/>
                  <a:gd name="T32" fmla="*/ 76 w 78"/>
                  <a:gd name="T33" fmla="*/ 110 h 118"/>
                  <a:gd name="T34" fmla="*/ 76 w 78"/>
                  <a:gd name="T35" fmla="*/ 10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" h="118">
                    <a:moveTo>
                      <a:pt x="76" y="109"/>
                    </a:moveTo>
                    <a:cubicBezTo>
                      <a:pt x="76" y="109"/>
                      <a:pt x="66" y="99"/>
                      <a:pt x="64" y="98"/>
                    </a:cubicBezTo>
                    <a:cubicBezTo>
                      <a:pt x="61" y="95"/>
                      <a:pt x="62" y="83"/>
                      <a:pt x="62" y="83"/>
                    </a:cubicBezTo>
                    <a:cubicBezTo>
                      <a:pt x="66" y="48"/>
                      <a:pt x="66" y="48"/>
                      <a:pt x="66" y="48"/>
                    </a:cubicBezTo>
                    <a:cubicBezTo>
                      <a:pt x="66" y="45"/>
                      <a:pt x="68" y="39"/>
                      <a:pt x="61" y="31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7"/>
                      <a:pt x="18" y="0"/>
                      <a:pt x="12" y="9"/>
                    </a:cubicBezTo>
                    <a:cubicBezTo>
                      <a:pt x="6" y="18"/>
                      <a:pt x="0" y="18"/>
                      <a:pt x="6" y="24"/>
                    </a:cubicBezTo>
                    <a:cubicBezTo>
                      <a:pt x="6" y="24"/>
                      <a:pt x="40" y="42"/>
                      <a:pt x="44" y="46"/>
                    </a:cubicBezTo>
                    <a:cubicBezTo>
                      <a:pt x="47" y="49"/>
                      <a:pt x="45" y="56"/>
                      <a:pt x="45" y="57"/>
                    </a:cubicBezTo>
                    <a:cubicBezTo>
                      <a:pt x="43" y="69"/>
                      <a:pt x="50" y="93"/>
                      <a:pt x="50" y="95"/>
                    </a:cubicBezTo>
                    <a:cubicBezTo>
                      <a:pt x="50" y="95"/>
                      <a:pt x="50" y="95"/>
                      <a:pt x="50" y="95"/>
                    </a:cubicBezTo>
                    <a:cubicBezTo>
                      <a:pt x="50" y="100"/>
                      <a:pt x="50" y="100"/>
                      <a:pt x="50" y="100"/>
                    </a:cubicBezTo>
                    <a:cubicBezTo>
                      <a:pt x="50" y="101"/>
                      <a:pt x="50" y="102"/>
                      <a:pt x="52" y="104"/>
                    </a:cubicBezTo>
                    <a:cubicBezTo>
                      <a:pt x="53" y="106"/>
                      <a:pt x="63" y="113"/>
                      <a:pt x="63" y="113"/>
                    </a:cubicBezTo>
                    <a:cubicBezTo>
                      <a:pt x="63" y="113"/>
                      <a:pt x="70" y="118"/>
                      <a:pt x="76" y="115"/>
                    </a:cubicBezTo>
                    <a:cubicBezTo>
                      <a:pt x="78" y="113"/>
                      <a:pt x="78" y="111"/>
                      <a:pt x="76" y="110"/>
                    </a:cubicBezTo>
                    <a:lnTo>
                      <a:pt x="76" y="109"/>
                    </a:ln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6" name="Freeform 504"/>
              <p:cNvSpPr/>
              <p:nvPr/>
            </p:nvSpPr>
            <p:spPr bwMode="auto">
              <a:xfrm>
                <a:off x="6579" y="3440"/>
                <a:ext cx="34" cy="22"/>
              </a:xfrm>
              <a:custGeom>
                <a:avLst/>
                <a:gdLst>
                  <a:gd name="T0" fmla="*/ 32 w 34"/>
                  <a:gd name="T1" fmla="*/ 20 h 22"/>
                  <a:gd name="T2" fmla="*/ 33 w 34"/>
                  <a:gd name="T3" fmla="*/ 15 h 22"/>
                  <a:gd name="T4" fmla="*/ 29 w 34"/>
                  <a:gd name="T5" fmla="*/ 13 h 22"/>
                  <a:gd name="T6" fmla="*/ 24 w 34"/>
                  <a:gd name="T7" fmla="*/ 17 h 22"/>
                  <a:gd name="T8" fmla="*/ 14 w 34"/>
                  <a:gd name="T9" fmla="*/ 14 h 22"/>
                  <a:gd name="T10" fmla="*/ 7 w 34"/>
                  <a:gd name="T11" fmla="*/ 9 h 22"/>
                  <a:gd name="T12" fmla="*/ 1 w 34"/>
                  <a:gd name="T13" fmla="*/ 0 h 22"/>
                  <a:gd name="T14" fmla="*/ 0 w 34"/>
                  <a:gd name="T15" fmla="*/ 2 h 22"/>
                  <a:gd name="T16" fmla="*/ 1 w 34"/>
                  <a:gd name="T17" fmla="*/ 8 h 22"/>
                  <a:gd name="T18" fmla="*/ 4 w 34"/>
                  <a:gd name="T19" fmla="*/ 12 h 22"/>
                  <a:gd name="T20" fmla="*/ 19 w 34"/>
                  <a:gd name="T21" fmla="*/ 20 h 22"/>
                  <a:gd name="T22" fmla="*/ 32 w 34"/>
                  <a:gd name="T23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22">
                    <a:moveTo>
                      <a:pt x="32" y="20"/>
                    </a:moveTo>
                    <a:cubicBezTo>
                      <a:pt x="34" y="18"/>
                      <a:pt x="33" y="16"/>
                      <a:pt x="33" y="15"/>
                    </a:cubicBezTo>
                    <a:cubicBezTo>
                      <a:pt x="31" y="13"/>
                      <a:pt x="29" y="13"/>
                      <a:pt x="29" y="13"/>
                    </a:cubicBezTo>
                    <a:cubicBezTo>
                      <a:pt x="31" y="15"/>
                      <a:pt x="19" y="18"/>
                      <a:pt x="24" y="17"/>
                    </a:cubicBezTo>
                    <a:cubicBezTo>
                      <a:pt x="27" y="16"/>
                      <a:pt x="18" y="16"/>
                      <a:pt x="14" y="14"/>
                    </a:cubicBezTo>
                    <a:cubicBezTo>
                      <a:pt x="12" y="13"/>
                      <a:pt x="9" y="10"/>
                      <a:pt x="7" y="9"/>
                    </a:cubicBezTo>
                    <a:cubicBezTo>
                      <a:pt x="2" y="4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2"/>
                    </a:cubicBezTo>
                    <a:cubicBezTo>
                      <a:pt x="0" y="6"/>
                      <a:pt x="1" y="8"/>
                      <a:pt x="1" y="8"/>
                    </a:cubicBezTo>
                    <a:cubicBezTo>
                      <a:pt x="1" y="8"/>
                      <a:pt x="2" y="11"/>
                      <a:pt x="4" y="12"/>
                    </a:cubicBezTo>
                    <a:cubicBezTo>
                      <a:pt x="8" y="14"/>
                      <a:pt x="14" y="18"/>
                      <a:pt x="19" y="20"/>
                    </a:cubicBezTo>
                    <a:cubicBezTo>
                      <a:pt x="23" y="22"/>
                      <a:pt x="29" y="22"/>
                      <a:pt x="32" y="20"/>
                    </a:cubicBezTo>
                    <a:close/>
                  </a:path>
                </a:pathLst>
              </a:custGeom>
              <a:solidFill>
                <a:srgbClr val="D4DB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7" name="Freeform 505"/>
              <p:cNvSpPr/>
              <p:nvPr/>
            </p:nvSpPr>
            <p:spPr bwMode="auto">
              <a:xfrm>
                <a:off x="6578" y="3436"/>
                <a:ext cx="35" cy="25"/>
              </a:xfrm>
              <a:custGeom>
                <a:avLst/>
                <a:gdLst>
                  <a:gd name="T0" fmla="*/ 33 w 35"/>
                  <a:gd name="T1" fmla="*/ 23 h 25"/>
                  <a:gd name="T2" fmla="*/ 30 w 35"/>
                  <a:gd name="T3" fmla="*/ 15 h 25"/>
                  <a:gd name="T4" fmla="*/ 29 w 35"/>
                  <a:gd name="T5" fmla="*/ 14 h 25"/>
                  <a:gd name="T6" fmla="*/ 26 w 35"/>
                  <a:gd name="T7" fmla="*/ 19 h 25"/>
                  <a:gd name="T8" fmla="*/ 16 w 35"/>
                  <a:gd name="T9" fmla="*/ 17 h 25"/>
                  <a:gd name="T10" fmla="*/ 7 w 35"/>
                  <a:gd name="T11" fmla="*/ 10 h 25"/>
                  <a:gd name="T12" fmla="*/ 3 w 35"/>
                  <a:gd name="T13" fmla="*/ 0 h 25"/>
                  <a:gd name="T14" fmla="*/ 1 w 35"/>
                  <a:gd name="T15" fmla="*/ 7 h 25"/>
                  <a:gd name="T16" fmla="*/ 8 w 35"/>
                  <a:gd name="T17" fmla="*/ 16 h 25"/>
                  <a:gd name="T18" fmla="*/ 20 w 35"/>
                  <a:gd name="T19" fmla="*/ 23 h 25"/>
                  <a:gd name="T20" fmla="*/ 33 w 35"/>
                  <a:gd name="T21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25">
                    <a:moveTo>
                      <a:pt x="33" y="23"/>
                    </a:moveTo>
                    <a:cubicBezTo>
                      <a:pt x="35" y="21"/>
                      <a:pt x="35" y="19"/>
                      <a:pt x="30" y="15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0" y="16"/>
                      <a:pt x="30" y="18"/>
                      <a:pt x="26" y="19"/>
                    </a:cubicBezTo>
                    <a:cubicBezTo>
                      <a:pt x="23" y="20"/>
                      <a:pt x="20" y="19"/>
                      <a:pt x="16" y="17"/>
                    </a:cubicBezTo>
                    <a:cubicBezTo>
                      <a:pt x="14" y="15"/>
                      <a:pt x="10" y="14"/>
                      <a:pt x="7" y="10"/>
                    </a:cubicBezTo>
                    <a:cubicBezTo>
                      <a:pt x="2" y="5"/>
                      <a:pt x="3" y="0"/>
                      <a:pt x="3" y="0"/>
                    </a:cubicBezTo>
                    <a:cubicBezTo>
                      <a:pt x="3" y="0"/>
                      <a:pt x="0" y="3"/>
                      <a:pt x="1" y="7"/>
                    </a:cubicBezTo>
                    <a:cubicBezTo>
                      <a:pt x="2" y="12"/>
                      <a:pt x="8" y="16"/>
                      <a:pt x="8" y="16"/>
                    </a:cubicBezTo>
                    <a:cubicBezTo>
                      <a:pt x="11" y="19"/>
                      <a:pt x="15" y="22"/>
                      <a:pt x="20" y="23"/>
                    </a:cubicBezTo>
                    <a:cubicBezTo>
                      <a:pt x="26" y="25"/>
                      <a:pt x="31" y="24"/>
                      <a:pt x="33" y="23"/>
                    </a:cubicBezTo>
                    <a:close/>
                  </a:path>
                </a:pathLst>
              </a:custGeom>
              <a:solidFill>
                <a:srgbClr val="4F10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8" name="Freeform 506"/>
              <p:cNvSpPr/>
              <p:nvPr/>
            </p:nvSpPr>
            <p:spPr bwMode="auto">
              <a:xfrm>
                <a:off x="6552" y="3345"/>
                <a:ext cx="68" cy="112"/>
              </a:xfrm>
              <a:custGeom>
                <a:avLst/>
                <a:gdLst>
                  <a:gd name="T0" fmla="*/ 35 w 68"/>
                  <a:gd name="T1" fmla="*/ 108 h 112"/>
                  <a:gd name="T2" fmla="*/ 33 w 68"/>
                  <a:gd name="T3" fmla="*/ 95 h 112"/>
                  <a:gd name="T4" fmla="*/ 37 w 68"/>
                  <a:gd name="T5" fmla="*/ 81 h 112"/>
                  <a:gd name="T6" fmla="*/ 59 w 68"/>
                  <a:gd name="T7" fmla="*/ 50 h 112"/>
                  <a:gd name="T8" fmla="*/ 65 w 68"/>
                  <a:gd name="T9" fmla="*/ 38 h 112"/>
                  <a:gd name="T10" fmla="*/ 60 w 68"/>
                  <a:gd name="T11" fmla="*/ 21 h 112"/>
                  <a:gd name="T12" fmla="*/ 49 w 68"/>
                  <a:gd name="T13" fmla="*/ 12 h 112"/>
                  <a:gd name="T14" fmla="*/ 10 w 68"/>
                  <a:gd name="T15" fmla="*/ 0 h 112"/>
                  <a:gd name="T16" fmla="*/ 27 w 68"/>
                  <a:gd name="T17" fmla="*/ 19 h 112"/>
                  <a:gd name="T18" fmla="*/ 40 w 68"/>
                  <a:gd name="T19" fmla="*/ 46 h 112"/>
                  <a:gd name="T20" fmla="*/ 40 w 68"/>
                  <a:gd name="T21" fmla="*/ 50 h 112"/>
                  <a:gd name="T22" fmla="*/ 22 w 68"/>
                  <a:gd name="T23" fmla="*/ 79 h 112"/>
                  <a:gd name="T24" fmla="*/ 18 w 68"/>
                  <a:gd name="T25" fmla="*/ 85 h 112"/>
                  <a:gd name="T26" fmla="*/ 17 w 68"/>
                  <a:gd name="T27" fmla="*/ 90 h 112"/>
                  <a:gd name="T28" fmla="*/ 22 w 68"/>
                  <a:gd name="T29" fmla="*/ 104 h 112"/>
                  <a:gd name="T30" fmla="*/ 31 w 68"/>
                  <a:gd name="T31" fmla="*/ 112 h 112"/>
                  <a:gd name="T32" fmla="*/ 35 w 68"/>
                  <a:gd name="T33" fmla="*/ 10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" h="112">
                    <a:moveTo>
                      <a:pt x="35" y="108"/>
                    </a:moveTo>
                    <a:cubicBezTo>
                      <a:pt x="34" y="107"/>
                      <a:pt x="33" y="97"/>
                      <a:pt x="33" y="95"/>
                    </a:cubicBezTo>
                    <a:cubicBezTo>
                      <a:pt x="32" y="89"/>
                      <a:pt x="37" y="81"/>
                      <a:pt x="37" y="81"/>
                    </a:cubicBezTo>
                    <a:cubicBezTo>
                      <a:pt x="59" y="50"/>
                      <a:pt x="59" y="50"/>
                      <a:pt x="59" y="50"/>
                    </a:cubicBezTo>
                    <a:cubicBezTo>
                      <a:pt x="60" y="48"/>
                      <a:pt x="64" y="41"/>
                      <a:pt x="65" y="38"/>
                    </a:cubicBezTo>
                    <a:cubicBezTo>
                      <a:pt x="68" y="29"/>
                      <a:pt x="61" y="23"/>
                      <a:pt x="60" y="21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4"/>
                      <a:pt x="30" y="15"/>
                      <a:pt x="27" y="19"/>
                    </a:cubicBezTo>
                    <a:cubicBezTo>
                      <a:pt x="27" y="19"/>
                      <a:pt x="38" y="41"/>
                      <a:pt x="40" y="46"/>
                    </a:cubicBezTo>
                    <a:cubicBezTo>
                      <a:pt x="40" y="47"/>
                      <a:pt x="41" y="50"/>
                      <a:pt x="40" y="50"/>
                    </a:cubicBezTo>
                    <a:cubicBezTo>
                      <a:pt x="38" y="54"/>
                      <a:pt x="27" y="72"/>
                      <a:pt x="22" y="79"/>
                    </a:cubicBezTo>
                    <a:cubicBezTo>
                      <a:pt x="18" y="85"/>
                      <a:pt x="18" y="85"/>
                      <a:pt x="18" y="85"/>
                    </a:cubicBezTo>
                    <a:cubicBezTo>
                      <a:pt x="17" y="87"/>
                      <a:pt x="17" y="87"/>
                      <a:pt x="17" y="90"/>
                    </a:cubicBezTo>
                    <a:cubicBezTo>
                      <a:pt x="17" y="93"/>
                      <a:pt x="22" y="104"/>
                      <a:pt x="22" y="104"/>
                    </a:cubicBezTo>
                    <a:cubicBezTo>
                      <a:pt x="22" y="104"/>
                      <a:pt x="25" y="111"/>
                      <a:pt x="31" y="112"/>
                    </a:cubicBezTo>
                    <a:cubicBezTo>
                      <a:pt x="34" y="112"/>
                      <a:pt x="35" y="110"/>
                      <a:pt x="35" y="108"/>
                    </a:cubicBezTo>
                    <a:close/>
                  </a:path>
                </a:pathLst>
              </a:custGeom>
              <a:solidFill>
                <a:srgbClr val="CCA2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9" name="Freeform 507"/>
              <p:cNvSpPr/>
              <p:nvPr/>
            </p:nvSpPr>
            <p:spPr bwMode="auto">
              <a:xfrm>
                <a:off x="6565" y="3430"/>
                <a:ext cx="23" cy="33"/>
              </a:xfrm>
              <a:custGeom>
                <a:avLst/>
                <a:gdLst>
                  <a:gd name="T0" fmla="*/ 20 w 23"/>
                  <a:gd name="T1" fmla="*/ 33 h 33"/>
                  <a:gd name="T2" fmla="*/ 23 w 23"/>
                  <a:gd name="T3" fmla="*/ 30 h 33"/>
                  <a:gd name="T4" fmla="*/ 21 w 23"/>
                  <a:gd name="T5" fmla="*/ 26 h 33"/>
                  <a:gd name="T6" fmla="*/ 15 w 23"/>
                  <a:gd name="T7" fmla="*/ 26 h 33"/>
                  <a:gd name="T8" fmla="*/ 8 w 23"/>
                  <a:gd name="T9" fmla="*/ 18 h 33"/>
                  <a:gd name="T10" fmla="*/ 5 w 23"/>
                  <a:gd name="T11" fmla="*/ 10 h 33"/>
                  <a:gd name="T12" fmla="*/ 5 w 23"/>
                  <a:gd name="T13" fmla="*/ 0 h 33"/>
                  <a:gd name="T14" fmla="*/ 3 w 23"/>
                  <a:gd name="T15" fmla="*/ 3 h 33"/>
                  <a:gd name="T16" fmla="*/ 2 w 23"/>
                  <a:gd name="T17" fmla="*/ 7 h 33"/>
                  <a:gd name="T18" fmla="*/ 2 w 23"/>
                  <a:gd name="T19" fmla="*/ 11 h 33"/>
                  <a:gd name="T20" fmla="*/ 8 w 23"/>
                  <a:gd name="T21" fmla="*/ 26 h 33"/>
                  <a:gd name="T22" fmla="*/ 20 w 23"/>
                  <a:gd name="T2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33">
                    <a:moveTo>
                      <a:pt x="20" y="33"/>
                    </a:moveTo>
                    <a:cubicBezTo>
                      <a:pt x="22" y="33"/>
                      <a:pt x="23" y="30"/>
                      <a:pt x="23" y="30"/>
                    </a:cubicBezTo>
                    <a:cubicBezTo>
                      <a:pt x="23" y="27"/>
                      <a:pt x="21" y="26"/>
                      <a:pt x="21" y="26"/>
                    </a:cubicBezTo>
                    <a:cubicBezTo>
                      <a:pt x="21" y="28"/>
                      <a:pt x="10" y="25"/>
                      <a:pt x="15" y="26"/>
                    </a:cubicBezTo>
                    <a:cubicBezTo>
                      <a:pt x="17" y="27"/>
                      <a:pt x="10" y="21"/>
                      <a:pt x="8" y="18"/>
                    </a:cubicBezTo>
                    <a:cubicBezTo>
                      <a:pt x="7" y="16"/>
                      <a:pt x="6" y="12"/>
                      <a:pt x="5" y="10"/>
                    </a:cubicBezTo>
                    <a:cubicBezTo>
                      <a:pt x="3" y="3"/>
                      <a:pt x="5" y="0"/>
                      <a:pt x="5" y="0"/>
                    </a:cubicBezTo>
                    <a:cubicBezTo>
                      <a:pt x="5" y="0"/>
                      <a:pt x="4" y="1"/>
                      <a:pt x="3" y="3"/>
                    </a:cubicBezTo>
                    <a:cubicBezTo>
                      <a:pt x="1" y="6"/>
                      <a:pt x="2" y="7"/>
                      <a:pt x="2" y="7"/>
                    </a:cubicBezTo>
                    <a:cubicBezTo>
                      <a:pt x="2" y="7"/>
                      <a:pt x="0" y="8"/>
                      <a:pt x="2" y="11"/>
                    </a:cubicBezTo>
                    <a:cubicBezTo>
                      <a:pt x="3" y="15"/>
                      <a:pt x="5" y="21"/>
                      <a:pt x="8" y="26"/>
                    </a:cubicBezTo>
                    <a:cubicBezTo>
                      <a:pt x="11" y="30"/>
                      <a:pt x="16" y="33"/>
                      <a:pt x="20" y="33"/>
                    </a:cubicBezTo>
                    <a:close/>
                  </a:path>
                </a:pathLst>
              </a:custGeom>
              <a:solidFill>
                <a:srgbClr val="D4DB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0" name="Freeform 508"/>
              <p:cNvSpPr/>
              <p:nvPr/>
            </p:nvSpPr>
            <p:spPr bwMode="auto">
              <a:xfrm>
                <a:off x="6566" y="3427"/>
                <a:ext cx="23" cy="35"/>
              </a:xfrm>
              <a:custGeom>
                <a:avLst/>
                <a:gdLst>
                  <a:gd name="T0" fmla="*/ 19 w 23"/>
                  <a:gd name="T1" fmla="*/ 35 h 35"/>
                  <a:gd name="T2" fmla="*/ 21 w 23"/>
                  <a:gd name="T3" fmla="*/ 27 h 35"/>
                  <a:gd name="T4" fmla="*/ 21 w 23"/>
                  <a:gd name="T5" fmla="*/ 26 h 35"/>
                  <a:gd name="T6" fmla="*/ 16 w 23"/>
                  <a:gd name="T7" fmla="*/ 28 h 35"/>
                  <a:gd name="T8" fmla="*/ 8 w 23"/>
                  <a:gd name="T9" fmla="*/ 20 h 35"/>
                  <a:gd name="T10" fmla="*/ 4 w 23"/>
                  <a:gd name="T11" fmla="*/ 10 h 35"/>
                  <a:gd name="T12" fmla="*/ 6 w 23"/>
                  <a:gd name="T13" fmla="*/ 0 h 35"/>
                  <a:gd name="T14" fmla="*/ 1 w 23"/>
                  <a:gd name="T15" fmla="*/ 4 h 35"/>
                  <a:gd name="T16" fmla="*/ 0 w 23"/>
                  <a:gd name="T17" fmla="*/ 10 h 35"/>
                  <a:gd name="T18" fmla="*/ 2 w 23"/>
                  <a:gd name="T19" fmla="*/ 14 h 35"/>
                  <a:gd name="T20" fmla="*/ 8 w 23"/>
                  <a:gd name="T21" fmla="*/ 28 h 35"/>
                  <a:gd name="T22" fmla="*/ 19 w 23"/>
                  <a:gd name="T23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35">
                    <a:moveTo>
                      <a:pt x="19" y="35"/>
                    </a:moveTo>
                    <a:cubicBezTo>
                      <a:pt x="22" y="35"/>
                      <a:pt x="23" y="33"/>
                      <a:pt x="21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8"/>
                      <a:pt x="20" y="30"/>
                      <a:pt x="16" y="28"/>
                    </a:cubicBezTo>
                    <a:cubicBezTo>
                      <a:pt x="13" y="27"/>
                      <a:pt x="10" y="24"/>
                      <a:pt x="8" y="20"/>
                    </a:cubicBezTo>
                    <a:cubicBezTo>
                      <a:pt x="7" y="18"/>
                      <a:pt x="5" y="15"/>
                      <a:pt x="4" y="10"/>
                    </a:cubicBezTo>
                    <a:cubicBezTo>
                      <a:pt x="3" y="4"/>
                      <a:pt x="6" y="0"/>
                      <a:pt x="6" y="0"/>
                    </a:cubicBezTo>
                    <a:cubicBezTo>
                      <a:pt x="6" y="0"/>
                      <a:pt x="3" y="0"/>
                      <a:pt x="1" y="4"/>
                    </a:cubicBezTo>
                    <a:cubicBezTo>
                      <a:pt x="0" y="8"/>
                      <a:pt x="0" y="10"/>
                      <a:pt x="0" y="1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8"/>
                      <a:pt x="5" y="23"/>
                      <a:pt x="8" y="28"/>
                    </a:cubicBezTo>
                    <a:cubicBezTo>
                      <a:pt x="12" y="33"/>
                      <a:pt x="16" y="35"/>
                      <a:pt x="19" y="35"/>
                    </a:cubicBezTo>
                    <a:close/>
                  </a:path>
                </a:pathLst>
              </a:custGeom>
              <a:solidFill>
                <a:srgbClr val="4F10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1" name="Freeform 509"/>
              <p:cNvSpPr/>
              <p:nvPr/>
            </p:nvSpPr>
            <p:spPr bwMode="auto">
              <a:xfrm>
                <a:off x="6529" y="3333"/>
                <a:ext cx="78" cy="57"/>
              </a:xfrm>
              <a:custGeom>
                <a:avLst/>
                <a:gdLst>
                  <a:gd name="T0" fmla="*/ 49 w 78"/>
                  <a:gd name="T1" fmla="*/ 7 h 57"/>
                  <a:gd name="T2" fmla="*/ 69 w 78"/>
                  <a:gd name="T3" fmla="*/ 21 h 57"/>
                  <a:gd name="T4" fmla="*/ 78 w 78"/>
                  <a:gd name="T5" fmla="*/ 29 h 57"/>
                  <a:gd name="T6" fmla="*/ 69 w 78"/>
                  <a:gd name="T7" fmla="*/ 29 h 57"/>
                  <a:gd name="T8" fmla="*/ 50 w 78"/>
                  <a:gd name="T9" fmla="*/ 35 h 57"/>
                  <a:gd name="T10" fmla="*/ 35 w 78"/>
                  <a:gd name="T11" fmla="*/ 57 h 57"/>
                  <a:gd name="T12" fmla="*/ 29 w 78"/>
                  <a:gd name="T13" fmla="*/ 50 h 57"/>
                  <a:gd name="T14" fmla="*/ 0 w 78"/>
                  <a:gd name="T15" fmla="*/ 23 h 57"/>
                  <a:gd name="T16" fmla="*/ 2 w 78"/>
                  <a:gd name="T17" fmla="*/ 3 h 57"/>
                  <a:gd name="T18" fmla="*/ 29 w 78"/>
                  <a:gd name="T19" fmla="*/ 10 h 57"/>
                  <a:gd name="T20" fmla="*/ 43 w 78"/>
                  <a:gd name="T21" fmla="*/ 0 h 57"/>
                  <a:gd name="T22" fmla="*/ 49 w 78"/>
                  <a:gd name="T23" fmla="*/ 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57">
                    <a:moveTo>
                      <a:pt x="49" y="7"/>
                    </a:moveTo>
                    <a:cubicBezTo>
                      <a:pt x="52" y="10"/>
                      <a:pt x="68" y="21"/>
                      <a:pt x="69" y="21"/>
                    </a:cubicBezTo>
                    <a:cubicBezTo>
                      <a:pt x="77" y="27"/>
                      <a:pt x="78" y="29"/>
                      <a:pt x="78" y="29"/>
                    </a:cubicBezTo>
                    <a:cubicBezTo>
                      <a:pt x="78" y="29"/>
                      <a:pt x="75" y="28"/>
                      <a:pt x="69" y="29"/>
                    </a:cubicBezTo>
                    <a:cubicBezTo>
                      <a:pt x="62" y="31"/>
                      <a:pt x="56" y="33"/>
                      <a:pt x="50" y="35"/>
                    </a:cubicBezTo>
                    <a:cubicBezTo>
                      <a:pt x="39" y="41"/>
                      <a:pt x="35" y="57"/>
                      <a:pt x="35" y="57"/>
                    </a:cubicBezTo>
                    <a:cubicBezTo>
                      <a:pt x="35" y="57"/>
                      <a:pt x="32" y="52"/>
                      <a:pt x="29" y="50"/>
                    </a:cubicBezTo>
                    <a:cubicBezTo>
                      <a:pt x="26" y="48"/>
                      <a:pt x="2" y="40"/>
                      <a:pt x="0" y="23"/>
                    </a:cubicBezTo>
                    <a:cubicBezTo>
                      <a:pt x="0" y="18"/>
                      <a:pt x="0" y="12"/>
                      <a:pt x="2" y="3"/>
                    </a:cubicBezTo>
                    <a:cubicBezTo>
                      <a:pt x="2" y="3"/>
                      <a:pt x="10" y="14"/>
                      <a:pt x="29" y="10"/>
                    </a:cubicBezTo>
                    <a:cubicBezTo>
                      <a:pt x="43" y="7"/>
                      <a:pt x="43" y="0"/>
                      <a:pt x="43" y="0"/>
                    </a:cubicBezTo>
                    <a:cubicBezTo>
                      <a:pt x="43" y="1"/>
                      <a:pt x="45" y="4"/>
                      <a:pt x="49" y="7"/>
                    </a:cubicBezTo>
                    <a:close/>
                  </a:path>
                </a:pathLst>
              </a:custGeom>
              <a:solidFill>
                <a:srgbClr val="5B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2" name="Freeform 510"/>
              <p:cNvSpPr/>
              <p:nvPr/>
            </p:nvSpPr>
            <p:spPr bwMode="auto">
              <a:xfrm>
                <a:off x="6527" y="3256"/>
                <a:ext cx="52" cy="97"/>
              </a:xfrm>
              <a:custGeom>
                <a:avLst/>
                <a:gdLst>
                  <a:gd name="T0" fmla="*/ 44 w 52"/>
                  <a:gd name="T1" fmla="*/ 4 h 97"/>
                  <a:gd name="T2" fmla="*/ 50 w 52"/>
                  <a:gd name="T3" fmla="*/ 32 h 97"/>
                  <a:gd name="T4" fmla="*/ 51 w 52"/>
                  <a:gd name="T5" fmla="*/ 40 h 97"/>
                  <a:gd name="T6" fmla="*/ 47 w 52"/>
                  <a:gd name="T7" fmla="*/ 48 h 97"/>
                  <a:gd name="T8" fmla="*/ 44 w 52"/>
                  <a:gd name="T9" fmla="*/ 62 h 97"/>
                  <a:gd name="T10" fmla="*/ 46 w 52"/>
                  <a:gd name="T11" fmla="*/ 79 h 97"/>
                  <a:gd name="T12" fmla="*/ 35 w 52"/>
                  <a:gd name="T13" fmla="*/ 88 h 97"/>
                  <a:gd name="T14" fmla="*/ 3 w 52"/>
                  <a:gd name="T15" fmla="*/ 87 h 97"/>
                  <a:gd name="T16" fmla="*/ 2 w 52"/>
                  <a:gd name="T17" fmla="*/ 84 h 97"/>
                  <a:gd name="T18" fmla="*/ 5 w 52"/>
                  <a:gd name="T19" fmla="*/ 75 h 97"/>
                  <a:gd name="T20" fmla="*/ 8 w 52"/>
                  <a:gd name="T21" fmla="*/ 61 h 97"/>
                  <a:gd name="T22" fmla="*/ 9 w 52"/>
                  <a:gd name="T23" fmla="*/ 54 h 97"/>
                  <a:gd name="T24" fmla="*/ 5 w 52"/>
                  <a:gd name="T25" fmla="*/ 37 h 97"/>
                  <a:gd name="T26" fmla="*/ 4 w 52"/>
                  <a:gd name="T27" fmla="*/ 19 h 97"/>
                  <a:gd name="T28" fmla="*/ 23 w 52"/>
                  <a:gd name="T29" fmla="*/ 3 h 97"/>
                  <a:gd name="T30" fmla="*/ 29 w 52"/>
                  <a:gd name="T31" fmla="*/ 2 h 97"/>
                  <a:gd name="T32" fmla="*/ 44 w 52"/>
                  <a:gd name="T33" fmla="*/ 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97">
                    <a:moveTo>
                      <a:pt x="44" y="4"/>
                    </a:move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2"/>
                      <a:pt x="52" y="37"/>
                      <a:pt x="51" y="40"/>
                    </a:cubicBezTo>
                    <a:cubicBezTo>
                      <a:pt x="51" y="44"/>
                      <a:pt x="47" y="48"/>
                      <a:pt x="47" y="48"/>
                    </a:cubicBezTo>
                    <a:cubicBezTo>
                      <a:pt x="45" y="52"/>
                      <a:pt x="43" y="56"/>
                      <a:pt x="44" y="62"/>
                    </a:cubicBezTo>
                    <a:cubicBezTo>
                      <a:pt x="46" y="79"/>
                      <a:pt x="46" y="79"/>
                      <a:pt x="46" y="79"/>
                    </a:cubicBezTo>
                    <a:cubicBezTo>
                      <a:pt x="46" y="79"/>
                      <a:pt x="46" y="83"/>
                      <a:pt x="35" y="88"/>
                    </a:cubicBezTo>
                    <a:cubicBezTo>
                      <a:pt x="9" y="97"/>
                      <a:pt x="3" y="87"/>
                      <a:pt x="3" y="87"/>
                    </a:cubicBezTo>
                    <a:cubicBezTo>
                      <a:pt x="3" y="87"/>
                      <a:pt x="2" y="85"/>
                      <a:pt x="2" y="84"/>
                    </a:cubicBezTo>
                    <a:cubicBezTo>
                      <a:pt x="3" y="80"/>
                      <a:pt x="4" y="77"/>
                      <a:pt x="5" y="75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8" y="59"/>
                      <a:pt x="9" y="57"/>
                      <a:pt x="9" y="54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0" y="24"/>
                      <a:pt x="4" y="19"/>
                    </a:cubicBezTo>
                    <a:cubicBezTo>
                      <a:pt x="8" y="13"/>
                      <a:pt x="19" y="5"/>
                      <a:pt x="23" y="3"/>
                    </a:cubicBezTo>
                    <a:cubicBezTo>
                      <a:pt x="24" y="3"/>
                      <a:pt x="27" y="2"/>
                      <a:pt x="29" y="2"/>
                    </a:cubicBezTo>
                    <a:cubicBezTo>
                      <a:pt x="29" y="2"/>
                      <a:pt x="39" y="0"/>
                      <a:pt x="44" y="4"/>
                    </a:cubicBezTo>
                    <a:close/>
                  </a:path>
                </a:pathLst>
              </a:custGeom>
              <a:solidFill>
                <a:srgbClr val="C91D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3" name="Freeform 511"/>
              <p:cNvSpPr/>
              <p:nvPr/>
            </p:nvSpPr>
            <p:spPr bwMode="auto">
              <a:xfrm>
                <a:off x="6526" y="3272"/>
                <a:ext cx="62" cy="68"/>
              </a:xfrm>
              <a:custGeom>
                <a:avLst/>
                <a:gdLst>
                  <a:gd name="T0" fmla="*/ 62 w 62"/>
                  <a:gd name="T1" fmla="*/ 54 h 68"/>
                  <a:gd name="T2" fmla="*/ 59 w 62"/>
                  <a:gd name="T3" fmla="*/ 58 h 68"/>
                  <a:gd name="T4" fmla="*/ 59 w 62"/>
                  <a:gd name="T5" fmla="*/ 62 h 68"/>
                  <a:gd name="T6" fmla="*/ 15 w 62"/>
                  <a:gd name="T7" fmla="*/ 62 h 68"/>
                  <a:gd name="T8" fmla="*/ 8 w 62"/>
                  <a:gd name="T9" fmla="*/ 55 h 68"/>
                  <a:gd name="T10" fmla="*/ 1 w 62"/>
                  <a:gd name="T11" fmla="*/ 16 h 68"/>
                  <a:gd name="T12" fmla="*/ 12 w 62"/>
                  <a:gd name="T13" fmla="*/ 1 h 68"/>
                  <a:gd name="T14" fmla="*/ 21 w 62"/>
                  <a:gd name="T15" fmla="*/ 24 h 68"/>
                  <a:gd name="T16" fmla="*/ 24 w 62"/>
                  <a:gd name="T17" fmla="*/ 45 h 68"/>
                  <a:gd name="T18" fmla="*/ 28 w 62"/>
                  <a:gd name="T19" fmla="*/ 50 h 68"/>
                  <a:gd name="T20" fmla="*/ 62 w 62"/>
                  <a:gd name="T21" fmla="*/ 5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68">
                    <a:moveTo>
                      <a:pt x="62" y="54"/>
                    </a:moveTo>
                    <a:cubicBezTo>
                      <a:pt x="62" y="54"/>
                      <a:pt x="59" y="56"/>
                      <a:pt x="59" y="58"/>
                    </a:cubicBezTo>
                    <a:cubicBezTo>
                      <a:pt x="58" y="60"/>
                      <a:pt x="59" y="62"/>
                      <a:pt x="59" y="62"/>
                    </a:cubicBezTo>
                    <a:cubicBezTo>
                      <a:pt x="59" y="62"/>
                      <a:pt x="30" y="68"/>
                      <a:pt x="15" y="62"/>
                    </a:cubicBezTo>
                    <a:cubicBezTo>
                      <a:pt x="9" y="60"/>
                      <a:pt x="8" y="55"/>
                      <a:pt x="8" y="5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4"/>
                      <a:pt x="6" y="0"/>
                      <a:pt x="12" y="1"/>
                    </a:cubicBezTo>
                    <a:cubicBezTo>
                      <a:pt x="19" y="3"/>
                      <a:pt x="21" y="18"/>
                      <a:pt x="21" y="24"/>
                    </a:cubicBezTo>
                    <a:cubicBezTo>
                      <a:pt x="21" y="29"/>
                      <a:pt x="23" y="40"/>
                      <a:pt x="24" y="45"/>
                    </a:cubicBezTo>
                    <a:cubicBezTo>
                      <a:pt x="25" y="49"/>
                      <a:pt x="26" y="49"/>
                      <a:pt x="28" y="50"/>
                    </a:cubicBezTo>
                    <a:lnTo>
                      <a:pt x="62" y="54"/>
                    </a:lnTo>
                    <a:close/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4" name="Freeform 512"/>
              <p:cNvSpPr/>
              <p:nvPr/>
            </p:nvSpPr>
            <p:spPr bwMode="auto">
              <a:xfrm>
                <a:off x="6553" y="3229"/>
                <a:ext cx="30" cy="36"/>
              </a:xfrm>
              <a:custGeom>
                <a:avLst/>
                <a:gdLst>
                  <a:gd name="T0" fmla="*/ 21 w 30"/>
                  <a:gd name="T1" fmla="*/ 0 h 36"/>
                  <a:gd name="T2" fmla="*/ 30 w 30"/>
                  <a:gd name="T3" fmla="*/ 10 h 36"/>
                  <a:gd name="T4" fmla="*/ 25 w 30"/>
                  <a:gd name="T5" fmla="*/ 27 h 36"/>
                  <a:gd name="T6" fmla="*/ 14 w 30"/>
                  <a:gd name="T7" fmla="*/ 36 h 36"/>
                  <a:gd name="T8" fmla="*/ 7 w 30"/>
                  <a:gd name="T9" fmla="*/ 32 h 36"/>
                  <a:gd name="T10" fmla="*/ 1 w 30"/>
                  <a:gd name="T11" fmla="*/ 26 h 36"/>
                  <a:gd name="T12" fmla="*/ 1 w 30"/>
                  <a:gd name="T13" fmla="*/ 13 h 36"/>
                  <a:gd name="T14" fmla="*/ 21 w 30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6">
                    <a:moveTo>
                      <a:pt x="21" y="0"/>
                    </a:moveTo>
                    <a:cubicBezTo>
                      <a:pt x="29" y="0"/>
                      <a:pt x="30" y="5"/>
                      <a:pt x="30" y="10"/>
                    </a:cubicBezTo>
                    <a:cubicBezTo>
                      <a:pt x="29" y="15"/>
                      <a:pt x="25" y="27"/>
                      <a:pt x="25" y="27"/>
                    </a:cubicBezTo>
                    <a:cubicBezTo>
                      <a:pt x="23" y="33"/>
                      <a:pt x="18" y="36"/>
                      <a:pt x="14" y="36"/>
                    </a:cubicBezTo>
                    <a:cubicBezTo>
                      <a:pt x="12" y="35"/>
                      <a:pt x="10" y="35"/>
                      <a:pt x="7" y="32"/>
                    </a:cubicBezTo>
                    <a:cubicBezTo>
                      <a:pt x="5" y="30"/>
                      <a:pt x="3" y="29"/>
                      <a:pt x="1" y="26"/>
                    </a:cubicBezTo>
                    <a:cubicBezTo>
                      <a:pt x="1" y="26"/>
                      <a:pt x="0" y="16"/>
                      <a:pt x="1" y="13"/>
                    </a:cubicBezTo>
                    <a:cubicBezTo>
                      <a:pt x="1" y="7"/>
                      <a:pt x="9" y="0"/>
                      <a:pt x="21" y="0"/>
                    </a:cubicBezTo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5" name="Freeform 513"/>
              <p:cNvSpPr/>
              <p:nvPr/>
            </p:nvSpPr>
            <p:spPr bwMode="auto">
              <a:xfrm>
                <a:off x="6544" y="3239"/>
                <a:ext cx="16" cy="6"/>
              </a:xfrm>
              <a:custGeom>
                <a:avLst/>
                <a:gdLst>
                  <a:gd name="T0" fmla="*/ 0 w 16"/>
                  <a:gd name="T1" fmla="*/ 4 h 6"/>
                  <a:gd name="T2" fmla="*/ 0 w 16"/>
                  <a:gd name="T3" fmla="*/ 4 h 6"/>
                  <a:gd name="T4" fmla="*/ 5 w 16"/>
                  <a:gd name="T5" fmla="*/ 1 h 6"/>
                  <a:gd name="T6" fmla="*/ 8 w 16"/>
                  <a:gd name="T7" fmla="*/ 1 h 6"/>
                  <a:gd name="T8" fmla="*/ 16 w 16"/>
                  <a:gd name="T9" fmla="*/ 5 h 6"/>
                  <a:gd name="T10" fmla="*/ 16 w 16"/>
                  <a:gd name="T11" fmla="*/ 5 h 6"/>
                  <a:gd name="T12" fmla="*/ 15 w 16"/>
                  <a:gd name="T13" fmla="*/ 6 h 6"/>
                  <a:gd name="T14" fmla="*/ 15 w 16"/>
                  <a:gd name="T15" fmla="*/ 6 h 6"/>
                  <a:gd name="T16" fmla="*/ 7 w 16"/>
                  <a:gd name="T17" fmla="*/ 2 h 6"/>
                  <a:gd name="T18" fmla="*/ 6 w 16"/>
                  <a:gd name="T19" fmla="*/ 2 h 6"/>
                  <a:gd name="T20" fmla="*/ 1 w 16"/>
                  <a:gd name="T21" fmla="*/ 5 h 6"/>
                  <a:gd name="T22" fmla="*/ 1 w 16"/>
                  <a:gd name="T23" fmla="*/ 5 h 6"/>
                  <a:gd name="T24" fmla="*/ 0 w 16"/>
                  <a:gd name="T2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6"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8" y="1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solidFill>
                <a:srgbClr val="6D1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6" name="Freeform 514"/>
              <p:cNvSpPr/>
              <p:nvPr/>
            </p:nvSpPr>
            <p:spPr bwMode="auto">
              <a:xfrm>
                <a:off x="6558" y="3243"/>
                <a:ext cx="12" cy="7"/>
              </a:xfrm>
              <a:custGeom>
                <a:avLst/>
                <a:gdLst>
                  <a:gd name="T0" fmla="*/ 11 w 12"/>
                  <a:gd name="T1" fmla="*/ 0 h 7"/>
                  <a:gd name="T2" fmla="*/ 3 w 12"/>
                  <a:gd name="T3" fmla="*/ 0 h 7"/>
                  <a:gd name="T4" fmla="*/ 3 w 12"/>
                  <a:gd name="T5" fmla="*/ 0 h 7"/>
                  <a:gd name="T6" fmla="*/ 3 w 12"/>
                  <a:gd name="T7" fmla="*/ 0 h 7"/>
                  <a:gd name="T8" fmla="*/ 3 w 12"/>
                  <a:gd name="T9" fmla="*/ 0 h 7"/>
                  <a:gd name="T10" fmla="*/ 2 w 12"/>
                  <a:gd name="T11" fmla="*/ 0 h 7"/>
                  <a:gd name="T12" fmla="*/ 1 w 12"/>
                  <a:gd name="T13" fmla="*/ 1 h 7"/>
                  <a:gd name="T14" fmla="*/ 2 w 12"/>
                  <a:gd name="T15" fmla="*/ 1 h 7"/>
                  <a:gd name="T16" fmla="*/ 2 w 12"/>
                  <a:gd name="T17" fmla="*/ 1 h 7"/>
                  <a:gd name="T18" fmla="*/ 1 w 12"/>
                  <a:gd name="T19" fmla="*/ 2 h 7"/>
                  <a:gd name="T20" fmla="*/ 1 w 12"/>
                  <a:gd name="T21" fmla="*/ 2 h 7"/>
                  <a:gd name="T22" fmla="*/ 0 w 12"/>
                  <a:gd name="T23" fmla="*/ 1 h 7"/>
                  <a:gd name="T24" fmla="*/ 2 w 12"/>
                  <a:gd name="T25" fmla="*/ 5 h 7"/>
                  <a:gd name="T26" fmla="*/ 3 w 12"/>
                  <a:gd name="T27" fmla="*/ 6 h 7"/>
                  <a:gd name="T28" fmla="*/ 5 w 12"/>
                  <a:gd name="T29" fmla="*/ 7 h 7"/>
                  <a:gd name="T30" fmla="*/ 6 w 12"/>
                  <a:gd name="T31" fmla="*/ 7 h 7"/>
                  <a:gd name="T32" fmla="*/ 8 w 12"/>
                  <a:gd name="T33" fmla="*/ 6 h 7"/>
                  <a:gd name="T34" fmla="*/ 11 w 12"/>
                  <a:gd name="T35" fmla="*/ 3 h 7"/>
                  <a:gd name="T36" fmla="*/ 12 w 12"/>
                  <a:gd name="T37" fmla="*/ 2 h 7"/>
                  <a:gd name="T38" fmla="*/ 12 w 12"/>
                  <a:gd name="T39" fmla="*/ 0 h 7"/>
                  <a:gd name="T40" fmla="*/ 11 w 12"/>
                  <a:gd name="T4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7">
                    <a:moveTo>
                      <a:pt x="11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5"/>
                      <a:pt x="2" y="5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6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0" y="6"/>
                      <a:pt x="11" y="3"/>
                      <a:pt x="11" y="3"/>
                    </a:cubicBezTo>
                    <a:cubicBezTo>
                      <a:pt x="11" y="3"/>
                      <a:pt x="11" y="3"/>
                      <a:pt x="12" y="2"/>
                    </a:cubicBezTo>
                    <a:cubicBezTo>
                      <a:pt x="12" y="1"/>
                      <a:pt x="12" y="1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D6BA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7" name="Freeform 515"/>
              <p:cNvSpPr/>
              <p:nvPr/>
            </p:nvSpPr>
            <p:spPr bwMode="auto">
              <a:xfrm>
                <a:off x="6558" y="3244"/>
                <a:ext cx="2" cy="1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1 w 2"/>
                  <a:gd name="T9" fmla="*/ 1 h 1"/>
                  <a:gd name="T10" fmla="*/ 2 w 2"/>
                  <a:gd name="T11" fmla="*/ 0 h 1"/>
                  <a:gd name="T12" fmla="*/ 2 w 2"/>
                  <a:gd name="T13" fmla="*/ 0 h 1"/>
                  <a:gd name="T14" fmla="*/ 1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7339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8" name="Freeform 516"/>
              <p:cNvSpPr/>
              <p:nvPr/>
            </p:nvSpPr>
            <p:spPr bwMode="auto">
              <a:xfrm>
                <a:off x="6570" y="3244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3 w 3"/>
                  <a:gd name="T3" fmla="*/ 2 h 2"/>
                  <a:gd name="T4" fmla="*/ 2 w 3"/>
                  <a:gd name="T5" fmla="*/ 1 h 2"/>
                  <a:gd name="T6" fmla="*/ 0 w 3"/>
                  <a:gd name="T7" fmla="*/ 2 h 2"/>
                  <a:gd name="T8" fmla="*/ 0 w 3"/>
                  <a:gd name="T9" fmla="*/ 2 h 2"/>
                  <a:gd name="T10" fmla="*/ 2 w 3"/>
                  <a:gd name="T11" fmla="*/ 0 h 2"/>
                  <a:gd name="T12" fmla="*/ 3 w 3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3" y="1"/>
                      <a:pt x="3" y="2"/>
                      <a:pt x="3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2" y="0"/>
                    </a:cubicBezTo>
                    <a:cubicBezTo>
                      <a:pt x="3" y="0"/>
                      <a:pt x="3" y="1"/>
                      <a:pt x="3" y="1"/>
                    </a:cubicBezTo>
                  </a:path>
                </a:pathLst>
              </a:custGeom>
              <a:solidFill>
                <a:srgbClr val="6D1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9" name="Freeform 517"/>
              <p:cNvSpPr>
                <a:spLocks noEditPoints="1"/>
              </p:cNvSpPr>
              <p:nvPr/>
            </p:nvSpPr>
            <p:spPr bwMode="auto">
              <a:xfrm>
                <a:off x="6558" y="3242"/>
                <a:ext cx="13" cy="8"/>
              </a:xfrm>
              <a:custGeom>
                <a:avLst/>
                <a:gdLst>
                  <a:gd name="T0" fmla="*/ 7 w 13"/>
                  <a:gd name="T1" fmla="*/ 8 h 8"/>
                  <a:gd name="T2" fmla="*/ 7 w 13"/>
                  <a:gd name="T3" fmla="*/ 8 h 8"/>
                  <a:gd name="T4" fmla="*/ 4 w 13"/>
                  <a:gd name="T5" fmla="*/ 8 h 8"/>
                  <a:gd name="T6" fmla="*/ 1 w 13"/>
                  <a:gd name="T7" fmla="*/ 7 h 8"/>
                  <a:gd name="T8" fmla="*/ 0 w 13"/>
                  <a:gd name="T9" fmla="*/ 3 h 8"/>
                  <a:gd name="T10" fmla="*/ 1 w 13"/>
                  <a:gd name="T11" fmla="*/ 1 h 8"/>
                  <a:gd name="T12" fmla="*/ 4 w 13"/>
                  <a:gd name="T13" fmla="*/ 0 h 8"/>
                  <a:gd name="T14" fmla="*/ 10 w 13"/>
                  <a:gd name="T15" fmla="*/ 0 h 8"/>
                  <a:gd name="T16" fmla="*/ 12 w 13"/>
                  <a:gd name="T17" fmla="*/ 1 h 8"/>
                  <a:gd name="T18" fmla="*/ 13 w 13"/>
                  <a:gd name="T19" fmla="*/ 3 h 8"/>
                  <a:gd name="T20" fmla="*/ 11 w 13"/>
                  <a:gd name="T21" fmla="*/ 6 h 8"/>
                  <a:gd name="T22" fmla="*/ 7 w 13"/>
                  <a:gd name="T23" fmla="*/ 8 h 8"/>
                  <a:gd name="T24" fmla="*/ 4 w 13"/>
                  <a:gd name="T25" fmla="*/ 2 h 8"/>
                  <a:gd name="T26" fmla="*/ 1 w 13"/>
                  <a:gd name="T27" fmla="*/ 3 h 8"/>
                  <a:gd name="T28" fmla="*/ 2 w 13"/>
                  <a:gd name="T29" fmla="*/ 6 h 8"/>
                  <a:gd name="T30" fmla="*/ 8 w 13"/>
                  <a:gd name="T31" fmla="*/ 7 h 8"/>
                  <a:gd name="T32" fmla="*/ 10 w 13"/>
                  <a:gd name="T33" fmla="*/ 5 h 8"/>
                  <a:gd name="T34" fmla="*/ 11 w 13"/>
                  <a:gd name="T35" fmla="*/ 3 h 8"/>
                  <a:gd name="T36" fmla="*/ 11 w 13"/>
                  <a:gd name="T37" fmla="*/ 1 h 8"/>
                  <a:gd name="T38" fmla="*/ 10 w 13"/>
                  <a:gd name="T39" fmla="*/ 1 h 8"/>
                  <a:gd name="T40" fmla="*/ 4 w 13"/>
                  <a:gd name="T41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" h="8">
                    <a:moveTo>
                      <a:pt x="7" y="8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5" y="8"/>
                      <a:pt x="4" y="8"/>
                      <a:pt x="4" y="8"/>
                    </a:cubicBezTo>
                    <a:cubicBezTo>
                      <a:pt x="4" y="8"/>
                      <a:pt x="2" y="8"/>
                      <a:pt x="1" y="7"/>
                    </a:cubicBezTo>
                    <a:cubicBezTo>
                      <a:pt x="0" y="6"/>
                      <a:pt x="0" y="4"/>
                      <a:pt x="0" y="3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4"/>
                      <a:pt x="11" y="6"/>
                      <a:pt x="11" y="6"/>
                    </a:cubicBezTo>
                    <a:cubicBezTo>
                      <a:pt x="11" y="6"/>
                      <a:pt x="10" y="8"/>
                      <a:pt x="7" y="8"/>
                    </a:cubicBezTo>
                    <a:close/>
                    <a:moveTo>
                      <a:pt x="4" y="2"/>
                    </a:moveTo>
                    <a:cubicBezTo>
                      <a:pt x="3" y="2"/>
                      <a:pt x="1" y="2"/>
                      <a:pt x="1" y="3"/>
                    </a:cubicBezTo>
                    <a:cubicBezTo>
                      <a:pt x="1" y="4"/>
                      <a:pt x="1" y="5"/>
                      <a:pt x="2" y="6"/>
                    </a:cubicBezTo>
                    <a:cubicBezTo>
                      <a:pt x="3" y="8"/>
                      <a:pt x="6" y="8"/>
                      <a:pt x="8" y="7"/>
                    </a:cubicBezTo>
                    <a:cubicBezTo>
                      <a:pt x="9" y="7"/>
                      <a:pt x="10" y="5"/>
                      <a:pt x="10" y="5"/>
                    </a:cubicBezTo>
                    <a:cubicBezTo>
                      <a:pt x="10" y="5"/>
                      <a:pt x="11" y="4"/>
                      <a:pt x="11" y="3"/>
                    </a:cubicBezTo>
                    <a:cubicBezTo>
                      <a:pt x="12" y="2"/>
                      <a:pt x="12" y="2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6D1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0" name="Freeform 518"/>
              <p:cNvSpPr/>
              <p:nvPr/>
            </p:nvSpPr>
            <p:spPr bwMode="auto">
              <a:xfrm>
                <a:off x="6584" y="3243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1 h 2"/>
                  <a:gd name="T3" fmla="*/ 0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4836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1" name="Freeform 519"/>
              <p:cNvSpPr/>
              <p:nvPr/>
            </p:nvSpPr>
            <p:spPr bwMode="auto">
              <a:xfrm>
                <a:off x="6580" y="3242"/>
                <a:ext cx="4" cy="6"/>
              </a:xfrm>
              <a:custGeom>
                <a:avLst/>
                <a:gdLst>
                  <a:gd name="T0" fmla="*/ 3 w 4"/>
                  <a:gd name="T1" fmla="*/ 0 h 6"/>
                  <a:gd name="T2" fmla="*/ 2 w 4"/>
                  <a:gd name="T3" fmla="*/ 0 h 6"/>
                  <a:gd name="T4" fmla="*/ 0 w 4"/>
                  <a:gd name="T5" fmla="*/ 6 h 6"/>
                  <a:gd name="T6" fmla="*/ 3 w 4"/>
                  <a:gd name="T7" fmla="*/ 4 h 6"/>
                  <a:gd name="T8" fmla="*/ 4 w 4"/>
                  <a:gd name="T9" fmla="*/ 3 h 6"/>
                  <a:gd name="T10" fmla="*/ 4 w 4"/>
                  <a:gd name="T11" fmla="*/ 1 h 6"/>
                  <a:gd name="T12" fmla="*/ 3 w 4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1" y="4"/>
                      <a:pt x="0" y="6"/>
                    </a:cubicBezTo>
                    <a:cubicBezTo>
                      <a:pt x="3" y="6"/>
                      <a:pt x="3" y="4"/>
                      <a:pt x="3" y="4"/>
                    </a:cubicBezTo>
                    <a:cubicBezTo>
                      <a:pt x="3" y="4"/>
                      <a:pt x="3" y="3"/>
                      <a:pt x="4" y="3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4836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2" name="Freeform 520"/>
              <p:cNvSpPr/>
              <p:nvPr/>
            </p:nvSpPr>
            <p:spPr bwMode="auto">
              <a:xfrm>
                <a:off x="6573" y="3242"/>
                <a:ext cx="9" cy="7"/>
              </a:xfrm>
              <a:custGeom>
                <a:avLst/>
                <a:gdLst>
                  <a:gd name="T0" fmla="*/ 9 w 9"/>
                  <a:gd name="T1" fmla="*/ 0 h 7"/>
                  <a:gd name="T2" fmla="*/ 3 w 9"/>
                  <a:gd name="T3" fmla="*/ 1 h 7"/>
                  <a:gd name="T4" fmla="*/ 3 w 9"/>
                  <a:gd name="T5" fmla="*/ 1 h 7"/>
                  <a:gd name="T6" fmla="*/ 3 w 9"/>
                  <a:gd name="T7" fmla="*/ 1 h 7"/>
                  <a:gd name="T8" fmla="*/ 2 w 9"/>
                  <a:gd name="T9" fmla="*/ 1 h 7"/>
                  <a:gd name="T10" fmla="*/ 2 w 9"/>
                  <a:gd name="T11" fmla="*/ 1 h 7"/>
                  <a:gd name="T12" fmla="*/ 0 w 9"/>
                  <a:gd name="T13" fmla="*/ 2 h 7"/>
                  <a:gd name="T14" fmla="*/ 1 w 9"/>
                  <a:gd name="T15" fmla="*/ 5 h 7"/>
                  <a:gd name="T16" fmla="*/ 3 w 9"/>
                  <a:gd name="T17" fmla="*/ 7 h 7"/>
                  <a:gd name="T18" fmla="*/ 5 w 9"/>
                  <a:gd name="T19" fmla="*/ 7 h 7"/>
                  <a:gd name="T20" fmla="*/ 6 w 9"/>
                  <a:gd name="T21" fmla="*/ 7 h 7"/>
                  <a:gd name="T22" fmla="*/ 7 w 9"/>
                  <a:gd name="T23" fmla="*/ 6 h 7"/>
                  <a:gd name="T24" fmla="*/ 7 w 9"/>
                  <a:gd name="T25" fmla="*/ 6 h 7"/>
                  <a:gd name="T26" fmla="*/ 9 w 9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7">
                    <a:moveTo>
                      <a:pt x="9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1" y="5"/>
                      <a:pt x="1" y="5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7"/>
                      <a:pt x="3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4"/>
                      <a:pt x="9" y="2"/>
                      <a:pt x="9" y="0"/>
                    </a:cubicBezTo>
                  </a:path>
                </a:pathLst>
              </a:custGeom>
              <a:solidFill>
                <a:srgbClr val="D6BA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3" name="Freeform 521"/>
              <p:cNvSpPr>
                <a:spLocks noEditPoints="1"/>
              </p:cNvSpPr>
              <p:nvPr/>
            </p:nvSpPr>
            <p:spPr bwMode="auto">
              <a:xfrm>
                <a:off x="6573" y="3241"/>
                <a:ext cx="12" cy="9"/>
              </a:xfrm>
              <a:custGeom>
                <a:avLst/>
                <a:gdLst>
                  <a:gd name="T0" fmla="*/ 7 w 12"/>
                  <a:gd name="T1" fmla="*/ 8 h 9"/>
                  <a:gd name="T2" fmla="*/ 6 w 12"/>
                  <a:gd name="T3" fmla="*/ 8 h 9"/>
                  <a:gd name="T4" fmla="*/ 4 w 12"/>
                  <a:gd name="T5" fmla="*/ 8 h 9"/>
                  <a:gd name="T6" fmla="*/ 1 w 12"/>
                  <a:gd name="T7" fmla="*/ 7 h 9"/>
                  <a:gd name="T8" fmla="*/ 0 w 12"/>
                  <a:gd name="T9" fmla="*/ 4 h 9"/>
                  <a:gd name="T10" fmla="*/ 2 w 12"/>
                  <a:gd name="T11" fmla="*/ 1 h 9"/>
                  <a:gd name="T12" fmla="*/ 4 w 12"/>
                  <a:gd name="T13" fmla="*/ 1 h 9"/>
                  <a:gd name="T14" fmla="*/ 9 w 12"/>
                  <a:gd name="T15" fmla="*/ 1 h 9"/>
                  <a:gd name="T16" fmla="*/ 11 w 12"/>
                  <a:gd name="T17" fmla="*/ 1 h 9"/>
                  <a:gd name="T18" fmla="*/ 12 w 12"/>
                  <a:gd name="T19" fmla="*/ 4 h 9"/>
                  <a:gd name="T20" fmla="*/ 10 w 12"/>
                  <a:gd name="T21" fmla="*/ 6 h 9"/>
                  <a:gd name="T22" fmla="*/ 7 w 12"/>
                  <a:gd name="T23" fmla="*/ 8 h 9"/>
                  <a:gd name="T24" fmla="*/ 3 w 12"/>
                  <a:gd name="T25" fmla="*/ 2 h 9"/>
                  <a:gd name="T26" fmla="*/ 1 w 12"/>
                  <a:gd name="T27" fmla="*/ 4 h 9"/>
                  <a:gd name="T28" fmla="*/ 2 w 12"/>
                  <a:gd name="T29" fmla="*/ 7 h 9"/>
                  <a:gd name="T30" fmla="*/ 7 w 12"/>
                  <a:gd name="T31" fmla="*/ 7 h 9"/>
                  <a:gd name="T32" fmla="*/ 10 w 12"/>
                  <a:gd name="T33" fmla="*/ 5 h 9"/>
                  <a:gd name="T34" fmla="*/ 11 w 12"/>
                  <a:gd name="T35" fmla="*/ 3 h 9"/>
                  <a:gd name="T36" fmla="*/ 11 w 12"/>
                  <a:gd name="T37" fmla="*/ 2 h 9"/>
                  <a:gd name="T38" fmla="*/ 10 w 12"/>
                  <a:gd name="T39" fmla="*/ 2 h 9"/>
                  <a:gd name="T40" fmla="*/ 3 w 12"/>
                  <a:gd name="T41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9">
                    <a:moveTo>
                      <a:pt x="7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4" y="9"/>
                      <a:pt x="4" y="9"/>
                      <a:pt x="4" y="8"/>
                    </a:cubicBezTo>
                    <a:cubicBezTo>
                      <a:pt x="4" y="8"/>
                      <a:pt x="2" y="8"/>
                      <a:pt x="1" y="7"/>
                    </a:cubicBezTo>
                    <a:cubicBezTo>
                      <a:pt x="0" y="6"/>
                      <a:pt x="0" y="4"/>
                      <a:pt x="0" y="4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11" y="0"/>
                      <a:pt x="11" y="1"/>
                    </a:cubicBezTo>
                    <a:cubicBezTo>
                      <a:pt x="12" y="2"/>
                      <a:pt x="12" y="3"/>
                      <a:pt x="12" y="4"/>
                    </a:cubicBezTo>
                    <a:cubicBezTo>
                      <a:pt x="11" y="5"/>
                      <a:pt x="10" y="6"/>
                      <a:pt x="10" y="6"/>
                    </a:cubicBezTo>
                    <a:cubicBezTo>
                      <a:pt x="10" y="6"/>
                      <a:pt x="9" y="8"/>
                      <a:pt x="7" y="8"/>
                    </a:cubicBezTo>
                    <a:close/>
                    <a:moveTo>
                      <a:pt x="3" y="2"/>
                    </a:moveTo>
                    <a:cubicBezTo>
                      <a:pt x="3" y="2"/>
                      <a:pt x="1" y="3"/>
                      <a:pt x="1" y="4"/>
                    </a:cubicBezTo>
                    <a:cubicBezTo>
                      <a:pt x="1" y="4"/>
                      <a:pt x="1" y="5"/>
                      <a:pt x="2" y="7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9" y="7"/>
                      <a:pt x="10" y="5"/>
                      <a:pt x="10" y="5"/>
                    </a:cubicBezTo>
                    <a:cubicBezTo>
                      <a:pt x="10" y="5"/>
                      <a:pt x="10" y="4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6D1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4" name="Freeform 522"/>
              <p:cNvSpPr/>
              <p:nvPr/>
            </p:nvSpPr>
            <p:spPr bwMode="auto">
              <a:xfrm>
                <a:off x="6537" y="3213"/>
                <a:ext cx="49" cy="53"/>
              </a:xfrm>
              <a:custGeom>
                <a:avLst/>
                <a:gdLst>
                  <a:gd name="T0" fmla="*/ 13 w 49"/>
                  <a:gd name="T1" fmla="*/ 44 h 54"/>
                  <a:gd name="T2" fmla="*/ 9 w 49"/>
                  <a:gd name="T3" fmla="*/ 53 h 54"/>
                  <a:gd name="T4" fmla="*/ 6 w 49"/>
                  <a:gd name="T5" fmla="*/ 51 h 54"/>
                  <a:gd name="T6" fmla="*/ 0 w 49"/>
                  <a:gd name="T7" fmla="*/ 42 h 54"/>
                  <a:gd name="T8" fmla="*/ 6 w 49"/>
                  <a:gd name="T9" fmla="*/ 23 h 54"/>
                  <a:gd name="T10" fmla="*/ 26 w 49"/>
                  <a:gd name="T11" fmla="*/ 1 h 54"/>
                  <a:gd name="T12" fmla="*/ 46 w 49"/>
                  <a:gd name="T13" fmla="*/ 12 h 54"/>
                  <a:gd name="T14" fmla="*/ 46 w 49"/>
                  <a:gd name="T15" fmla="*/ 24 h 54"/>
                  <a:gd name="T16" fmla="*/ 37 w 49"/>
                  <a:gd name="T17" fmla="*/ 20 h 54"/>
                  <a:gd name="T18" fmla="*/ 21 w 49"/>
                  <a:gd name="T19" fmla="*/ 32 h 54"/>
                  <a:gd name="T20" fmla="*/ 12 w 49"/>
                  <a:gd name="T21" fmla="*/ 54 h 54"/>
                  <a:gd name="T22" fmla="*/ 13 w 49"/>
                  <a:gd name="T23" fmla="*/ 4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" h="54">
                    <a:moveTo>
                      <a:pt x="13" y="44"/>
                    </a:moveTo>
                    <a:cubicBezTo>
                      <a:pt x="13" y="44"/>
                      <a:pt x="12" y="51"/>
                      <a:pt x="9" y="53"/>
                    </a:cubicBezTo>
                    <a:cubicBezTo>
                      <a:pt x="8" y="53"/>
                      <a:pt x="7" y="53"/>
                      <a:pt x="6" y="51"/>
                    </a:cubicBezTo>
                    <a:cubicBezTo>
                      <a:pt x="2" y="47"/>
                      <a:pt x="0" y="43"/>
                      <a:pt x="0" y="42"/>
                    </a:cubicBezTo>
                    <a:cubicBezTo>
                      <a:pt x="9" y="35"/>
                      <a:pt x="5" y="27"/>
                      <a:pt x="6" y="23"/>
                    </a:cubicBezTo>
                    <a:cubicBezTo>
                      <a:pt x="7" y="9"/>
                      <a:pt x="14" y="2"/>
                      <a:pt x="26" y="1"/>
                    </a:cubicBezTo>
                    <a:cubicBezTo>
                      <a:pt x="34" y="0"/>
                      <a:pt x="43" y="6"/>
                      <a:pt x="46" y="12"/>
                    </a:cubicBezTo>
                    <a:cubicBezTo>
                      <a:pt x="49" y="19"/>
                      <a:pt x="46" y="25"/>
                      <a:pt x="46" y="24"/>
                    </a:cubicBezTo>
                    <a:cubicBezTo>
                      <a:pt x="46" y="24"/>
                      <a:pt x="42" y="17"/>
                      <a:pt x="37" y="20"/>
                    </a:cubicBezTo>
                    <a:cubicBezTo>
                      <a:pt x="28" y="27"/>
                      <a:pt x="21" y="29"/>
                      <a:pt x="21" y="32"/>
                    </a:cubicBezTo>
                    <a:cubicBezTo>
                      <a:pt x="16" y="51"/>
                      <a:pt x="13" y="53"/>
                      <a:pt x="12" y="54"/>
                    </a:cubicBezTo>
                    <a:cubicBezTo>
                      <a:pt x="14" y="51"/>
                      <a:pt x="13" y="44"/>
                      <a:pt x="13" y="44"/>
                    </a:cubicBezTo>
                    <a:close/>
                  </a:path>
                </a:pathLst>
              </a:custGeom>
              <a:solidFill>
                <a:srgbClr val="3315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5" name="Freeform 523"/>
              <p:cNvSpPr/>
              <p:nvPr/>
            </p:nvSpPr>
            <p:spPr bwMode="auto">
              <a:xfrm>
                <a:off x="6500" y="1473"/>
                <a:ext cx="422" cy="261"/>
              </a:xfrm>
              <a:custGeom>
                <a:avLst/>
                <a:gdLst>
                  <a:gd name="T0" fmla="*/ 410 w 422"/>
                  <a:gd name="T1" fmla="*/ 235 h 261"/>
                  <a:gd name="T2" fmla="*/ 375 w 422"/>
                  <a:gd name="T3" fmla="*/ 258 h 261"/>
                  <a:gd name="T4" fmla="*/ 356 w 422"/>
                  <a:gd name="T5" fmla="*/ 258 h 261"/>
                  <a:gd name="T6" fmla="*/ 12 w 422"/>
                  <a:gd name="T7" fmla="*/ 58 h 261"/>
                  <a:gd name="T8" fmla="*/ 12 w 422"/>
                  <a:gd name="T9" fmla="*/ 26 h 261"/>
                  <a:gd name="T10" fmla="*/ 47 w 422"/>
                  <a:gd name="T11" fmla="*/ 4 h 261"/>
                  <a:gd name="T12" fmla="*/ 65 w 422"/>
                  <a:gd name="T13" fmla="*/ 4 h 261"/>
                  <a:gd name="T14" fmla="*/ 410 w 422"/>
                  <a:gd name="T15" fmla="*/ 203 h 261"/>
                  <a:gd name="T16" fmla="*/ 410 w 422"/>
                  <a:gd name="T17" fmla="*/ 235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2" h="261">
                    <a:moveTo>
                      <a:pt x="410" y="235"/>
                    </a:moveTo>
                    <a:cubicBezTo>
                      <a:pt x="375" y="258"/>
                      <a:pt x="375" y="258"/>
                      <a:pt x="375" y="258"/>
                    </a:cubicBezTo>
                    <a:cubicBezTo>
                      <a:pt x="369" y="261"/>
                      <a:pt x="362" y="261"/>
                      <a:pt x="356" y="2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0" y="50"/>
                      <a:pt x="0" y="33"/>
                      <a:pt x="12" y="26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52" y="0"/>
                      <a:pt x="60" y="0"/>
                      <a:pt x="65" y="4"/>
                    </a:cubicBezTo>
                    <a:cubicBezTo>
                      <a:pt x="410" y="203"/>
                      <a:pt x="410" y="203"/>
                      <a:pt x="410" y="203"/>
                    </a:cubicBezTo>
                    <a:cubicBezTo>
                      <a:pt x="422" y="211"/>
                      <a:pt x="422" y="228"/>
                      <a:pt x="410" y="235"/>
                    </a:cubicBezTo>
                    <a:close/>
                  </a:path>
                </a:pathLst>
              </a:custGeom>
              <a:solidFill>
                <a:srgbClr val="1CB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6" name="Freeform 524"/>
              <p:cNvSpPr/>
              <p:nvPr/>
            </p:nvSpPr>
            <p:spPr bwMode="auto">
              <a:xfrm>
                <a:off x="6541" y="1226"/>
                <a:ext cx="354" cy="481"/>
              </a:xfrm>
              <a:custGeom>
                <a:avLst/>
                <a:gdLst>
                  <a:gd name="T0" fmla="*/ 0 w 354"/>
                  <a:gd name="T1" fmla="*/ 13 h 481"/>
                  <a:gd name="T2" fmla="*/ 0 w 354"/>
                  <a:gd name="T3" fmla="*/ 275 h 481"/>
                  <a:gd name="T4" fmla="*/ 5 w 354"/>
                  <a:gd name="T5" fmla="*/ 284 h 481"/>
                  <a:gd name="T6" fmla="*/ 337 w 354"/>
                  <a:gd name="T7" fmla="*/ 477 h 481"/>
                  <a:gd name="T8" fmla="*/ 353 w 354"/>
                  <a:gd name="T9" fmla="*/ 468 h 481"/>
                  <a:gd name="T10" fmla="*/ 354 w 354"/>
                  <a:gd name="T11" fmla="*/ 206 h 481"/>
                  <a:gd name="T12" fmla="*/ 349 w 354"/>
                  <a:gd name="T13" fmla="*/ 197 h 481"/>
                  <a:gd name="T14" fmla="*/ 16 w 354"/>
                  <a:gd name="T15" fmla="*/ 4 h 481"/>
                  <a:gd name="T16" fmla="*/ 0 w 354"/>
                  <a:gd name="T17" fmla="*/ 13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4" h="481">
                    <a:moveTo>
                      <a:pt x="0" y="13"/>
                    </a:moveTo>
                    <a:cubicBezTo>
                      <a:pt x="0" y="275"/>
                      <a:pt x="0" y="275"/>
                      <a:pt x="0" y="275"/>
                    </a:cubicBezTo>
                    <a:cubicBezTo>
                      <a:pt x="0" y="278"/>
                      <a:pt x="2" y="282"/>
                      <a:pt x="5" y="284"/>
                    </a:cubicBezTo>
                    <a:cubicBezTo>
                      <a:pt x="337" y="477"/>
                      <a:pt x="337" y="477"/>
                      <a:pt x="337" y="477"/>
                    </a:cubicBezTo>
                    <a:cubicBezTo>
                      <a:pt x="344" y="481"/>
                      <a:pt x="353" y="476"/>
                      <a:pt x="353" y="468"/>
                    </a:cubicBezTo>
                    <a:cubicBezTo>
                      <a:pt x="354" y="206"/>
                      <a:pt x="354" y="206"/>
                      <a:pt x="354" y="206"/>
                    </a:cubicBezTo>
                    <a:cubicBezTo>
                      <a:pt x="354" y="203"/>
                      <a:pt x="352" y="199"/>
                      <a:pt x="349" y="197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9" y="0"/>
                      <a:pt x="0" y="5"/>
                      <a:pt x="0" y="13"/>
                    </a:cubicBezTo>
                    <a:close/>
                  </a:path>
                </a:pathLst>
              </a:custGeom>
              <a:solidFill>
                <a:srgbClr val="AEF4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7" name="Freeform 525"/>
              <p:cNvSpPr/>
              <p:nvPr/>
            </p:nvSpPr>
            <p:spPr bwMode="auto">
              <a:xfrm>
                <a:off x="6534" y="1232"/>
                <a:ext cx="355" cy="481"/>
              </a:xfrm>
              <a:custGeom>
                <a:avLst/>
                <a:gdLst>
                  <a:gd name="T0" fmla="*/ 1 w 355"/>
                  <a:gd name="T1" fmla="*/ 13 h 481"/>
                  <a:gd name="T2" fmla="*/ 0 w 355"/>
                  <a:gd name="T3" fmla="*/ 275 h 481"/>
                  <a:gd name="T4" fmla="*/ 6 w 355"/>
                  <a:gd name="T5" fmla="*/ 284 h 481"/>
                  <a:gd name="T6" fmla="*/ 338 w 355"/>
                  <a:gd name="T7" fmla="*/ 477 h 481"/>
                  <a:gd name="T8" fmla="*/ 354 w 355"/>
                  <a:gd name="T9" fmla="*/ 468 h 481"/>
                  <a:gd name="T10" fmla="*/ 355 w 355"/>
                  <a:gd name="T11" fmla="*/ 206 h 481"/>
                  <a:gd name="T12" fmla="*/ 350 w 355"/>
                  <a:gd name="T13" fmla="*/ 197 h 481"/>
                  <a:gd name="T14" fmla="*/ 17 w 355"/>
                  <a:gd name="T15" fmla="*/ 4 h 481"/>
                  <a:gd name="T16" fmla="*/ 1 w 355"/>
                  <a:gd name="T17" fmla="*/ 13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5" h="481">
                    <a:moveTo>
                      <a:pt x="1" y="13"/>
                    </a:moveTo>
                    <a:cubicBezTo>
                      <a:pt x="0" y="275"/>
                      <a:pt x="0" y="275"/>
                      <a:pt x="0" y="275"/>
                    </a:cubicBezTo>
                    <a:cubicBezTo>
                      <a:pt x="0" y="278"/>
                      <a:pt x="2" y="282"/>
                      <a:pt x="6" y="284"/>
                    </a:cubicBezTo>
                    <a:cubicBezTo>
                      <a:pt x="338" y="477"/>
                      <a:pt x="338" y="477"/>
                      <a:pt x="338" y="477"/>
                    </a:cubicBezTo>
                    <a:cubicBezTo>
                      <a:pt x="345" y="481"/>
                      <a:pt x="354" y="476"/>
                      <a:pt x="354" y="468"/>
                    </a:cubicBezTo>
                    <a:cubicBezTo>
                      <a:pt x="355" y="206"/>
                      <a:pt x="355" y="206"/>
                      <a:pt x="355" y="206"/>
                    </a:cubicBezTo>
                    <a:cubicBezTo>
                      <a:pt x="355" y="203"/>
                      <a:pt x="353" y="199"/>
                      <a:pt x="350" y="197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0" y="0"/>
                      <a:pt x="1" y="5"/>
                      <a:pt x="1" y="13"/>
                    </a:cubicBezTo>
                    <a:close/>
                  </a:path>
                </a:pathLst>
              </a:custGeom>
              <a:solidFill>
                <a:srgbClr val="F0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8" name="Freeform 526"/>
              <p:cNvSpPr/>
              <p:nvPr/>
            </p:nvSpPr>
            <p:spPr bwMode="auto">
              <a:xfrm>
                <a:off x="6563" y="1277"/>
                <a:ext cx="80" cy="79"/>
              </a:xfrm>
              <a:custGeom>
                <a:avLst/>
                <a:gdLst>
                  <a:gd name="T0" fmla="*/ 73 w 80"/>
                  <a:gd name="T1" fmla="*/ 78 h 79"/>
                  <a:gd name="T2" fmla="*/ 2 w 80"/>
                  <a:gd name="T3" fmla="*/ 36 h 79"/>
                  <a:gd name="T4" fmla="*/ 0 w 80"/>
                  <a:gd name="T5" fmla="*/ 32 h 79"/>
                  <a:gd name="T6" fmla="*/ 0 w 80"/>
                  <a:gd name="T7" fmla="*/ 6 h 79"/>
                  <a:gd name="T8" fmla="*/ 7 w 80"/>
                  <a:gd name="T9" fmla="*/ 2 h 79"/>
                  <a:gd name="T10" fmla="*/ 78 w 80"/>
                  <a:gd name="T11" fmla="*/ 44 h 79"/>
                  <a:gd name="T12" fmla="*/ 80 w 80"/>
                  <a:gd name="T13" fmla="*/ 48 h 79"/>
                  <a:gd name="T14" fmla="*/ 80 w 80"/>
                  <a:gd name="T15" fmla="*/ 74 h 79"/>
                  <a:gd name="T16" fmla="*/ 73 w 80"/>
                  <a:gd name="T17" fmla="*/ 7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79">
                    <a:moveTo>
                      <a:pt x="73" y="78"/>
                    </a:moveTo>
                    <a:cubicBezTo>
                      <a:pt x="2" y="36"/>
                      <a:pt x="2" y="36"/>
                      <a:pt x="2" y="36"/>
                    </a:cubicBezTo>
                    <a:cubicBezTo>
                      <a:pt x="1" y="35"/>
                      <a:pt x="0" y="33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2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79" y="45"/>
                      <a:pt x="80" y="46"/>
                      <a:pt x="80" y="48"/>
                    </a:cubicBezTo>
                    <a:cubicBezTo>
                      <a:pt x="80" y="74"/>
                      <a:pt x="80" y="74"/>
                      <a:pt x="80" y="74"/>
                    </a:cubicBezTo>
                    <a:cubicBezTo>
                      <a:pt x="80" y="77"/>
                      <a:pt x="76" y="79"/>
                      <a:pt x="73" y="78"/>
                    </a:cubicBezTo>
                    <a:close/>
                  </a:path>
                </a:pathLst>
              </a:custGeom>
              <a:solidFill>
                <a:srgbClr val="BAE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9" name="Freeform 527"/>
              <p:cNvSpPr/>
              <p:nvPr/>
            </p:nvSpPr>
            <p:spPr bwMode="auto">
              <a:xfrm>
                <a:off x="6563" y="1417"/>
                <a:ext cx="176" cy="135"/>
              </a:xfrm>
              <a:custGeom>
                <a:avLst/>
                <a:gdLst>
                  <a:gd name="T0" fmla="*/ 169 w 176"/>
                  <a:gd name="T1" fmla="*/ 134 h 135"/>
                  <a:gd name="T2" fmla="*/ 2 w 176"/>
                  <a:gd name="T3" fmla="*/ 36 h 135"/>
                  <a:gd name="T4" fmla="*/ 0 w 176"/>
                  <a:gd name="T5" fmla="*/ 32 h 135"/>
                  <a:gd name="T6" fmla="*/ 0 w 176"/>
                  <a:gd name="T7" fmla="*/ 6 h 135"/>
                  <a:gd name="T8" fmla="*/ 7 w 176"/>
                  <a:gd name="T9" fmla="*/ 2 h 135"/>
                  <a:gd name="T10" fmla="*/ 174 w 176"/>
                  <a:gd name="T11" fmla="*/ 100 h 135"/>
                  <a:gd name="T12" fmla="*/ 176 w 176"/>
                  <a:gd name="T13" fmla="*/ 104 h 135"/>
                  <a:gd name="T14" fmla="*/ 176 w 176"/>
                  <a:gd name="T15" fmla="*/ 130 h 135"/>
                  <a:gd name="T16" fmla="*/ 169 w 176"/>
                  <a:gd name="T17" fmla="*/ 13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6" h="135">
                    <a:moveTo>
                      <a:pt x="169" y="134"/>
                    </a:moveTo>
                    <a:cubicBezTo>
                      <a:pt x="2" y="36"/>
                      <a:pt x="2" y="36"/>
                      <a:pt x="2" y="36"/>
                    </a:cubicBezTo>
                    <a:cubicBezTo>
                      <a:pt x="1" y="35"/>
                      <a:pt x="0" y="33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2"/>
                    </a:cubicBezTo>
                    <a:cubicBezTo>
                      <a:pt x="174" y="100"/>
                      <a:pt x="174" y="100"/>
                      <a:pt x="174" y="100"/>
                    </a:cubicBezTo>
                    <a:cubicBezTo>
                      <a:pt x="175" y="101"/>
                      <a:pt x="176" y="102"/>
                      <a:pt x="176" y="104"/>
                    </a:cubicBezTo>
                    <a:cubicBezTo>
                      <a:pt x="176" y="130"/>
                      <a:pt x="176" y="130"/>
                      <a:pt x="176" y="130"/>
                    </a:cubicBezTo>
                    <a:cubicBezTo>
                      <a:pt x="176" y="133"/>
                      <a:pt x="172" y="135"/>
                      <a:pt x="169" y="134"/>
                    </a:cubicBezTo>
                    <a:close/>
                  </a:path>
                </a:pathLst>
              </a:custGeom>
              <a:solidFill>
                <a:srgbClr val="7EC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0" name="Freeform 528"/>
              <p:cNvSpPr/>
              <p:nvPr/>
            </p:nvSpPr>
            <p:spPr bwMode="auto">
              <a:xfrm>
                <a:off x="6563" y="1357"/>
                <a:ext cx="292" cy="203"/>
              </a:xfrm>
              <a:custGeom>
                <a:avLst/>
                <a:gdLst>
                  <a:gd name="T0" fmla="*/ 285 w 292"/>
                  <a:gd name="T1" fmla="*/ 202 h 203"/>
                  <a:gd name="T2" fmla="*/ 2 w 292"/>
                  <a:gd name="T3" fmla="*/ 36 h 203"/>
                  <a:gd name="T4" fmla="*/ 0 w 292"/>
                  <a:gd name="T5" fmla="*/ 32 h 203"/>
                  <a:gd name="T6" fmla="*/ 0 w 292"/>
                  <a:gd name="T7" fmla="*/ 6 h 203"/>
                  <a:gd name="T8" fmla="*/ 7 w 292"/>
                  <a:gd name="T9" fmla="*/ 2 h 203"/>
                  <a:gd name="T10" fmla="*/ 290 w 292"/>
                  <a:gd name="T11" fmla="*/ 168 h 203"/>
                  <a:gd name="T12" fmla="*/ 292 w 292"/>
                  <a:gd name="T13" fmla="*/ 172 h 203"/>
                  <a:gd name="T14" fmla="*/ 292 w 292"/>
                  <a:gd name="T15" fmla="*/ 198 h 203"/>
                  <a:gd name="T16" fmla="*/ 285 w 292"/>
                  <a:gd name="T17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2" h="203">
                    <a:moveTo>
                      <a:pt x="285" y="202"/>
                    </a:moveTo>
                    <a:cubicBezTo>
                      <a:pt x="2" y="36"/>
                      <a:pt x="2" y="36"/>
                      <a:pt x="2" y="36"/>
                    </a:cubicBezTo>
                    <a:cubicBezTo>
                      <a:pt x="1" y="35"/>
                      <a:pt x="0" y="33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2"/>
                    </a:cubicBezTo>
                    <a:cubicBezTo>
                      <a:pt x="290" y="168"/>
                      <a:pt x="290" y="168"/>
                      <a:pt x="290" y="168"/>
                    </a:cubicBezTo>
                    <a:cubicBezTo>
                      <a:pt x="291" y="169"/>
                      <a:pt x="292" y="170"/>
                      <a:pt x="292" y="172"/>
                    </a:cubicBezTo>
                    <a:cubicBezTo>
                      <a:pt x="292" y="198"/>
                      <a:pt x="292" y="198"/>
                      <a:pt x="292" y="198"/>
                    </a:cubicBezTo>
                    <a:cubicBezTo>
                      <a:pt x="292" y="201"/>
                      <a:pt x="288" y="203"/>
                      <a:pt x="285" y="202"/>
                    </a:cubicBezTo>
                    <a:close/>
                  </a:path>
                </a:pathLst>
              </a:custGeom>
              <a:solidFill>
                <a:srgbClr val="7EC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1" name="Freeform 529"/>
              <p:cNvSpPr/>
              <p:nvPr/>
            </p:nvSpPr>
            <p:spPr bwMode="auto">
              <a:xfrm>
                <a:off x="6799" y="1427"/>
                <a:ext cx="16" cy="36"/>
              </a:xfrm>
              <a:custGeom>
                <a:avLst/>
                <a:gdLst>
                  <a:gd name="T0" fmla="*/ 12 w 16"/>
                  <a:gd name="T1" fmla="*/ 35 h 36"/>
                  <a:gd name="T2" fmla="*/ 2 w 16"/>
                  <a:gd name="T3" fmla="*/ 29 h 36"/>
                  <a:gd name="T4" fmla="*/ 0 w 16"/>
                  <a:gd name="T5" fmla="*/ 26 h 36"/>
                  <a:gd name="T6" fmla="*/ 0 w 16"/>
                  <a:gd name="T7" fmla="*/ 3 h 36"/>
                  <a:gd name="T8" fmla="*/ 4 w 16"/>
                  <a:gd name="T9" fmla="*/ 1 h 36"/>
                  <a:gd name="T10" fmla="*/ 15 w 16"/>
                  <a:gd name="T11" fmla="*/ 7 h 36"/>
                  <a:gd name="T12" fmla="*/ 16 w 16"/>
                  <a:gd name="T13" fmla="*/ 9 h 36"/>
                  <a:gd name="T14" fmla="*/ 16 w 16"/>
                  <a:gd name="T15" fmla="*/ 33 h 36"/>
                  <a:gd name="T16" fmla="*/ 12 w 16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36">
                    <a:moveTo>
                      <a:pt x="12" y="35"/>
                    </a:moveTo>
                    <a:cubicBezTo>
                      <a:pt x="2" y="29"/>
                      <a:pt x="2" y="29"/>
                      <a:pt x="2" y="29"/>
                    </a:cubicBezTo>
                    <a:cubicBezTo>
                      <a:pt x="1" y="28"/>
                      <a:pt x="0" y="27"/>
                      <a:pt x="0" y="2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1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6" y="8"/>
                      <a:pt x="16" y="9"/>
                      <a:pt x="16" y="9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5"/>
                      <a:pt x="14" y="36"/>
                      <a:pt x="12" y="35"/>
                    </a:cubicBezTo>
                    <a:close/>
                  </a:path>
                </a:pathLst>
              </a:custGeom>
              <a:solidFill>
                <a:srgbClr val="FF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2" name="Freeform 530"/>
              <p:cNvSpPr/>
              <p:nvPr/>
            </p:nvSpPr>
            <p:spPr bwMode="auto">
              <a:xfrm>
                <a:off x="6820" y="1424"/>
                <a:ext cx="16" cy="52"/>
              </a:xfrm>
              <a:custGeom>
                <a:avLst/>
                <a:gdLst>
                  <a:gd name="T0" fmla="*/ 12 w 16"/>
                  <a:gd name="T1" fmla="*/ 50 h 52"/>
                  <a:gd name="T2" fmla="*/ 1 w 16"/>
                  <a:gd name="T3" fmla="*/ 44 h 52"/>
                  <a:gd name="T4" fmla="*/ 0 w 16"/>
                  <a:gd name="T5" fmla="*/ 42 h 52"/>
                  <a:gd name="T6" fmla="*/ 0 w 16"/>
                  <a:gd name="T7" fmla="*/ 3 h 52"/>
                  <a:gd name="T8" fmla="*/ 4 w 16"/>
                  <a:gd name="T9" fmla="*/ 1 h 52"/>
                  <a:gd name="T10" fmla="*/ 14 w 16"/>
                  <a:gd name="T11" fmla="*/ 8 h 52"/>
                  <a:gd name="T12" fmla="*/ 16 w 16"/>
                  <a:gd name="T13" fmla="*/ 10 h 52"/>
                  <a:gd name="T14" fmla="*/ 16 w 16"/>
                  <a:gd name="T15" fmla="*/ 49 h 52"/>
                  <a:gd name="T16" fmla="*/ 12 w 16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2">
                    <a:moveTo>
                      <a:pt x="12" y="50"/>
                    </a:moveTo>
                    <a:cubicBezTo>
                      <a:pt x="1" y="44"/>
                      <a:pt x="1" y="44"/>
                      <a:pt x="1" y="44"/>
                    </a:cubicBezTo>
                    <a:cubicBezTo>
                      <a:pt x="0" y="44"/>
                      <a:pt x="0" y="43"/>
                      <a:pt x="0" y="4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5" y="8"/>
                      <a:pt x="16" y="9"/>
                      <a:pt x="16" y="10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51"/>
                      <a:pt x="13" y="52"/>
                      <a:pt x="12" y="50"/>
                    </a:cubicBezTo>
                    <a:close/>
                  </a:path>
                </a:pathLst>
              </a:custGeom>
              <a:solidFill>
                <a:srgbClr val="FF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3" name="Freeform 531"/>
              <p:cNvSpPr/>
              <p:nvPr/>
            </p:nvSpPr>
            <p:spPr bwMode="auto">
              <a:xfrm>
                <a:off x="6839" y="1460"/>
                <a:ext cx="16" cy="27"/>
              </a:xfrm>
              <a:custGeom>
                <a:avLst/>
                <a:gdLst>
                  <a:gd name="T0" fmla="*/ 12 w 16"/>
                  <a:gd name="T1" fmla="*/ 26 h 27"/>
                  <a:gd name="T2" fmla="*/ 1 w 16"/>
                  <a:gd name="T3" fmla="*/ 20 h 27"/>
                  <a:gd name="T4" fmla="*/ 0 w 16"/>
                  <a:gd name="T5" fmla="*/ 17 h 27"/>
                  <a:gd name="T6" fmla="*/ 0 w 16"/>
                  <a:gd name="T7" fmla="*/ 3 h 27"/>
                  <a:gd name="T8" fmla="*/ 4 w 16"/>
                  <a:gd name="T9" fmla="*/ 1 h 27"/>
                  <a:gd name="T10" fmla="*/ 14 w 16"/>
                  <a:gd name="T11" fmla="*/ 7 h 27"/>
                  <a:gd name="T12" fmla="*/ 16 w 16"/>
                  <a:gd name="T13" fmla="*/ 9 h 27"/>
                  <a:gd name="T14" fmla="*/ 16 w 16"/>
                  <a:gd name="T15" fmla="*/ 24 h 27"/>
                  <a:gd name="T16" fmla="*/ 12 w 16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27">
                    <a:moveTo>
                      <a:pt x="12" y="26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8"/>
                      <a:pt x="16" y="8"/>
                      <a:pt x="16" y="9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6"/>
                      <a:pt x="14" y="27"/>
                      <a:pt x="12" y="26"/>
                    </a:cubicBezTo>
                    <a:close/>
                  </a:path>
                </a:pathLst>
              </a:custGeom>
              <a:solidFill>
                <a:srgbClr val="FF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4" name="Freeform 532"/>
              <p:cNvSpPr>
                <a:spLocks noEditPoints="1"/>
              </p:cNvSpPr>
              <p:nvPr/>
            </p:nvSpPr>
            <p:spPr bwMode="auto">
              <a:xfrm>
                <a:off x="4950" y="1231"/>
                <a:ext cx="210" cy="141"/>
              </a:xfrm>
              <a:custGeom>
                <a:avLst/>
                <a:gdLst>
                  <a:gd name="T0" fmla="*/ 160 w 210"/>
                  <a:gd name="T1" fmla="*/ 24 h 141"/>
                  <a:gd name="T2" fmla="*/ 159 w 210"/>
                  <a:gd name="T3" fmla="*/ 25 h 141"/>
                  <a:gd name="T4" fmla="*/ 159 w 210"/>
                  <a:gd name="T5" fmla="*/ 26 h 141"/>
                  <a:gd name="T6" fmla="*/ 160 w 210"/>
                  <a:gd name="T7" fmla="*/ 24 h 141"/>
                  <a:gd name="T8" fmla="*/ 206 w 210"/>
                  <a:gd name="T9" fmla="*/ 0 h 141"/>
                  <a:gd name="T10" fmla="*/ 187 w 210"/>
                  <a:gd name="T11" fmla="*/ 6 h 141"/>
                  <a:gd name="T12" fmla="*/ 167 w 210"/>
                  <a:gd name="T13" fmla="*/ 19 h 141"/>
                  <a:gd name="T14" fmla="*/ 162 w 210"/>
                  <a:gd name="T15" fmla="*/ 41 h 141"/>
                  <a:gd name="T16" fmla="*/ 152 w 210"/>
                  <a:gd name="T17" fmla="*/ 30 h 141"/>
                  <a:gd name="T18" fmla="*/ 162 w 210"/>
                  <a:gd name="T19" fmla="*/ 41 h 141"/>
                  <a:gd name="T20" fmla="*/ 154 w 210"/>
                  <a:gd name="T21" fmla="*/ 37 h 141"/>
                  <a:gd name="T22" fmla="*/ 143 w 210"/>
                  <a:gd name="T23" fmla="*/ 24 h 141"/>
                  <a:gd name="T24" fmla="*/ 73 w 210"/>
                  <a:gd name="T25" fmla="*/ 60 h 141"/>
                  <a:gd name="T26" fmla="*/ 70 w 210"/>
                  <a:gd name="T27" fmla="*/ 75 h 141"/>
                  <a:gd name="T28" fmla="*/ 68 w 210"/>
                  <a:gd name="T29" fmla="*/ 74 h 141"/>
                  <a:gd name="T30" fmla="*/ 68 w 210"/>
                  <a:gd name="T31" fmla="*/ 73 h 141"/>
                  <a:gd name="T32" fmla="*/ 67 w 210"/>
                  <a:gd name="T33" fmla="*/ 71 h 141"/>
                  <a:gd name="T34" fmla="*/ 68 w 210"/>
                  <a:gd name="T35" fmla="*/ 63 h 141"/>
                  <a:gd name="T36" fmla="*/ 0 w 210"/>
                  <a:gd name="T37" fmla="*/ 120 h 141"/>
                  <a:gd name="T38" fmla="*/ 3 w 210"/>
                  <a:gd name="T39" fmla="*/ 141 h 141"/>
                  <a:gd name="T40" fmla="*/ 210 w 210"/>
                  <a:gd name="T41" fmla="*/ 21 h 141"/>
                  <a:gd name="T42" fmla="*/ 206 w 210"/>
                  <a:gd name="T43" fmla="*/ 2 h 141"/>
                  <a:gd name="T44" fmla="*/ 206 w 210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0" h="141">
                    <a:moveTo>
                      <a:pt x="160" y="24"/>
                    </a:moveTo>
                    <a:cubicBezTo>
                      <a:pt x="159" y="25"/>
                      <a:pt x="159" y="25"/>
                      <a:pt x="159" y="25"/>
                    </a:cubicBezTo>
                    <a:cubicBezTo>
                      <a:pt x="159" y="26"/>
                      <a:pt x="159" y="26"/>
                      <a:pt x="159" y="26"/>
                    </a:cubicBezTo>
                    <a:cubicBezTo>
                      <a:pt x="160" y="24"/>
                      <a:pt x="160" y="24"/>
                      <a:pt x="160" y="24"/>
                    </a:cubicBezTo>
                    <a:moveTo>
                      <a:pt x="206" y="0"/>
                    </a:moveTo>
                    <a:cubicBezTo>
                      <a:pt x="200" y="2"/>
                      <a:pt x="194" y="4"/>
                      <a:pt x="187" y="6"/>
                    </a:cubicBezTo>
                    <a:cubicBezTo>
                      <a:pt x="167" y="19"/>
                      <a:pt x="167" y="19"/>
                      <a:pt x="167" y="19"/>
                    </a:cubicBezTo>
                    <a:cubicBezTo>
                      <a:pt x="162" y="41"/>
                      <a:pt x="162" y="41"/>
                      <a:pt x="162" y="41"/>
                    </a:cubicBezTo>
                    <a:cubicBezTo>
                      <a:pt x="152" y="30"/>
                      <a:pt x="152" y="30"/>
                      <a:pt x="152" y="30"/>
                    </a:cubicBezTo>
                    <a:cubicBezTo>
                      <a:pt x="162" y="41"/>
                      <a:pt x="162" y="41"/>
                      <a:pt x="162" y="41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43" y="24"/>
                      <a:pt x="143" y="24"/>
                      <a:pt x="143" y="24"/>
                    </a:cubicBezTo>
                    <a:cubicBezTo>
                      <a:pt x="119" y="35"/>
                      <a:pt x="95" y="48"/>
                      <a:pt x="73" y="60"/>
                    </a:cubicBezTo>
                    <a:cubicBezTo>
                      <a:pt x="70" y="75"/>
                      <a:pt x="70" y="75"/>
                      <a:pt x="70" y="75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67" y="73"/>
                      <a:pt x="66" y="72"/>
                      <a:pt x="67" y="71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35" y="83"/>
                      <a:pt x="9" y="104"/>
                      <a:pt x="0" y="120"/>
                    </a:cubicBezTo>
                    <a:cubicBezTo>
                      <a:pt x="0" y="120"/>
                      <a:pt x="0" y="130"/>
                      <a:pt x="3" y="141"/>
                    </a:cubicBezTo>
                    <a:cubicBezTo>
                      <a:pt x="210" y="21"/>
                      <a:pt x="210" y="21"/>
                      <a:pt x="210" y="21"/>
                    </a:cubicBezTo>
                    <a:cubicBezTo>
                      <a:pt x="207" y="16"/>
                      <a:pt x="206" y="9"/>
                      <a:pt x="206" y="2"/>
                    </a:cubicBezTo>
                    <a:cubicBezTo>
                      <a:pt x="206" y="1"/>
                      <a:pt x="206" y="0"/>
                      <a:pt x="206" y="0"/>
                    </a:cubicBezTo>
                  </a:path>
                </a:pathLst>
              </a:custGeom>
              <a:solidFill>
                <a:srgbClr val="1B9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5" name="Freeform 533"/>
              <p:cNvSpPr>
                <a:spLocks noEditPoints="1"/>
              </p:cNvSpPr>
              <p:nvPr/>
            </p:nvSpPr>
            <p:spPr bwMode="auto">
              <a:xfrm>
                <a:off x="4953" y="1225"/>
                <a:ext cx="290" cy="165"/>
              </a:xfrm>
              <a:custGeom>
                <a:avLst/>
                <a:gdLst>
                  <a:gd name="T0" fmla="*/ 207 w 290"/>
                  <a:gd name="T1" fmla="*/ 27 h 165"/>
                  <a:gd name="T2" fmla="*/ 0 w 290"/>
                  <a:gd name="T3" fmla="*/ 147 h 165"/>
                  <a:gd name="T4" fmla="*/ 8 w 290"/>
                  <a:gd name="T5" fmla="*/ 165 h 165"/>
                  <a:gd name="T6" fmla="*/ 220 w 290"/>
                  <a:gd name="T7" fmla="*/ 41 h 165"/>
                  <a:gd name="T8" fmla="*/ 207 w 290"/>
                  <a:gd name="T9" fmla="*/ 27 h 165"/>
                  <a:gd name="T10" fmla="*/ 289 w 290"/>
                  <a:gd name="T11" fmla="*/ 0 h 165"/>
                  <a:gd name="T12" fmla="*/ 287 w 290"/>
                  <a:gd name="T13" fmla="*/ 3 h 165"/>
                  <a:gd name="T14" fmla="*/ 290 w 290"/>
                  <a:gd name="T15" fmla="*/ 1 h 165"/>
                  <a:gd name="T16" fmla="*/ 289 w 290"/>
                  <a:gd name="T17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0" h="165">
                    <a:moveTo>
                      <a:pt x="207" y="27"/>
                    </a:moveTo>
                    <a:cubicBezTo>
                      <a:pt x="0" y="147"/>
                      <a:pt x="0" y="147"/>
                      <a:pt x="0" y="147"/>
                    </a:cubicBezTo>
                    <a:cubicBezTo>
                      <a:pt x="2" y="153"/>
                      <a:pt x="4" y="160"/>
                      <a:pt x="8" y="165"/>
                    </a:cubicBezTo>
                    <a:cubicBezTo>
                      <a:pt x="220" y="41"/>
                      <a:pt x="220" y="41"/>
                      <a:pt x="220" y="41"/>
                    </a:cubicBezTo>
                    <a:cubicBezTo>
                      <a:pt x="214" y="39"/>
                      <a:pt x="210" y="34"/>
                      <a:pt x="207" y="27"/>
                    </a:cubicBezTo>
                    <a:moveTo>
                      <a:pt x="289" y="0"/>
                    </a:moveTo>
                    <a:cubicBezTo>
                      <a:pt x="288" y="1"/>
                      <a:pt x="288" y="2"/>
                      <a:pt x="287" y="3"/>
                    </a:cubicBezTo>
                    <a:cubicBezTo>
                      <a:pt x="290" y="1"/>
                      <a:pt x="290" y="1"/>
                      <a:pt x="290" y="1"/>
                    </a:cubicBezTo>
                    <a:cubicBezTo>
                      <a:pt x="289" y="1"/>
                      <a:pt x="289" y="1"/>
                      <a:pt x="289" y="0"/>
                    </a:cubicBezTo>
                  </a:path>
                </a:pathLst>
              </a:custGeom>
              <a:solidFill>
                <a:srgbClr val="8BC3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6" name="Freeform 534"/>
              <p:cNvSpPr/>
              <p:nvPr/>
            </p:nvSpPr>
            <p:spPr bwMode="auto">
              <a:xfrm>
                <a:off x="4961" y="1226"/>
                <a:ext cx="312" cy="176"/>
              </a:xfrm>
              <a:custGeom>
                <a:avLst/>
                <a:gdLst>
                  <a:gd name="T0" fmla="*/ 282 w 312"/>
                  <a:gd name="T1" fmla="*/ 0 h 176"/>
                  <a:gd name="T2" fmla="*/ 279 w 312"/>
                  <a:gd name="T3" fmla="*/ 2 h 176"/>
                  <a:gd name="T4" fmla="*/ 246 w 312"/>
                  <a:gd name="T5" fmla="*/ 36 h 176"/>
                  <a:gd name="T6" fmla="*/ 223 w 312"/>
                  <a:gd name="T7" fmla="*/ 42 h 176"/>
                  <a:gd name="T8" fmla="*/ 212 w 312"/>
                  <a:gd name="T9" fmla="*/ 40 h 176"/>
                  <a:gd name="T10" fmla="*/ 0 w 312"/>
                  <a:gd name="T11" fmla="*/ 164 h 176"/>
                  <a:gd name="T12" fmla="*/ 23 w 312"/>
                  <a:gd name="T13" fmla="*/ 176 h 176"/>
                  <a:gd name="T14" fmla="*/ 61 w 312"/>
                  <a:gd name="T15" fmla="*/ 161 h 176"/>
                  <a:gd name="T16" fmla="*/ 164 w 312"/>
                  <a:gd name="T17" fmla="*/ 104 h 176"/>
                  <a:gd name="T18" fmla="*/ 173 w 312"/>
                  <a:gd name="T19" fmla="*/ 105 h 176"/>
                  <a:gd name="T20" fmla="*/ 177 w 312"/>
                  <a:gd name="T21" fmla="*/ 105 h 176"/>
                  <a:gd name="T22" fmla="*/ 237 w 312"/>
                  <a:gd name="T23" fmla="*/ 57 h 176"/>
                  <a:gd name="T24" fmla="*/ 282 w 312"/>
                  <a:gd name="T25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2" h="176">
                    <a:moveTo>
                      <a:pt x="282" y="0"/>
                    </a:moveTo>
                    <a:cubicBezTo>
                      <a:pt x="279" y="2"/>
                      <a:pt x="279" y="2"/>
                      <a:pt x="279" y="2"/>
                    </a:cubicBezTo>
                    <a:cubicBezTo>
                      <a:pt x="270" y="16"/>
                      <a:pt x="259" y="28"/>
                      <a:pt x="246" y="36"/>
                    </a:cubicBezTo>
                    <a:cubicBezTo>
                      <a:pt x="238" y="40"/>
                      <a:pt x="230" y="42"/>
                      <a:pt x="223" y="42"/>
                    </a:cubicBezTo>
                    <a:cubicBezTo>
                      <a:pt x="219" y="42"/>
                      <a:pt x="216" y="42"/>
                      <a:pt x="212" y="40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5" y="171"/>
                      <a:pt x="12" y="176"/>
                      <a:pt x="23" y="176"/>
                    </a:cubicBezTo>
                    <a:cubicBezTo>
                      <a:pt x="33" y="176"/>
                      <a:pt x="45" y="172"/>
                      <a:pt x="61" y="161"/>
                    </a:cubicBezTo>
                    <a:cubicBezTo>
                      <a:pt x="125" y="119"/>
                      <a:pt x="141" y="104"/>
                      <a:pt x="164" y="104"/>
                    </a:cubicBezTo>
                    <a:cubicBezTo>
                      <a:pt x="167" y="104"/>
                      <a:pt x="170" y="105"/>
                      <a:pt x="173" y="105"/>
                    </a:cubicBezTo>
                    <a:cubicBezTo>
                      <a:pt x="174" y="105"/>
                      <a:pt x="175" y="105"/>
                      <a:pt x="177" y="105"/>
                    </a:cubicBezTo>
                    <a:cubicBezTo>
                      <a:pt x="203" y="105"/>
                      <a:pt x="226" y="65"/>
                      <a:pt x="237" y="57"/>
                    </a:cubicBezTo>
                    <a:cubicBezTo>
                      <a:pt x="248" y="49"/>
                      <a:pt x="312" y="22"/>
                      <a:pt x="282" y="0"/>
                    </a:cubicBezTo>
                  </a:path>
                </a:pathLst>
              </a:custGeom>
              <a:solidFill>
                <a:srgbClr val="C0C1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7" name="Freeform 535"/>
              <p:cNvSpPr/>
              <p:nvPr/>
            </p:nvSpPr>
            <p:spPr bwMode="auto">
              <a:xfrm>
                <a:off x="5165" y="1219"/>
                <a:ext cx="53" cy="28"/>
              </a:xfrm>
              <a:custGeom>
                <a:avLst/>
                <a:gdLst>
                  <a:gd name="T0" fmla="*/ 52 w 53"/>
                  <a:gd name="T1" fmla="*/ 0 h 28"/>
                  <a:gd name="T2" fmla="*/ 0 w 53"/>
                  <a:gd name="T3" fmla="*/ 9 h 28"/>
                  <a:gd name="T4" fmla="*/ 4 w 53"/>
                  <a:gd name="T5" fmla="*/ 28 h 28"/>
                  <a:gd name="T6" fmla="*/ 53 w 53"/>
                  <a:gd name="T7" fmla="*/ 0 h 28"/>
                  <a:gd name="T8" fmla="*/ 52 w 5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8">
                    <a:moveTo>
                      <a:pt x="52" y="0"/>
                    </a:moveTo>
                    <a:cubicBezTo>
                      <a:pt x="38" y="0"/>
                      <a:pt x="20" y="3"/>
                      <a:pt x="0" y="9"/>
                    </a:cubicBezTo>
                    <a:cubicBezTo>
                      <a:pt x="0" y="17"/>
                      <a:pt x="1" y="23"/>
                      <a:pt x="4" y="2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0"/>
                      <a:pt x="52" y="0"/>
                      <a:pt x="52" y="0"/>
                    </a:cubicBezTo>
                  </a:path>
                </a:pathLst>
              </a:custGeom>
              <a:solidFill>
                <a:srgbClr val="1B9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8" name="Freeform 536"/>
              <p:cNvSpPr/>
              <p:nvPr/>
            </p:nvSpPr>
            <p:spPr bwMode="auto">
              <a:xfrm>
                <a:off x="5169" y="1219"/>
                <a:ext cx="67" cy="39"/>
              </a:xfrm>
              <a:custGeom>
                <a:avLst/>
                <a:gdLst>
                  <a:gd name="T0" fmla="*/ 49 w 67"/>
                  <a:gd name="T1" fmla="*/ 0 h 39"/>
                  <a:gd name="T2" fmla="*/ 0 w 67"/>
                  <a:gd name="T3" fmla="*/ 28 h 39"/>
                  <a:gd name="T4" fmla="*/ 19 w 67"/>
                  <a:gd name="T5" fmla="*/ 39 h 39"/>
                  <a:gd name="T6" fmla="*/ 20 w 67"/>
                  <a:gd name="T7" fmla="*/ 39 h 39"/>
                  <a:gd name="T8" fmla="*/ 56 w 67"/>
                  <a:gd name="T9" fmla="*/ 18 h 39"/>
                  <a:gd name="T10" fmla="*/ 67 w 67"/>
                  <a:gd name="T11" fmla="*/ 3 h 39"/>
                  <a:gd name="T12" fmla="*/ 67 w 67"/>
                  <a:gd name="T13" fmla="*/ 3 h 39"/>
                  <a:gd name="T14" fmla="*/ 49 w 67"/>
                  <a:gd name="T1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39">
                    <a:moveTo>
                      <a:pt x="49" y="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4" y="35"/>
                      <a:pt x="11" y="39"/>
                      <a:pt x="19" y="39"/>
                    </a:cubicBezTo>
                    <a:cubicBezTo>
                      <a:pt x="19" y="39"/>
                      <a:pt x="19" y="39"/>
                      <a:pt x="20" y="39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60" y="13"/>
                      <a:pt x="63" y="8"/>
                      <a:pt x="67" y="3"/>
                    </a:cubicBezTo>
                    <a:cubicBezTo>
                      <a:pt x="67" y="3"/>
                      <a:pt x="67" y="3"/>
                      <a:pt x="67" y="3"/>
                    </a:cubicBezTo>
                    <a:cubicBezTo>
                      <a:pt x="62" y="1"/>
                      <a:pt x="56" y="0"/>
                      <a:pt x="49" y="0"/>
                    </a:cubicBezTo>
                  </a:path>
                </a:pathLst>
              </a:custGeom>
              <a:solidFill>
                <a:srgbClr val="8BC3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9" name="Freeform 537"/>
              <p:cNvSpPr/>
              <p:nvPr/>
            </p:nvSpPr>
            <p:spPr bwMode="auto">
              <a:xfrm>
                <a:off x="5189" y="1237"/>
                <a:ext cx="36" cy="21"/>
              </a:xfrm>
              <a:custGeom>
                <a:avLst/>
                <a:gdLst>
                  <a:gd name="T0" fmla="*/ 36 w 36"/>
                  <a:gd name="T1" fmla="*/ 0 h 21"/>
                  <a:gd name="T2" fmla="*/ 0 w 36"/>
                  <a:gd name="T3" fmla="*/ 21 h 21"/>
                  <a:gd name="T4" fmla="*/ 18 w 36"/>
                  <a:gd name="T5" fmla="*/ 15 h 21"/>
                  <a:gd name="T6" fmla="*/ 36 w 36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1">
                    <a:moveTo>
                      <a:pt x="36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5" y="20"/>
                      <a:pt x="11" y="19"/>
                      <a:pt x="18" y="15"/>
                    </a:cubicBezTo>
                    <a:cubicBezTo>
                      <a:pt x="24" y="11"/>
                      <a:pt x="30" y="6"/>
                      <a:pt x="36" y="0"/>
                    </a:cubicBezTo>
                  </a:path>
                </a:pathLst>
              </a:custGeom>
              <a:solidFill>
                <a:srgbClr val="C0C1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0" name="Freeform 538"/>
              <p:cNvSpPr>
                <a:spLocks noEditPoints="1"/>
              </p:cNvSpPr>
              <p:nvPr/>
            </p:nvSpPr>
            <p:spPr bwMode="auto">
              <a:xfrm>
                <a:off x="5186" y="1256"/>
                <a:ext cx="20" cy="6"/>
              </a:xfrm>
              <a:custGeom>
                <a:avLst/>
                <a:gdLst>
                  <a:gd name="T0" fmla="*/ 0 w 20"/>
                  <a:gd name="T1" fmla="*/ 6 h 6"/>
                  <a:gd name="T2" fmla="*/ 0 w 20"/>
                  <a:gd name="T3" fmla="*/ 6 h 6"/>
                  <a:gd name="T4" fmla="*/ 0 w 20"/>
                  <a:gd name="T5" fmla="*/ 6 h 6"/>
                  <a:gd name="T6" fmla="*/ 0 w 20"/>
                  <a:gd name="T7" fmla="*/ 6 h 6"/>
                  <a:gd name="T8" fmla="*/ 20 w 20"/>
                  <a:gd name="T9" fmla="*/ 0 h 6"/>
                  <a:gd name="T10" fmla="*/ 1 w 20"/>
                  <a:gd name="T11" fmla="*/ 6 h 6"/>
                  <a:gd name="T12" fmla="*/ 20 w 20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6"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20" y="0"/>
                    </a:moveTo>
                    <a:cubicBezTo>
                      <a:pt x="13" y="4"/>
                      <a:pt x="6" y="6"/>
                      <a:pt x="1" y="6"/>
                    </a:cubicBezTo>
                    <a:cubicBezTo>
                      <a:pt x="6" y="6"/>
                      <a:pt x="13" y="4"/>
                      <a:pt x="20" y="0"/>
                    </a:cubicBezTo>
                  </a:path>
                </a:pathLst>
              </a:custGeom>
              <a:solidFill>
                <a:srgbClr val="C0C1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1" name="Freeform 539"/>
              <p:cNvSpPr/>
              <p:nvPr/>
            </p:nvSpPr>
            <p:spPr bwMode="auto">
              <a:xfrm>
                <a:off x="5098" y="1240"/>
                <a:ext cx="5" cy="6"/>
              </a:xfrm>
              <a:custGeom>
                <a:avLst/>
                <a:gdLst>
                  <a:gd name="T0" fmla="*/ 3 w 5"/>
                  <a:gd name="T1" fmla="*/ 6 h 6"/>
                  <a:gd name="T2" fmla="*/ 5 w 5"/>
                  <a:gd name="T3" fmla="*/ 5 h 6"/>
                  <a:gd name="T4" fmla="*/ 3 w 5"/>
                  <a:gd name="T5" fmla="*/ 0 h 6"/>
                  <a:gd name="T6" fmla="*/ 0 w 5"/>
                  <a:gd name="T7" fmla="*/ 1 h 6"/>
                  <a:gd name="T8" fmla="*/ 3 w 5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3" y="6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4" y="4"/>
                      <a:pt x="3" y="2"/>
                      <a:pt x="3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2" y="5"/>
                      <a:pt x="3" y="6"/>
                    </a:cubicBez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2" name="Freeform 540"/>
              <p:cNvSpPr/>
              <p:nvPr/>
            </p:nvSpPr>
            <p:spPr bwMode="auto">
              <a:xfrm>
                <a:off x="5098" y="1235"/>
                <a:ext cx="3" cy="6"/>
              </a:xfrm>
              <a:custGeom>
                <a:avLst/>
                <a:gdLst>
                  <a:gd name="T0" fmla="*/ 0 w 3"/>
                  <a:gd name="T1" fmla="*/ 6 h 6"/>
                  <a:gd name="T2" fmla="*/ 3 w 3"/>
                  <a:gd name="T3" fmla="*/ 5 h 6"/>
                  <a:gd name="T4" fmla="*/ 3 w 3"/>
                  <a:gd name="T5" fmla="*/ 0 h 6"/>
                  <a:gd name="T6" fmla="*/ 0 w 3"/>
                  <a:gd name="T7" fmla="*/ 2 h 6"/>
                  <a:gd name="T8" fmla="*/ 0 w 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6">
                    <a:moveTo>
                      <a:pt x="0" y="6"/>
                    </a:moveTo>
                    <a:lnTo>
                      <a:pt x="3" y="5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3" name="Freeform 541"/>
              <p:cNvSpPr/>
              <p:nvPr/>
            </p:nvSpPr>
            <p:spPr bwMode="auto">
              <a:xfrm>
                <a:off x="5088" y="1225"/>
                <a:ext cx="9" cy="5"/>
              </a:xfrm>
              <a:custGeom>
                <a:avLst/>
                <a:gdLst>
                  <a:gd name="T0" fmla="*/ 7 w 9"/>
                  <a:gd name="T1" fmla="*/ 5 h 5"/>
                  <a:gd name="T2" fmla="*/ 9 w 9"/>
                  <a:gd name="T3" fmla="*/ 4 h 5"/>
                  <a:gd name="T4" fmla="*/ 2 w 9"/>
                  <a:gd name="T5" fmla="*/ 0 h 5"/>
                  <a:gd name="T6" fmla="*/ 0 w 9"/>
                  <a:gd name="T7" fmla="*/ 1 h 5"/>
                  <a:gd name="T8" fmla="*/ 7 w 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7" y="5"/>
                    </a:moveTo>
                    <a:lnTo>
                      <a:pt x="9" y="4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4" name="Freeform 542"/>
              <p:cNvSpPr/>
              <p:nvPr/>
            </p:nvSpPr>
            <p:spPr bwMode="auto">
              <a:xfrm>
                <a:off x="5095" y="1229"/>
                <a:ext cx="6" cy="8"/>
              </a:xfrm>
              <a:custGeom>
                <a:avLst/>
                <a:gdLst>
                  <a:gd name="T0" fmla="*/ 3 w 6"/>
                  <a:gd name="T1" fmla="*/ 8 h 8"/>
                  <a:gd name="T2" fmla="*/ 6 w 6"/>
                  <a:gd name="T3" fmla="*/ 6 h 8"/>
                  <a:gd name="T4" fmla="*/ 2 w 6"/>
                  <a:gd name="T5" fmla="*/ 0 h 8"/>
                  <a:gd name="T6" fmla="*/ 0 w 6"/>
                  <a:gd name="T7" fmla="*/ 1 h 8"/>
                  <a:gd name="T8" fmla="*/ 3 w 6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8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6" y="4"/>
                      <a:pt x="4" y="1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3" y="5"/>
                      <a:pt x="3" y="8"/>
                    </a:cubicBez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5" name="Freeform 543"/>
              <p:cNvSpPr/>
              <p:nvPr/>
            </p:nvSpPr>
            <p:spPr bwMode="auto">
              <a:xfrm>
                <a:off x="5101" y="1245"/>
                <a:ext cx="9" cy="5"/>
              </a:xfrm>
              <a:custGeom>
                <a:avLst/>
                <a:gdLst>
                  <a:gd name="T0" fmla="*/ 7 w 9"/>
                  <a:gd name="T1" fmla="*/ 5 h 5"/>
                  <a:gd name="T2" fmla="*/ 9 w 9"/>
                  <a:gd name="T3" fmla="*/ 4 h 5"/>
                  <a:gd name="T4" fmla="*/ 2 w 9"/>
                  <a:gd name="T5" fmla="*/ 0 h 5"/>
                  <a:gd name="T6" fmla="*/ 0 w 9"/>
                  <a:gd name="T7" fmla="*/ 1 h 5"/>
                  <a:gd name="T8" fmla="*/ 7 w 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7" y="5"/>
                    </a:moveTo>
                    <a:lnTo>
                      <a:pt x="9" y="4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6" name="Freeform 544"/>
              <p:cNvSpPr/>
              <p:nvPr/>
            </p:nvSpPr>
            <p:spPr bwMode="auto">
              <a:xfrm>
                <a:off x="5108" y="1249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1 h 2"/>
                  <a:gd name="T4" fmla="*/ 2 w 2"/>
                  <a:gd name="T5" fmla="*/ 0 h 2"/>
                  <a:gd name="T6" fmla="*/ 0 w 2"/>
                  <a:gd name="T7" fmla="*/ 1 h 2"/>
                  <a:gd name="T8" fmla="*/ 0 w 2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1930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7" name="Freeform 545"/>
              <p:cNvSpPr/>
              <p:nvPr/>
            </p:nvSpPr>
            <p:spPr bwMode="auto">
              <a:xfrm>
                <a:off x="5088" y="1226"/>
                <a:ext cx="20" cy="25"/>
              </a:xfrm>
              <a:custGeom>
                <a:avLst/>
                <a:gdLst>
                  <a:gd name="T0" fmla="*/ 0 w 20"/>
                  <a:gd name="T1" fmla="*/ 0 h 25"/>
                  <a:gd name="T2" fmla="*/ 0 w 20"/>
                  <a:gd name="T3" fmla="*/ 1 h 25"/>
                  <a:gd name="T4" fmla="*/ 7 w 20"/>
                  <a:gd name="T5" fmla="*/ 5 h 25"/>
                  <a:gd name="T6" fmla="*/ 9 w 20"/>
                  <a:gd name="T7" fmla="*/ 10 h 25"/>
                  <a:gd name="T8" fmla="*/ 9 w 20"/>
                  <a:gd name="T9" fmla="*/ 15 h 25"/>
                  <a:gd name="T10" fmla="*/ 13 w 20"/>
                  <a:gd name="T11" fmla="*/ 21 h 25"/>
                  <a:gd name="T12" fmla="*/ 20 w 20"/>
                  <a:gd name="T13" fmla="*/ 25 h 25"/>
                  <a:gd name="T14" fmla="*/ 20 w 20"/>
                  <a:gd name="T15" fmla="*/ 24 h 25"/>
                  <a:gd name="T16" fmla="*/ 13 w 20"/>
                  <a:gd name="T17" fmla="*/ 20 h 25"/>
                  <a:gd name="T18" fmla="*/ 10 w 20"/>
                  <a:gd name="T19" fmla="*/ 15 h 25"/>
                  <a:gd name="T20" fmla="*/ 10 w 20"/>
                  <a:gd name="T21" fmla="*/ 11 h 25"/>
                  <a:gd name="T22" fmla="*/ 7 w 20"/>
                  <a:gd name="T23" fmla="*/ 4 h 25"/>
                  <a:gd name="T24" fmla="*/ 0 w 20"/>
                  <a:gd name="T2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5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6"/>
                      <a:pt x="9" y="8"/>
                      <a:pt x="9" y="10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7"/>
                      <a:pt x="11" y="20"/>
                      <a:pt x="13" y="21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19"/>
                      <a:pt x="10" y="17"/>
                      <a:pt x="10" y="1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8"/>
                      <a:pt x="9" y="5"/>
                      <a:pt x="7" y="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8" name="Freeform 546"/>
              <p:cNvSpPr/>
              <p:nvPr/>
            </p:nvSpPr>
            <p:spPr bwMode="auto">
              <a:xfrm>
                <a:off x="5078" y="1223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2 h 5"/>
                  <a:gd name="T4" fmla="*/ 2 w 2"/>
                  <a:gd name="T5" fmla="*/ 5 h 5"/>
                  <a:gd name="T6" fmla="*/ 2 w 2"/>
                  <a:gd name="T7" fmla="*/ 2 h 5"/>
                  <a:gd name="T8" fmla="*/ 0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2" y="5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9" name="Freeform 547"/>
              <p:cNvSpPr/>
              <p:nvPr/>
            </p:nvSpPr>
            <p:spPr bwMode="auto">
              <a:xfrm>
                <a:off x="5101" y="1225"/>
                <a:ext cx="0" cy="3"/>
              </a:xfrm>
              <a:custGeom>
                <a:avLst/>
                <a:gdLst>
                  <a:gd name="T0" fmla="*/ 2 h 3"/>
                  <a:gd name="T1" fmla="*/ 0 h 3"/>
                  <a:gd name="T2" fmla="*/ 1 h 3"/>
                  <a:gd name="T3" fmla="*/ 3 h 3"/>
                  <a:gd name="T4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0" name="Freeform 548"/>
              <p:cNvSpPr/>
              <p:nvPr/>
            </p:nvSpPr>
            <p:spPr bwMode="auto">
              <a:xfrm>
                <a:off x="5101" y="1225"/>
                <a:ext cx="0" cy="3"/>
              </a:xfrm>
              <a:custGeom>
                <a:avLst/>
                <a:gdLst>
                  <a:gd name="T0" fmla="*/ 1 h 3"/>
                  <a:gd name="T1" fmla="*/ 3 h 3"/>
                  <a:gd name="T2" fmla="*/ 2 h 3"/>
                  <a:gd name="T3" fmla="*/ 0 h 3"/>
                  <a:gd name="T4" fmla="*/ 1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1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1" name="Freeform 549"/>
              <p:cNvSpPr/>
              <p:nvPr/>
            </p:nvSpPr>
            <p:spPr bwMode="auto">
              <a:xfrm>
                <a:off x="5080" y="1225"/>
                <a:ext cx="10" cy="8"/>
              </a:xfrm>
              <a:custGeom>
                <a:avLst/>
                <a:gdLst>
                  <a:gd name="T0" fmla="*/ 0 w 10"/>
                  <a:gd name="T1" fmla="*/ 0 h 8"/>
                  <a:gd name="T2" fmla="*/ 0 w 10"/>
                  <a:gd name="T3" fmla="*/ 3 h 8"/>
                  <a:gd name="T4" fmla="*/ 10 w 10"/>
                  <a:gd name="T5" fmla="*/ 8 h 8"/>
                  <a:gd name="T6" fmla="*/ 10 w 10"/>
                  <a:gd name="T7" fmla="*/ 6 h 8"/>
                  <a:gd name="T8" fmla="*/ 0 w 10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0" y="3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2" name="Freeform 550"/>
              <p:cNvSpPr/>
              <p:nvPr/>
            </p:nvSpPr>
            <p:spPr bwMode="auto">
              <a:xfrm>
                <a:off x="5091" y="1226"/>
                <a:ext cx="10" cy="7"/>
              </a:xfrm>
              <a:custGeom>
                <a:avLst/>
                <a:gdLst>
                  <a:gd name="T0" fmla="*/ 0 w 10"/>
                  <a:gd name="T1" fmla="*/ 5 h 7"/>
                  <a:gd name="T2" fmla="*/ 0 w 10"/>
                  <a:gd name="T3" fmla="*/ 7 h 7"/>
                  <a:gd name="T4" fmla="*/ 10 w 10"/>
                  <a:gd name="T5" fmla="*/ 2 h 7"/>
                  <a:gd name="T6" fmla="*/ 10 w 10"/>
                  <a:gd name="T7" fmla="*/ 0 h 7"/>
                  <a:gd name="T8" fmla="*/ 0 w 10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">
                    <a:moveTo>
                      <a:pt x="0" y="5"/>
                    </a:moveTo>
                    <a:lnTo>
                      <a:pt x="0" y="7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3" name="Freeform 551"/>
              <p:cNvSpPr/>
              <p:nvPr/>
            </p:nvSpPr>
            <p:spPr bwMode="auto">
              <a:xfrm>
                <a:off x="5090" y="1231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1 w 1"/>
                  <a:gd name="T5" fmla="*/ 2 h 3"/>
                  <a:gd name="T6" fmla="*/ 1 w 1"/>
                  <a:gd name="T7" fmla="*/ 0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4" name="Freeform 552"/>
              <p:cNvSpPr/>
              <p:nvPr/>
            </p:nvSpPr>
            <p:spPr bwMode="auto">
              <a:xfrm>
                <a:off x="5090" y="1231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1 w 1"/>
                  <a:gd name="T5" fmla="*/ 2 h 3"/>
                  <a:gd name="T6" fmla="*/ 1 w 1"/>
                  <a:gd name="T7" fmla="*/ 0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5" name="Freeform 553"/>
              <p:cNvSpPr/>
              <p:nvPr/>
            </p:nvSpPr>
            <p:spPr bwMode="auto">
              <a:xfrm>
                <a:off x="5077" y="1217"/>
                <a:ext cx="24" cy="14"/>
              </a:xfrm>
              <a:custGeom>
                <a:avLst/>
                <a:gdLst>
                  <a:gd name="T0" fmla="*/ 3 w 24"/>
                  <a:gd name="T1" fmla="*/ 3 h 14"/>
                  <a:gd name="T2" fmla="*/ 3 w 24"/>
                  <a:gd name="T3" fmla="*/ 8 h 14"/>
                  <a:gd name="T4" fmla="*/ 13 w 24"/>
                  <a:gd name="T5" fmla="*/ 14 h 14"/>
                  <a:gd name="T6" fmla="*/ 14 w 24"/>
                  <a:gd name="T7" fmla="*/ 14 h 14"/>
                  <a:gd name="T8" fmla="*/ 24 w 24"/>
                  <a:gd name="T9" fmla="*/ 9 h 14"/>
                  <a:gd name="T10" fmla="*/ 24 w 24"/>
                  <a:gd name="T11" fmla="*/ 7 h 14"/>
                  <a:gd name="T12" fmla="*/ 14 w 24"/>
                  <a:gd name="T13" fmla="*/ 2 h 14"/>
                  <a:gd name="T14" fmla="*/ 5 w 24"/>
                  <a:gd name="T15" fmla="*/ 2 h 14"/>
                  <a:gd name="T16" fmla="*/ 3 w 24"/>
                  <a:gd name="T1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4">
                    <a:moveTo>
                      <a:pt x="3" y="3"/>
                    </a:moveTo>
                    <a:cubicBezTo>
                      <a:pt x="0" y="5"/>
                      <a:pt x="0" y="7"/>
                      <a:pt x="3" y="8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4" y="14"/>
                      <a:pt x="14" y="14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4" y="8"/>
                      <a:pt x="24" y="7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2" y="0"/>
                      <a:pt x="8" y="0"/>
                      <a:pt x="5" y="2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6" name="Freeform 554"/>
              <p:cNvSpPr/>
              <p:nvPr/>
            </p:nvSpPr>
            <p:spPr bwMode="auto">
              <a:xfrm>
                <a:off x="5043" y="1198"/>
                <a:ext cx="52" cy="42"/>
              </a:xfrm>
              <a:custGeom>
                <a:avLst/>
                <a:gdLst>
                  <a:gd name="T0" fmla="*/ 26 w 52"/>
                  <a:gd name="T1" fmla="*/ 6 h 42"/>
                  <a:gd name="T2" fmla="*/ 24 w 52"/>
                  <a:gd name="T3" fmla="*/ 11 h 42"/>
                  <a:gd name="T4" fmla="*/ 10 w 52"/>
                  <a:gd name="T5" fmla="*/ 22 h 42"/>
                  <a:gd name="T6" fmla="*/ 1 w 52"/>
                  <a:gd name="T7" fmla="*/ 30 h 42"/>
                  <a:gd name="T8" fmla="*/ 0 w 52"/>
                  <a:gd name="T9" fmla="*/ 35 h 42"/>
                  <a:gd name="T10" fmla="*/ 1 w 52"/>
                  <a:gd name="T11" fmla="*/ 39 h 42"/>
                  <a:gd name="T12" fmla="*/ 9 w 52"/>
                  <a:gd name="T13" fmla="*/ 42 h 42"/>
                  <a:gd name="T14" fmla="*/ 25 w 52"/>
                  <a:gd name="T15" fmla="*/ 36 h 42"/>
                  <a:gd name="T16" fmla="*/ 52 w 52"/>
                  <a:gd name="T17" fmla="*/ 20 h 42"/>
                  <a:gd name="T18" fmla="*/ 52 w 52"/>
                  <a:gd name="T19" fmla="*/ 16 h 42"/>
                  <a:gd name="T20" fmla="*/ 47 w 52"/>
                  <a:gd name="T21" fmla="*/ 0 h 42"/>
                  <a:gd name="T22" fmla="*/ 26 w 52"/>
                  <a:gd name="T23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42">
                    <a:moveTo>
                      <a:pt x="26" y="6"/>
                    </a:moveTo>
                    <a:cubicBezTo>
                      <a:pt x="24" y="11"/>
                      <a:pt x="24" y="11"/>
                      <a:pt x="24" y="11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4" y="27"/>
                      <a:pt x="1" y="30"/>
                    </a:cubicBezTo>
                    <a:cubicBezTo>
                      <a:pt x="0" y="31"/>
                      <a:pt x="0" y="34"/>
                      <a:pt x="0" y="35"/>
                    </a:cubicBezTo>
                    <a:cubicBezTo>
                      <a:pt x="0" y="36"/>
                      <a:pt x="1" y="39"/>
                      <a:pt x="1" y="39"/>
                    </a:cubicBezTo>
                    <a:cubicBezTo>
                      <a:pt x="3" y="41"/>
                      <a:pt x="6" y="41"/>
                      <a:pt x="9" y="42"/>
                    </a:cubicBezTo>
                    <a:cubicBezTo>
                      <a:pt x="17" y="42"/>
                      <a:pt x="25" y="36"/>
                      <a:pt x="25" y="36"/>
                    </a:cubicBezTo>
                    <a:cubicBezTo>
                      <a:pt x="26" y="35"/>
                      <a:pt x="52" y="20"/>
                      <a:pt x="52" y="20"/>
                    </a:cubicBezTo>
                    <a:cubicBezTo>
                      <a:pt x="52" y="20"/>
                      <a:pt x="52" y="18"/>
                      <a:pt x="52" y="16"/>
                    </a:cubicBezTo>
                    <a:cubicBezTo>
                      <a:pt x="51" y="6"/>
                      <a:pt x="47" y="0"/>
                      <a:pt x="47" y="0"/>
                    </a:cubicBezTo>
                    <a:lnTo>
                      <a:pt x="26" y="6"/>
                    </a:lnTo>
                    <a:close/>
                  </a:path>
                </a:pathLst>
              </a:custGeom>
              <a:solidFill>
                <a:srgbClr val="269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7" name="Freeform 555"/>
              <p:cNvSpPr/>
              <p:nvPr/>
            </p:nvSpPr>
            <p:spPr bwMode="auto">
              <a:xfrm>
                <a:off x="5056" y="1216"/>
                <a:ext cx="13" cy="7"/>
              </a:xfrm>
              <a:custGeom>
                <a:avLst/>
                <a:gdLst>
                  <a:gd name="T0" fmla="*/ 13 w 13"/>
                  <a:gd name="T1" fmla="*/ 7 h 7"/>
                  <a:gd name="T2" fmla="*/ 13 w 13"/>
                  <a:gd name="T3" fmla="*/ 7 h 7"/>
                  <a:gd name="T4" fmla="*/ 13 w 13"/>
                  <a:gd name="T5" fmla="*/ 6 h 7"/>
                  <a:gd name="T6" fmla="*/ 6 w 13"/>
                  <a:gd name="T7" fmla="*/ 1 h 7"/>
                  <a:gd name="T8" fmla="*/ 0 w 13"/>
                  <a:gd name="T9" fmla="*/ 1 h 7"/>
                  <a:gd name="T10" fmla="*/ 0 w 13"/>
                  <a:gd name="T11" fmla="*/ 1 h 7"/>
                  <a:gd name="T12" fmla="*/ 0 w 13"/>
                  <a:gd name="T13" fmla="*/ 2 h 7"/>
                  <a:gd name="T14" fmla="*/ 6 w 13"/>
                  <a:gd name="T15" fmla="*/ 2 h 7"/>
                  <a:gd name="T16" fmla="*/ 13 w 13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7"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9" y="2"/>
                      <a:pt x="6" y="1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3" y="1"/>
                      <a:pt x="6" y="2"/>
                    </a:cubicBezTo>
                    <a:cubicBezTo>
                      <a:pt x="8" y="3"/>
                      <a:pt x="11" y="6"/>
                      <a:pt x="13" y="7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8" name="Freeform 556"/>
              <p:cNvSpPr/>
              <p:nvPr/>
            </p:nvSpPr>
            <p:spPr bwMode="auto">
              <a:xfrm>
                <a:off x="5053" y="1218"/>
                <a:ext cx="14" cy="7"/>
              </a:xfrm>
              <a:custGeom>
                <a:avLst/>
                <a:gdLst>
                  <a:gd name="T0" fmla="*/ 13 w 14"/>
                  <a:gd name="T1" fmla="*/ 7 h 7"/>
                  <a:gd name="T2" fmla="*/ 13 w 14"/>
                  <a:gd name="T3" fmla="*/ 7 h 7"/>
                  <a:gd name="T4" fmla="*/ 14 w 14"/>
                  <a:gd name="T5" fmla="*/ 6 h 7"/>
                  <a:gd name="T6" fmla="*/ 6 w 14"/>
                  <a:gd name="T7" fmla="*/ 1 h 7"/>
                  <a:gd name="T8" fmla="*/ 0 w 14"/>
                  <a:gd name="T9" fmla="*/ 1 h 7"/>
                  <a:gd name="T10" fmla="*/ 0 w 14"/>
                  <a:gd name="T11" fmla="*/ 2 h 7"/>
                  <a:gd name="T12" fmla="*/ 0 w 14"/>
                  <a:gd name="T13" fmla="*/ 2 h 7"/>
                  <a:gd name="T14" fmla="*/ 6 w 14"/>
                  <a:gd name="T15" fmla="*/ 2 h 7"/>
                  <a:gd name="T16" fmla="*/ 13 w 14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7"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5"/>
                      <a:pt x="9" y="3"/>
                      <a:pt x="6" y="1"/>
                    </a:cubicBezTo>
                    <a:cubicBezTo>
                      <a:pt x="3" y="0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3" y="1"/>
                      <a:pt x="6" y="2"/>
                    </a:cubicBezTo>
                    <a:cubicBezTo>
                      <a:pt x="9" y="3"/>
                      <a:pt x="12" y="6"/>
                      <a:pt x="13" y="7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9" name="Freeform 557"/>
              <p:cNvSpPr/>
              <p:nvPr/>
            </p:nvSpPr>
            <p:spPr bwMode="auto">
              <a:xfrm>
                <a:off x="5050" y="1221"/>
                <a:ext cx="14" cy="6"/>
              </a:xfrm>
              <a:custGeom>
                <a:avLst/>
                <a:gdLst>
                  <a:gd name="T0" fmla="*/ 13 w 14"/>
                  <a:gd name="T1" fmla="*/ 6 h 6"/>
                  <a:gd name="T2" fmla="*/ 14 w 14"/>
                  <a:gd name="T3" fmla="*/ 6 h 6"/>
                  <a:gd name="T4" fmla="*/ 14 w 14"/>
                  <a:gd name="T5" fmla="*/ 5 h 6"/>
                  <a:gd name="T6" fmla="*/ 6 w 14"/>
                  <a:gd name="T7" fmla="*/ 1 h 6"/>
                  <a:gd name="T8" fmla="*/ 0 w 14"/>
                  <a:gd name="T9" fmla="*/ 1 h 6"/>
                  <a:gd name="T10" fmla="*/ 0 w 14"/>
                  <a:gd name="T11" fmla="*/ 2 h 6"/>
                  <a:gd name="T12" fmla="*/ 1 w 14"/>
                  <a:gd name="T13" fmla="*/ 2 h 6"/>
                  <a:gd name="T14" fmla="*/ 6 w 14"/>
                  <a:gd name="T15" fmla="*/ 2 h 6"/>
                  <a:gd name="T16" fmla="*/ 13 w 14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6">
                    <a:moveTo>
                      <a:pt x="13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0" y="2"/>
                      <a:pt x="6" y="1"/>
                    </a:cubicBezTo>
                    <a:cubicBezTo>
                      <a:pt x="4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4" y="1"/>
                      <a:pt x="6" y="2"/>
                    </a:cubicBezTo>
                    <a:cubicBezTo>
                      <a:pt x="9" y="2"/>
                      <a:pt x="12" y="5"/>
                      <a:pt x="13" y="6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0" name="Freeform 558"/>
              <p:cNvSpPr/>
              <p:nvPr/>
            </p:nvSpPr>
            <p:spPr bwMode="auto">
              <a:xfrm>
                <a:off x="5043" y="1226"/>
                <a:ext cx="21" cy="13"/>
              </a:xfrm>
              <a:custGeom>
                <a:avLst/>
                <a:gdLst>
                  <a:gd name="T0" fmla="*/ 1 w 21"/>
                  <a:gd name="T1" fmla="*/ 2 h 13"/>
                  <a:gd name="T2" fmla="*/ 3 w 21"/>
                  <a:gd name="T3" fmla="*/ 1 h 13"/>
                  <a:gd name="T4" fmla="*/ 11 w 21"/>
                  <a:gd name="T5" fmla="*/ 2 h 13"/>
                  <a:gd name="T6" fmla="*/ 21 w 21"/>
                  <a:gd name="T7" fmla="*/ 9 h 13"/>
                  <a:gd name="T8" fmla="*/ 6 w 21"/>
                  <a:gd name="T9" fmla="*/ 13 h 13"/>
                  <a:gd name="T10" fmla="*/ 5 w 21"/>
                  <a:gd name="T11" fmla="*/ 13 h 13"/>
                  <a:gd name="T12" fmla="*/ 1 w 21"/>
                  <a:gd name="T13" fmla="*/ 11 h 13"/>
                  <a:gd name="T14" fmla="*/ 0 w 21"/>
                  <a:gd name="T15" fmla="*/ 7 h 13"/>
                  <a:gd name="T16" fmla="*/ 1 w 21"/>
                  <a:gd name="T17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3">
                    <a:moveTo>
                      <a:pt x="1" y="2"/>
                    </a:moveTo>
                    <a:cubicBezTo>
                      <a:pt x="2" y="2"/>
                      <a:pt x="2" y="1"/>
                      <a:pt x="3" y="1"/>
                    </a:cubicBezTo>
                    <a:cubicBezTo>
                      <a:pt x="4" y="0"/>
                      <a:pt x="6" y="0"/>
                      <a:pt x="11" y="2"/>
                    </a:cubicBezTo>
                    <a:cubicBezTo>
                      <a:pt x="17" y="4"/>
                      <a:pt x="21" y="9"/>
                      <a:pt x="21" y="9"/>
                    </a:cubicBezTo>
                    <a:cubicBezTo>
                      <a:pt x="21" y="9"/>
                      <a:pt x="17" y="12"/>
                      <a:pt x="6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3"/>
                      <a:pt x="2" y="12"/>
                      <a:pt x="1" y="11"/>
                    </a:cubicBezTo>
                    <a:cubicBezTo>
                      <a:pt x="1" y="11"/>
                      <a:pt x="0" y="8"/>
                      <a:pt x="0" y="7"/>
                    </a:cubicBezTo>
                    <a:cubicBezTo>
                      <a:pt x="0" y="6"/>
                      <a:pt x="0" y="3"/>
                      <a:pt x="1" y="2"/>
                    </a:cubicBezTo>
                    <a:close/>
                  </a:path>
                </a:pathLst>
              </a:custGeom>
              <a:solidFill>
                <a:srgbClr val="254B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1" name="Freeform 559"/>
              <p:cNvSpPr/>
              <p:nvPr/>
            </p:nvSpPr>
            <p:spPr bwMode="auto">
              <a:xfrm>
                <a:off x="5043" y="1215"/>
                <a:ext cx="52" cy="27"/>
              </a:xfrm>
              <a:custGeom>
                <a:avLst/>
                <a:gdLst>
                  <a:gd name="T0" fmla="*/ 0 w 52"/>
                  <a:gd name="T1" fmla="*/ 18 h 27"/>
                  <a:gd name="T2" fmla="*/ 9 w 52"/>
                  <a:gd name="T3" fmla="*/ 22 h 27"/>
                  <a:gd name="T4" fmla="*/ 49 w 52"/>
                  <a:gd name="T5" fmla="*/ 3 h 27"/>
                  <a:gd name="T6" fmla="*/ 52 w 52"/>
                  <a:gd name="T7" fmla="*/ 0 h 27"/>
                  <a:gd name="T8" fmla="*/ 52 w 52"/>
                  <a:gd name="T9" fmla="*/ 3 h 27"/>
                  <a:gd name="T10" fmla="*/ 50 w 52"/>
                  <a:gd name="T11" fmla="*/ 8 h 27"/>
                  <a:gd name="T12" fmla="*/ 29 w 52"/>
                  <a:gd name="T13" fmla="*/ 20 h 27"/>
                  <a:gd name="T14" fmla="*/ 9 w 52"/>
                  <a:gd name="T15" fmla="*/ 26 h 27"/>
                  <a:gd name="T16" fmla="*/ 0 w 52"/>
                  <a:gd name="T17" fmla="*/ 22 h 27"/>
                  <a:gd name="T18" fmla="*/ 0 w 52"/>
                  <a:gd name="T1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27">
                    <a:moveTo>
                      <a:pt x="0" y="18"/>
                    </a:moveTo>
                    <a:cubicBezTo>
                      <a:pt x="0" y="20"/>
                      <a:pt x="6" y="22"/>
                      <a:pt x="9" y="22"/>
                    </a:cubicBezTo>
                    <a:cubicBezTo>
                      <a:pt x="23" y="24"/>
                      <a:pt x="48" y="4"/>
                      <a:pt x="49" y="3"/>
                    </a:cubicBezTo>
                    <a:cubicBezTo>
                      <a:pt x="51" y="1"/>
                      <a:pt x="52" y="0"/>
                      <a:pt x="52" y="0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7"/>
                      <a:pt x="50" y="8"/>
                    </a:cubicBezTo>
                    <a:cubicBezTo>
                      <a:pt x="49" y="9"/>
                      <a:pt x="31" y="19"/>
                      <a:pt x="29" y="20"/>
                    </a:cubicBezTo>
                    <a:cubicBezTo>
                      <a:pt x="29" y="20"/>
                      <a:pt x="18" y="27"/>
                      <a:pt x="9" y="26"/>
                    </a:cubicBezTo>
                    <a:cubicBezTo>
                      <a:pt x="6" y="25"/>
                      <a:pt x="2" y="25"/>
                      <a:pt x="0" y="22"/>
                    </a:cubicBezTo>
                    <a:cubicBezTo>
                      <a:pt x="0" y="22"/>
                      <a:pt x="0" y="18"/>
                      <a:pt x="0" y="18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2" name="Freeform 560"/>
              <p:cNvSpPr/>
              <p:nvPr/>
            </p:nvSpPr>
            <p:spPr bwMode="auto">
              <a:xfrm>
                <a:off x="5023" y="1108"/>
                <a:ext cx="105" cy="107"/>
              </a:xfrm>
              <a:custGeom>
                <a:avLst/>
                <a:gdLst>
                  <a:gd name="T0" fmla="*/ 84 w 105"/>
                  <a:gd name="T1" fmla="*/ 0 h 107"/>
                  <a:gd name="T2" fmla="*/ 24 w 105"/>
                  <a:gd name="T3" fmla="*/ 25 h 107"/>
                  <a:gd name="T4" fmla="*/ 16 w 105"/>
                  <a:gd name="T5" fmla="*/ 56 h 107"/>
                  <a:gd name="T6" fmla="*/ 45 w 105"/>
                  <a:gd name="T7" fmla="*/ 102 h 107"/>
                  <a:gd name="T8" fmla="*/ 62 w 105"/>
                  <a:gd name="T9" fmla="*/ 105 h 107"/>
                  <a:gd name="T10" fmla="*/ 71 w 105"/>
                  <a:gd name="T11" fmla="*/ 93 h 107"/>
                  <a:gd name="T12" fmla="*/ 48 w 105"/>
                  <a:gd name="T13" fmla="*/ 52 h 107"/>
                  <a:gd name="T14" fmla="*/ 52 w 105"/>
                  <a:gd name="T15" fmla="*/ 48 h 107"/>
                  <a:gd name="T16" fmla="*/ 105 w 105"/>
                  <a:gd name="T17" fmla="*/ 25 h 107"/>
                  <a:gd name="T18" fmla="*/ 84 w 105"/>
                  <a:gd name="T1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107">
                    <a:moveTo>
                      <a:pt x="84" y="0"/>
                    </a:move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0" y="34"/>
                      <a:pt x="16" y="56"/>
                    </a:cubicBezTo>
                    <a:cubicBezTo>
                      <a:pt x="29" y="75"/>
                      <a:pt x="45" y="102"/>
                      <a:pt x="45" y="102"/>
                    </a:cubicBezTo>
                    <a:cubicBezTo>
                      <a:pt x="45" y="102"/>
                      <a:pt x="56" y="107"/>
                      <a:pt x="62" y="105"/>
                    </a:cubicBezTo>
                    <a:cubicBezTo>
                      <a:pt x="71" y="101"/>
                      <a:pt x="71" y="93"/>
                      <a:pt x="71" y="93"/>
                    </a:cubicBezTo>
                    <a:cubicBezTo>
                      <a:pt x="71" y="93"/>
                      <a:pt x="59" y="67"/>
                      <a:pt x="48" y="52"/>
                    </a:cubicBezTo>
                    <a:cubicBezTo>
                      <a:pt x="47" y="51"/>
                      <a:pt x="52" y="48"/>
                      <a:pt x="52" y="48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4" y="0"/>
                      <a:pt x="84" y="0"/>
                      <a:pt x="84" y="0"/>
                    </a:cubicBezTo>
                  </a:path>
                </a:pathLst>
              </a:custGeom>
              <a:solidFill>
                <a:srgbClr val="163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3" name="Freeform 561"/>
              <p:cNvSpPr/>
              <p:nvPr/>
            </p:nvSpPr>
            <p:spPr bwMode="auto">
              <a:xfrm>
                <a:off x="5095" y="1192"/>
                <a:ext cx="97" cy="65"/>
              </a:xfrm>
              <a:custGeom>
                <a:avLst/>
                <a:gdLst>
                  <a:gd name="T0" fmla="*/ 92 w 97"/>
                  <a:gd name="T1" fmla="*/ 2 h 65"/>
                  <a:gd name="T2" fmla="*/ 92 w 97"/>
                  <a:gd name="T3" fmla="*/ 2 h 65"/>
                  <a:gd name="T4" fmla="*/ 92 w 97"/>
                  <a:gd name="T5" fmla="*/ 1 h 65"/>
                  <a:gd name="T6" fmla="*/ 93 w 97"/>
                  <a:gd name="T7" fmla="*/ 1 h 65"/>
                  <a:gd name="T8" fmla="*/ 93 w 97"/>
                  <a:gd name="T9" fmla="*/ 1 h 65"/>
                  <a:gd name="T10" fmla="*/ 93 w 97"/>
                  <a:gd name="T11" fmla="*/ 1 h 65"/>
                  <a:gd name="T12" fmla="*/ 93 w 97"/>
                  <a:gd name="T13" fmla="*/ 0 h 65"/>
                  <a:gd name="T14" fmla="*/ 96 w 97"/>
                  <a:gd name="T15" fmla="*/ 3 h 65"/>
                  <a:gd name="T16" fmla="*/ 97 w 97"/>
                  <a:gd name="T17" fmla="*/ 3 h 65"/>
                  <a:gd name="T18" fmla="*/ 96 w 97"/>
                  <a:gd name="T19" fmla="*/ 3 h 65"/>
                  <a:gd name="T20" fmla="*/ 96 w 97"/>
                  <a:gd name="T21" fmla="*/ 3 h 65"/>
                  <a:gd name="T22" fmla="*/ 96 w 97"/>
                  <a:gd name="T23" fmla="*/ 4 h 65"/>
                  <a:gd name="T24" fmla="*/ 96 w 97"/>
                  <a:gd name="T25" fmla="*/ 4 h 65"/>
                  <a:gd name="T26" fmla="*/ 96 w 97"/>
                  <a:gd name="T27" fmla="*/ 4 h 65"/>
                  <a:gd name="T28" fmla="*/ 96 w 97"/>
                  <a:gd name="T29" fmla="*/ 4 h 65"/>
                  <a:gd name="T30" fmla="*/ 96 w 97"/>
                  <a:gd name="T31" fmla="*/ 4 h 65"/>
                  <a:gd name="T32" fmla="*/ 4 w 97"/>
                  <a:gd name="T33" fmla="*/ 65 h 65"/>
                  <a:gd name="T34" fmla="*/ 0 w 97"/>
                  <a:gd name="T35" fmla="*/ 63 h 65"/>
                  <a:gd name="T36" fmla="*/ 92 w 97"/>
                  <a:gd name="T37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7" h="65">
                    <a:moveTo>
                      <a:pt x="92" y="2"/>
                    </a:moveTo>
                    <a:lnTo>
                      <a:pt x="92" y="2"/>
                    </a:lnTo>
                    <a:lnTo>
                      <a:pt x="92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0"/>
                    </a:lnTo>
                    <a:lnTo>
                      <a:pt x="96" y="3"/>
                    </a:lnTo>
                    <a:lnTo>
                      <a:pt x="97" y="3"/>
                    </a:lnTo>
                    <a:lnTo>
                      <a:pt x="96" y="3"/>
                    </a:lnTo>
                    <a:lnTo>
                      <a:pt x="96" y="3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4" y="65"/>
                    </a:lnTo>
                    <a:lnTo>
                      <a:pt x="0" y="63"/>
                    </a:lnTo>
                    <a:lnTo>
                      <a:pt x="92" y="2"/>
                    </a:ln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4" name="Freeform 562"/>
              <p:cNvSpPr/>
              <p:nvPr/>
            </p:nvSpPr>
            <p:spPr bwMode="auto">
              <a:xfrm>
                <a:off x="5095" y="1192"/>
                <a:ext cx="97" cy="65"/>
              </a:xfrm>
              <a:custGeom>
                <a:avLst/>
                <a:gdLst>
                  <a:gd name="T0" fmla="*/ 92 w 97"/>
                  <a:gd name="T1" fmla="*/ 2 h 65"/>
                  <a:gd name="T2" fmla="*/ 92 w 97"/>
                  <a:gd name="T3" fmla="*/ 2 h 65"/>
                  <a:gd name="T4" fmla="*/ 92 w 97"/>
                  <a:gd name="T5" fmla="*/ 1 h 65"/>
                  <a:gd name="T6" fmla="*/ 93 w 97"/>
                  <a:gd name="T7" fmla="*/ 1 h 65"/>
                  <a:gd name="T8" fmla="*/ 93 w 97"/>
                  <a:gd name="T9" fmla="*/ 1 h 65"/>
                  <a:gd name="T10" fmla="*/ 93 w 97"/>
                  <a:gd name="T11" fmla="*/ 1 h 65"/>
                  <a:gd name="T12" fmla="*/ 93 w 97"/>
                  <a:gd name="T13" fmla="*/ 0 h 65"/>
                  <a:gd name="T14" fmla="*/ 96 w 97"/>
                  <a:gd name="T15" fmla="*/ 3 h 65"/>
                  <a:gd name="T16" fmla="*/ 97 w 97"/>
                  <a:gd name="T17" fmla="*/ 3 h 65"/>
                  <a:gd name="T18" fmla="*/ 96 w 97"/>
                  <a:gd name="T19" fmla="*/ 3 h 65"/>
                  <a:gd name="T20" fmla="*/ 96 w 97"/>
                  <a:gd name="T21" fmla="*/ 3 h 65"/>
                  <a:gd name="T22" fmla="*/ 96 w 97"/>
                  <a:gd name="T23" fmla="*/ 4 h 65"/>
                  <a:gd name="T24" fmla="*/ 96 w 97"/>
                  <a:gd name="T25" fmla="*/ 4 h 65"/>
                  <a:gd name="T26" fmla="*/ 96 w 97"/>
                  <a:gd name="T27" fmla="*/ 4 h 65"/>
                  <a:gd name="T28" fmla="*/ 96 w 97"/>
                  <a:gd name="T29" fmla="*/ 4 h 65"/>
                  <a:gd name="T30" fmla="*/ 96 w 97"/>
                  <a:gd name="T31" fmla="*/ 4 h 65"/>
                  <a:gd name="T32" fmla="*/ 4 w 97"/>
                  <a:gd name="T33" fmla="*/ 65 h 65"/>
                  <a:gd name="T34" fmla="*/ 0 w 97"/>
                  <a:gd name="T35" fmla="*/ 63 h 65"/>
                  <a:gd name="T36" fmla="*/ 92 w 97"/>
                  <a:gd name="T37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7" h="65">
                    <a:moveTo>
                      <a:pt x="92" y="2"/>
                    </a:moveTo>
                    <a:lnTo>
                      <a:pt x="92" y="2"/>
                    </a:lnTo>
                    <a:lnTo>
                      <a:pt x="92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0"/>
                    </a:lnTo>
                    <a:lnTo>
                      <a:pt x="96" y="3"/>
                    </a:lnTo>
                    <a:lnTo>
                      <a:pt x="97" y="3"/>
                    </a:lnTo>
                    <a:lnTo>
                      <a:pt x="96" y="3"/>
                    </a:lnTo>
                    <a:lnTo>
                      <a:pt x="96" y="3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4" y="65"/>
                    </a:lnTo>
                    <a:lnTo>
                      <a:pt x="0" y="63"/>
                    </a:lnTo>
                    <a:lnTo>
                      <a:pt x="92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5" name="Freeform 563"/>
              <p:cNvSpPr/>
              <p:nvPr/>
            </p:nvSpPr>
            <p:spPr bwMode="auto">
              <a:xfrm>
                <a:off x="5124" y="1152"/>
                <a:ext cx="67" cy="43"/>
              </a:xfrm>
              <a:custGeom>
                <a:avLst/>
                <a:gdLst>
                  <a:gd name="T0" fmla="*/ 4 w 67"/>
                  <a:gd name="T1" fmla="*/ 2 h 43"/>
                  <a:gd name="T2" fmla="*/ 0 w 67"/>
                  <a:gd name="T3" fmla="*/ 0 h 43"/>
                  <a:gd name="T4" fmla="*/ 64 w 67"/>
                  <a:gd name="T5" fmla="*/ 40 h 43"/>
                  <a:gd name="T6" fmla="*/ 67 w 67"/>
                  <a:gd name="T7" fmla="*/ 43 h 43"/>
                  <a:gd name="T8" fmla="*/ 4 w 67"/>
                  <a:gd name="T9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3">
                    <a:moveTo>
                      <a:pt x="4" y="2"/>
                    </a:moveTo>
                    <a:lnTo>
                      <a:pt x="0" y="0"/>
                    </a:lnTo>
                    <a:lnTo>
                      <a:pt x="64" y="40"/>
                    </a:lnTo>
                    <a:lnTo>
                      <a:pt x="67" y="43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1324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6" name="Freeform 564"/>
              <p:cNvSpPr/>
              <p:nvPr/>
            </p:nvSpPr>
            <p:spPr bwMode="auto">
              <a:xfrm>
                <a:off x="5124" y="1152"/>
                <a:ext cx="67" cy="43"/>
              </a:xfrm>
              <a:custGeom>
                <a:avLst/>
                <a:gdLst>
                  <a:gd name="T0" fmla="*/ 4 w 67"/>
                  <a:gd name="T1" fmla="*/ 2 h 43"/>
                  <a:gd name="T2" fmla="*/ 0 w 67"/>
                  <a:gd name="T3" fmla="*/ 0 h 43"/>
                  <a:gd name="T4" fmla="*/ 64 w 67"/>
                  <a:gd name="T5" fmla="*/ 40 h 43"/>
                  <a:gd name="T6" fmla="*/ 67 w 67"/>
                  <a:gd name="T7" fmla="*/ 43 h 43"/>
                  <a:gd name="T8" fmla="*/ 4 w 67"/>
                  <a:gd name="T9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3">
                    <a:moveTo>
                      <a:pt x="4" y="2"/>
                    </a:moveTo>
                    <a:lnTo>
                      <a:pt x="0" y="0"/>
                    </a:lnTo>
                    <a:lnTo>
                      <a:pt x="64" y="40"/>
                    </a:lnTo>
                    <a:lnTo>
                      <a:pt x="67" y="43"/>
                    </a:lnTo>
                    <a:lnTo>
                      <a:pt x="4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7" name="Freeform 565"/>
              <p:cNvSpPr/>
              <p:nvPr/>
            </p:nvSpPr>
            <p:spPr bwMode="auto">
              <a:xfrm>
                <a:off x="5124" y="1146"/>
                <a:ext cx="8" cy="8"/>
              </a:xfrm>
              <a:custGeom>
                <a:avLst/>
                <a:gdLst>
                  <a:gd name="T0" fmla="*/ 8 w 8"/>
                  <a:gd name="T1" fmla="*/ 2 h 8"/>
                  <a:gd name="T2" fmla="*/ 4 w 8"/>
                  <a:gd name="T3" fmla="*/ 0 h 8"/>
                  <a:gd name="T4" fmla="*/ 0 w 8"/>
                  <a:gd name="T5" fmla="*/ 6 h 8"/>
                  <a:gd name="T6" fmla="*/ 4 w 8"/>
                  <a:gd name="T7" fmla="*/ 8 h 8"/>
                  <a:gd name="T8" fmla="*/ 8 w 8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8" y="2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234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8" name="Freeform 566"/>
              <p:cNvSpPr/>
              <p:nvPr/>
            </p:nvSpPr>
            <p:spPr bwMode="auto">
              <a:xfrm>
                <a:off x="5099" y="1148"/>
                <a:ext cx="99" cy="113"/>
              </a:xfrm>
              <a:custGeom>
                <a:avLst/>
                <a:gdLst>
                  <a:gd name="T0" fmla="*/ 33 w 99"/>
                  <a:gd name="T1" fmla="*/ 0 h 113"/>
                  <a:gd name="T2" fmla="*/ 29 w 99"/>
                  <a:gd name="T3" fmla="*/ 6 h 113"/>
                  <a:gd name="T4" fmla="*/ 92 w 99"/>
                  <a:gd name="T5" fmla="*/ 47 h 113"/>
                  <a:gd name="T6" fmla="*/ 93 w 99"/>
                  <a:gd name="T7" fmla="*/ 47 h 113"/>
                  <a:gd name="T8" fmla="*/ 92 w 99"/>
                  <a:gd name="T9" fmla="*/ 48 h 113"/>
                  <a:gd name="T10" fmla="*/ 0 w 99"/>
                  <a:gd name="T11" fmla="*/ 109 h 113"/>
                  <a:gd name="T12" fmla="*/ 2 w 99"/>
                  <a:gd name="T13" fmla="*/ 113 h 113"/>
                  <a:gd name="T14" fmla="*/ 92 w 99"/>
                  <a:gd name="T15" fmla="*/ 54 h 113"/>
                  <a:gd name="T16" fmla="*/ 98 w 99"/>
                  <a:gd name="T17" fmla="*/ 47 h 113"/>
                  <a:gd name="T18" fmla="*/ 96 w 99"/>
                  <a:gd name="T19" fmla="*/ 40 h 113"/>
                  <a:gd name="T20" fmla="*/ 33 w 99"/>
                  <a:gd name="T21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113">
                    <a:moveTo>
                      <a:pt x="33" y="0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92" y="47"/>
                      <a:pt x="92" y="47"/>
                      <a:pt x="92" y="47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48"/>
                      <a:pt x="92" y="48"/>
                      <a:pt x="92" y="48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2" y="113"/>
                      <a:pt x="2" y="113"/>
                      <a:pt x="2" y="113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5" y="52"/>
                      <a:pt x="98" y="50"/>
                      <a:pt x="98" y="47"/>
                    </a:cubicBezTo>
                    <a:cubicBezTo>
                      <a:pt x="99" y="44"/>
                      <a:pt x="98" y="41"/>
                      <a:pt x="96" y="40"/>
                    </a:cubicBez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9" name="Freeform 567"/>
              <p:cNvSpPr/>
              <p:nvPr/>
            </p:nvSpPr>
            <p:spPr bwMode="auto">
              <a:xfrm>
                <a:off x="5001" y="1243"/>
                <a:ext cx="15" cy="51"/>
              </a:xfrm>
              <a:custGeom>
                <a:avLst/>
                <a:gdLst>
                  <a:gd name="T0" fmla="*/ 10 w 15"/>
                  <a:gd name="T1" fmla="*/ 3 h 51"/>
                  <a:gd name="T2" fmla="*/ 15 w 15"/>
                  <a:gd name="T3" fmla="*/ 0 h 51"/>
                  <a:gd name="T4" fmla="*/ 3 w 15"/>
                  <a:gd name="T5" fmla="*/ 51 h 51"/>
                  <a:gd name="T6" fmla="*/ 0 w 15"/>
                  <a:gd name="T7" fmla="*/ 48 h 51"/>
                  <a:gd name="T8" fmla="*/ 10 w 15"/>
                  <a:gd name="T9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51">
                    <a:moveTo>
                      <a:pt x="10" y="3"/>
                    </a:moveTo>
                    <a:cubicBezTo>
                      <a:pt x="11" y="2"/>
                      <a:pt x="14" y="1"/>
                      <a:pt x="15" y="0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0" y="48"/>
                      <a:pt x="0" y="48"/>
                      <a:pt x="0" y="48"/>
                    </a:cubicBezTo>
                    <a:lnTo>
                      <a:pt x="10" y="3"/>
                    </a:ln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0" name="Freeform 568"/>
              <p:cNvSpPr/>
              <p:nvPr/>
            </p:nvSpPr>
            <p:spPr bwMode="auto">
              <a:xfrm>
                <a:off x="5004" y="1218"/>
                <a:ext cx="22" cy="76"/>
              </a:xfrm>
              <a:custGeom>
                <a:avLst/>
                <a:gdLst>
                  <a:gd name="T0" fmla="*/ 0 w 22"/>
                  <a:gd name="T1" fmla="*/ 76 h 76"/>
                  <a:gd name="T2" fmla="*/ 5 w 22"/>
                  <a:gd name="T3" fmla="*/ 73 h 76"/>
                  <a:gd name="T4" fmla="*/ 22 w 22"/>
                  <a:gd name="T5" fmla="*/ 0 h 76"/>
                  <a:gd name="T6" fmla="*/ 17 w 22"/>
                  <a:gd name="T7" fmla="*/ 3 h 76"/>
                  <a:gd name="T8" fmla="*/ 0 w 22"/>
                  <a:gd name="T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6">
                    <a:moveTo>
                      <a:pt x="0" y="76"/>
                    </a:moveTo>
                    <a:lnTo>
                      <a:pt x="5" y="73"/>
                    </a:lnTo>
                    <a:lnTo>
                      <a:pt x="22" y="0"/>
                    </a:lnTo>
                    <a:lnTo>
                      <a:pt x="17" y="3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1" name="Freeform 569"/>
              <p:cNvSpPr/>
              <p:nvPr/>
            </p:nvSpPr>
            <p:spPr bwMode="auto">
              <a:xfrm>
                <a:off x="5007" y="1288"/>
                <a:ext cx="6" cy="3"/>
              </a:xfrm>
              <a:custGeom>
                <a:avLst/>
                <a:gdLst>
                  <a:gd name="T0" fmla="*/ 6 w 6"/>
                  <a:gd name="T1" fmla="*/ 3 h 3"/>
                  <a:gd name="T2" fmla="*/ 2 w 6"/>
                  <a:gd name="T3" fmla="*/ 0 h 3"/>
                  <a:gd name="T4" fmla="*/ 0 w 6"/>
                  <a:gd name="T5" fmla="*/ 1 h 3"/>
                  <a:gd name="T6" fmla="*/ 4 w 6"/>
                  <a:gd name="T7" fmla="*/ 3 h 3"/>
                  <a:gd name="T8" fmla="*/ 6 w 6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5" y="2"/>
                      <a:pt x="6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2" name="Freeform 570"/>
              <p:cNvSpPr/>
              <p:nvPr/>
            </p:nvSpPr>
            <p:spPr bwMode="auto">
              <a:xfrm>
                <a:off x="5006" y="1289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1 w 5"/>
                  <a:gd name="T3" fmla="*/ 0 h 3"/>
                  <a:gd name="T4" fmla="*/ 0 w 5"/>
                  <a:gd name="T5" fmla="*/ 1 h 3"/>
                  <a:gd name="T6" fmla="*/ 4 w 5"/>
                  <a:gd name="T7" fmla="*/ 3 h 3"/>
                  <a:gd name="T8" fmla="*/ 5 w 5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3" name="Freeform 571"/>
              <p:cNvSpPr/>
              <p:nvPr/>
            </p:nvSpPr>
            <p:spPr bwMode="auto">
              <a:xfrm>
                <a:off x="5005" y="1290"/>
                <a:ext cx="5" cy="4"/>
              </a:xfrm>
              <a:custGeom>
                <a:avLst/>
                <a:gdLst>
                  <a:gd name="T0" fmla="*/ 5 w 5"/>
                  <a:gd name="T1" fmla="*/ 2 h 4"/>
                  <a:gd name="T2" fmla="*/ 1 w 5"/>
                  <a:gd name="T3" fmla="*/ 0 h 4"/>
                  <a:gd name="T4" fmla="*/ 0 w 5"/>
                  <a:gd name="T5" fmla="*/ 1 h 4"/>
                  <a:gd name="T6" fmla="*/ 3 w 5"/>
                  <a:gd name="T7" fmla="*/ 4 h 4"/>
                  <a:gd name="T8" fmla="*/ 5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4" name="Freeform 572"/>
              <p:cNvSpPr/>
              <p:nvPr/>
            </p:nvSpPr>
            <p:spPr bwMode="auto">
              <a:xfrm>
                <a:off x="5004" y="1291"/>
                <a:ext cx="5" cy="7"/>
              </a:xfrm>
              <a:custGeom>
                <a:avLst/>
                <a:gdLst>
                  <a:gd name="T0" fmla="*/ 4 w 5"/>
                  <a:gd name="T1" fmla="*/ 3 h 7"/>
                  <a:gd name="T2" fmla="*/ 1 w 5"/>
                  <a:gd name="T3" fmla="*/ 0 h 7"/>
                  <a:gd name="T4" fmla="*/ 0 w 5"/>
                  <a:gd name="T5" fmla="*/ 3 h 7"/>
                  <a:gd name="T6" fmla="*/ 1 w 5"/>
                  <a:gd name="T7" fmla="*/ 4 h 7"/>
                  <a:gd name="T8" fmla="*/ 5 w 5"/>
                  <a:gd name="T9" fmla="*/ 7 h 7"/>
                  <a:gd name="T10" fmla="*/ 4 w 5"/>
                  <a:gd name="T11" fmla="*/ 5 h 7"/>
                  <a:gd name="T12" fmla="*/ 4 w 5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4"/>
                      <a:pt x="4" y="3"/>
                      <a:pt x="4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5" name="Freeform 573"/>
              <p:cNvSpPr/>
              <p:nvPr/>
            </p:nvSpPr>
            <p:spPr bwMode="auto">
              <a:xfrm>
                <a:off x="5008" y="1290"/>
                <a:ext cx="6" cy="8"/>
              </a:xfrm>
              <a:custGeom>
                <a:avLst/>
                <a:gdLst>
                  <a:gd name="T0" fmla="*/ 3 w 6"/>
                  <a:gd name="T1" fmla="*/ 1 h 8"/>
                  <a:gd name="T2" fmla="*/ 0 w 6"/>
                  <a:gd name="T3" fmla="*/ 6 h 8"/>
                  <a:gd name="T4" fmla="*/ 3 w 6"/>
                  <a:gd name="T5" fmla="*/ 8 h 8"/>
                  <a:gd name="T6" fmla="*/ 6 w 6"/>
                  <a:gd name="T7" fmla="*/ 3 h 8"/>
                  <a:gd name="T8" fmla="*/ 3 w 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1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0" y="8"/>
                      <a:pt x="1" y="8"/>
                      <a:pt x="3" y="8"/>
                    </a:cubicBezTo>
                    <a:cubicBezTo>
                      <a:pt x="4" y="7"/>
                      <a:pt x="6" y="4"/>
                      <a:pt x="6" y="3"/>
                    </a:cubicBezTo>
                    <a:cubicBezTo>
                      <a:pt x="6" y="1"/>
                      <a:pt x="4" y="0"/>
                      <a:pt x="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6" name="Freeform 574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7" name="Freeform 575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8" name="Freeform 576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9" name="Freeform 577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0" name="Freeform 578"/>
              <p:cNvSpPr/>
              <p:nvPr/>
            </p:nvSpPr>
            <p:spPr bwMode="auto">
              <a:xfrm>
                <a:off x="4989" y="1243"/>
                <a:ext cx="24" cy="19"/>
              </a:xfrm>
              <a:custGeom>
                <a:avLst/>
                <a:gdLst>
                  <a:gd name="T0" fmla="*/ 24 w 24"/>
                  <a:gd name="T1" fmla="*/ 2 h 19"/>
                  <a:gd name="T2" fmla="*/ 20 w 24"/>
                  <a:gd name="T3" fmla="*/ 0 h 19"/>
                  <a:gd name="T4" fmla="*/ 0 w 24"/>
                  <a:gd name="T5" fmla="*/ 16 h 19"/>
                  <a:gd name="T6" fmla="*/ 4 w 24"/>
                  <a:gd name="T7" fmla="*/ 19 h 19"/>
                  <a:gd name="T8" fmla="*/ 24 w 24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4" y="2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3" y="4"/>
                      <a:pt x="6" y="10"/>
                      <a:pt x="0" y="1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10" y="12"/>
                      <a:pt x="17" y="6"/>
                      <a:pt x="24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1" name="Freeform 579"/>
              <p:cNvSpPr/>
              <p:nvPr/>
            </p:nvSpPr>
            <p:spPr bwMode="auto">
              <a:xfrm>
                <a:off x="4971" y="1259"/>
                <a:ext cx="22" cy="31"/>
              </a:xfrm>
              <a:custGeom>
                <a:avLst/>
                <a:gdLst>
                  <a:gd name="T0" fmla="*/ 22 w 22"/>
                  <a:gd name="T1" fmla="*/ 3 h 31"/>
                  <a:gd name="T2" fmla="*/ 18 w 22"/>
                  <a:gd name="T3" fmla="*/ 0 h 31"/>
                  <a:gd name="T4" fmla="*/ 0 w 22"/>
                  <a:gd name="T5" fmla="*/ 28 h 31"/>
                  <a:gd name="T6" fmla="*/ 5 w 22"/>
                  <a:gd name="T7" fmla="*/ 31 h 31"/>
                  <a:gd name="T8" fmla="*/ 22 w 22"/>
                  <a:gd name="T9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22" y="3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1" y="8"/>
                      <a:pt x="5" y="18"/>
                      <a:pt x="0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9" y="21"/>
                      <a:pt x="15" y="11"/>
                      <a:pt x="22" y="3"/>
                    </a:cubicBezTo>
                    <a:close/>
                  </a:path>
                </a:pathLst>
              </a:custGeom>
              <a:solidFill>
                <a:srgbClr val="D6D3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2" name="Freeform 580"/>
              <p:cNvSpPr/>
              <p:nvPr/>
            </p:nvSpPr>
            <p:spPr bwMode="auto">
              <a:xfrm>
                <a:off x="4964" y="1287"/>
                <a:ext cx="17" cy="66"/>
              </a:xfrm>
              <a:custGeom>
                <a:avLst/>
                <a:gdLst>
                  <a:gd name="T0" fmla="*/ 12 w 17"/>
                  <a:gd name="T1" fmla="*/ 3 h 66"/>
                  <a:gd name="T2" fmla="*/ 7 w 17"/>
                  <a:gd name="T3" fmla="*/ 0 h 66"/>
                  <a:gd name="T4" fmla="*/ 0 w 17"/>
                  <a:gd name="T5" fmla="*/ 34 h 66"/>
                  <a:gd name="T6" fmla="*/ 13 w 17"/>
                  <a:gd name="T7" fmla="*/ 63 h 66"/>
                  <a:gd name="T8" fmla="*/ 17 w 17"/>
                  <a:gd name="T9" fmla="*/ 66 h 66"/>
                  <a:gd name="T10" fmla="*/ 4 w 17"/>
                  <a:gd name="T11" fmla="*/ 37 h 66"/>
                  <a:gd name="T12" fmla="*/ 12 w 17"/>
                  <a:gd name="T13" fmla="*/ 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66">
                    <a:moveTo>
                      <a:pt x="12" y="3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2" y="11"/>
                      <a:pt x="0" y="23"/>
                      <a:pt x="0" y="34"/>
                    </a:cubicBezTo>
                    <a:cubicBezTo>
                      <a:pt x="0" y="48"/>
                      <a:pt x="5" y="58"/>
                      <a:pt x="13" y="63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9" y="61"/>
                      <a:pt x="4" y="51"/>
                      <a:pt x="4" y="37"/>
                    </a:cubicBezTo>
                    <a:cubicBezTo>
                      <a:pt x="4" y="26"/>
                      <a:pt x="7" y="14"/>
                      <a:pt x="12" y="3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3" name="Freeform 581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4" name="Freeform 582"/>
              <p:cNvSpPr/>
              <p:nvPr/>
            </p:nvSpPr>
            <p:spPr bwMode="auto">
              <a:xfrm>
                <a:off x="5041" y="1240"/>
                <a:ext cx="18" cy="65"/>
              </a:xfrm>
              <a:custGeom>
                <a:avLst/>
                <a:gdLst>
                  <a:gd name="T0" fmla="*/ 4 w 18"/>
                  <a:gd name="T1" fmla="*/ 2 h 65"/>
                  <a:gd name="T2" fmla="*/ 0 w 18"/>
                  <a:gd name="T3" fmla="*/ 0 h 65"/>
                  <a:gd name="T4" fmla="*/ 13 w 18"/>
                  <a:gd name="T5" fmla="*/ 29 h 65"/>
                  <a:gd name="T6" fmla="*/ 5 w 18"/>
                  <a:gd name="T7" fmla="*/ 63 h 65"/>
                  <a:gd name="T8" fmla="*/ 10 w 18"/>
                  <a:gd name="T9" fmla="*/ 65 h 65"/>
                  <a:gd name="T10" fmla="*/ 18 w 18"/>
                  <a:gd name="T11" fmla="*/ 31 h 65"/>
                  <a:gd name="T12" fmla="*/ 4 w 18"/>
                  <a:gd name="T13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5">
                    <a:moveTo>
                      <a:pt x="4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13" y="14"/>
                      <a:pt x="13" y="29"/>
                    </a:cubicBezTo>
                    <a:cubicBezTo>
                      <a:pt x="13" y="40"/>
                      <a:pt x="10" y="51"/>
                      <a:pt x="5" y="63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5" y="54"/>
                      <a:pt x="18" y="42"/>
                      <a:pt x="18" y="31"/>
                    </a:cubicBezTo>
                    <a:cubicBezTo>
                      <a:pt x="18" y="17"/>
                      <a:pt x="13" y="7"/>
                      <a:pt x="4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5" name="Freeform 583"/>
              <p:cNvSpPr/>
              <p:nvPr/>
            </p:nvSpPr>
            <p:spPr bwMode="auto">
              <a:xfrm>
                <a:off x="5029" y="1303"/>
                <a:ext cx="22" cy="30"/>
              </a:xfrm>
              <a:custGeom>
                <a:avLst/>
                <a:gdLst>
                  <a:gd name="T0" fmla="*/ 22 w 22"/>
                  <a:gd name="T1" fmla="*/ 2 h 30"/>
                  <a:gd name="T2" fmla="*/ 17 w 22"/>
                  <a:gd name="T3" fmla="*/ 0 h 30"/>
                  <a:gd name="T4" fmla="*/ 0 w 22"/>
                  <a:gd name="T5" fmla="*/ 27 h 30"/>
                  <a:gd name="T6" fmla="*/ 4 w 22"/>
                  <a:gd name="T7" fmla="*/ 30 h 30"/>
                  <a:gd name="T8" fmla="*/ 22 w 22"/>
                  <a:gd name="T9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22" y="2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3" y="10"/>
                      <a:pt x="7" y="19"/>
                      <a:pt x="0" y="27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11" y="22"/>
                      <a:pt x="17" y="12"/>
                      <a:pt x="22" y="2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6" name="Freeform 584"/>
              <p:cNvSpPr/>
              <p:nvPr/>
            </p:nvSpPr>
            <p:spPr bwMode="auto">
              <a:xfrm>
                <a:off x="5009" y="1330"/>
                <a:ext cx="24" cy="19"/>
              </a:xfrm>
              <a:custGeom>
                <a:avLst/>
                <a:gdLst>
                  <a:gd name="T0" fmla="*/ 24 w 24"/>
                  <a:gd name="T1" fmla="*/ 3 h 19"/>
                  <a:gd name="T2" fmla="*/ 20 w 24"/>
                  <a:gd name="T3" fmla="*/ 0 h 19"/>
                  <a:gd name="T4" fmla="*/ 0 w 24"/>
                  <a:gd name="T5" fmla="*/ 17 h 19"/>
                  <a:gd name="T6" fmla="*/ 4 w 24"/>
                  <a:gd name="T7" fmla="*/ 19 h 19"/>
                  <a:gd name="T8" fmla="*/ 24 w 24"/>
                  <a:gd name="T9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4" y="3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4" y="7"/>
                      <a:pt x="7" y="13"/>
                      <a:pt x="0" y="17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12" y="15"/>
                      <a:pt x="18" y="10"/>
                      <a:pt x="24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7" name="Freeform 585"/>
              <p:cNvSpPr/>
              <p:nvPr/>
            </p:nvSpPr>
            <p:spPr bwMode="auto">
              <a:xfrm>
                <a:off x="5039" y="1244"/>
                <a:ext cx="16" cy="61"/>
              </a:xfrm>
              <a:custGeom>
                <a:avLst/>
                <a:gdLst>
                  <a:gd name="T0" fmla="*/ 4 w 16"/>
                  <a:gd name="T1" fmla="*/ 2 h 61"/>
                  <a:gd name="T2" fmla="*/ 0 w 16"/>
                  <a:gd name="T3" fmla="*/ 0 h 61"/>
                  <a:gd name="T4" fmla="*/ 12 w 16"/>
                  <a:gd name="T5" fmla="*/ 26 h 61"/>
                  <a:gd name="T6" fmla="*/ 5 w 16"/>
                  <a:gd name="T7" fmla="*/ 58 h 61"/>
                  <a:gd name="T8" fmla="*/ 9 w 16"/>
                  <a:gd name="T9" fmla="*/ 61 h 61"/>
                  <a:gd name="T10" fmla="*/ 16 w 16"/>
                  <a:gd name="T11" fmla="*/ 29 h 61"/>
                  <a:gd name="T12" fmla="*/ 4 w 16"/>
                  <a:gd name="T13" fmla="*/ 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61">
                    <a:moveTo>
                      <a:pt x="4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7" y="4"/>
                      <a:pt x="12" y="13"/>
                      <a:pt x="12" y="26"/>
                    </a:cubicBezTo>
                    <a:cubicBezTo>
                      <a:pt x="12" y="37"/>
                      <a:pt x="9" y="48"/>
                      <a:pt x="5" y="58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4" y="50"/>
                      <a:pt x="16" y="39"/>
                      <a:pt x="16" y="29"/>
                    </a:cubicBezTo>
                    <a:cubicBezTo>
                      <a:pt x="16" y="16"/>
                      <a:pt x="12" y="7"/>
                      <a:pt x="4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8" name="Freeform 586"/>
              <p:cNvSpPr/>
              <p:nvPr/>
            </p:nvSpPr>
            <p:spPr bwMode="auto">
              <a:xfrm>
                <a:off x="5027" y="1302"/>
                <a:ext cx="21" cy="28"/>
              </a:xfrm>
              <a:custGeom>
                <a:avLst/>
                <a:gdLst>
                  <a:gd name="T0" fmla="*/ 21 w 21"/>
                  <a:gd name="T1" fmla="*/ 3 h 28"/>
                  <a:gd name="T2" fmla="*/ 17 w 21"/>
                  <a:gd name="T3" fmla="*/ 0 h 28"/>
                  <a:gd name="T4" fmla="*/ 0 w 21"/>
                  <a:gd name="T5" fmla="*/ 26 h 28"/>
                  <a:gd name="T6" fmla="*/ 5 w 21"/>
                  <a:gd name="T7" fmla="*/ 28 h 28"/>
                  <a:gd name="T8" fmla="*/ 21 w 21"/>
                  <a:gd name="T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8">
                    <a:moveTo>
                      <a:pt x="21" y="3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3" y="9"/>
                      <a:pt x="7" y="18"/>
                      <a:pt x="0" y="26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11" y="21"/>
                      <a:pt x="17" y="12"/>
                      <a:pt x="21" y="3"/>
                    </a:cubicBezTo>
                    <a:close/>
                  </a:path>
                </a:pathLst>
              </a:custGeom>
              <a:solidFill>
                <a:srgbClr val="D6D3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9" name="Freeform 587"/>
              <p:cNvSpPr/>
              <p:nvPr/>
            </p:nvSpPr>
            <p:spPr bwMode="auto">
              <a:xfrm>
                <a:off x="5009" y="1328"/>
                <a:ext cx="23" cy="18"/>
              </a:xfrm>
              <a:custGeom>
                <a:avLst/>
                <a:gdLst>
                  <a:gd name="T0" fmla="*/ 23 w 23"/>
                  <a:gd name="T1" fmla="*/ 2 h 18"/>
                  <a:gd name="T2" fmla="*/ 18 w 23"/>
                  <a:gd name="T3" fmla="*/ 0 h 18"/>
                  <a:gd name="T4" fmla="*/ 0 w 23"/>
                  <a:gd name="T5" fmla="*/ 15 h 18"/>
                  <a:gd name="T6" fmla="*/ 4 w 23"/>
                  <a:gd name="T7" fmla="*/ 18 h 18"/>
                  <a:gd name="T8" fmla="*/ 23 w 23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8">
                    <a:moveTo>
                      <a:pt x="23" y="2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3" y="6"/>
                      <a:pt x="7" y="11"/>
                      <a:pt x="0" y="15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1" y="14"/>
                      <a:pt x="17" y="9"/>
                      <a:pt x="23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0" name="Freeform 588"/>
              <p:cNvSpPr/>
              <p:nvPr/>
            </p:nvSpPr>
            <p:spPr bwMode="auto">
              <a:xfrm>
                <a:off x="4979" y="1343"/>
                <a:ext cx="34" cy="10"/>
              </a:xfrm>
              <a:custGeom>
                <a:avLst/>
                <a:gdLst>
                  <a:gd name="T0" fmla="*/ 34 w 34"/>
                  <a:gd name="T1" fmla="*/ 3 h 10"/>
                  <a:gd name="T2" fmla="*/ 30 w 34"/>
                  <a:gd name="T3" fmla="*/ 0 h 10"/>
                  <a:gd name="T4" fmla="*/ 0 w 34"/>
                  <a:gd name="T5" fmla="*/ 3 h 10"/>
                  <a:gd name="T6" fmla="*/ 5 w 34"/>
                  <a:gd name="T7" fmla="*/ 6 h 10"/>
                  <a:gd name="T8" fmla="*/ 34 w 34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34" y="3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8" y="7"/>
                      <a:pt x="8" y="7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2" y="10"/>
                      <a:pt x="23" y="9"/>
                      <a:pt x="34" y="3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1" name="Freeform 589"/>
              <p:cNvSpPr/>
              <p:nvPr/>
            </p:nvSpPr>
            <p:spPr bwMode="auto">
              <a:xfrm>
                <a:off x="5009" y="1235"/>
                <a:ext cx="36" cy="10"/>
              </a:xfrm>
              <a:custGeom>
                <a:avLst/>
                <a:gdLst>
                  <a:gd name="T0" fmla="*/ 36 w 36"/>
                  <a:gd name="T1" fmla="*/ 7 h 10"/>
                  <a:gd name="T2" fmla="*/ 32 w 36"/>
                  <a:gd name="T3" fmla="*/ 5 h 10"/>
                  <a:gd name="T4" fmla="*/ 0 w 36"/>
                  <a:gd name="T5" fmla="*/ 8 h 10"/>
                  <a:gd name="T6" fmla="*/ 4 w 36"/>
                  <a:gd name="T7" fmla="*/ 10 h 10"/>
                  <a:gd name="T8" fmla="*/ 36 w 36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7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24" y="0"/>
                      <a:pt x="12" y="0"/>
                      <a:pt x="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7" y="3"/>
                      <a:pt x="28" y="2"/>
                      <a:pt x="36" y="7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2" name="Freeform 590"/>
              <p:cNvSpPr/>
              <p:nvPr/>
            </p:nvSpPr>
            <p:spPr bwMode="auto">
              <a:xfrm>
                <a:off x="5009" y="1228"/>
                <a:ext cx="40" cy="11"/>
              </a:xfrm>
              <a:custGeom>
                <a:avLst/>
                <a:gdLst>
                  <a:gd name="T0" fmla="*/ 40 w 40"/>
                  <a:gd name="T1" fmla="*/ 8 h 11"/>
                  <a:gd name="T2" fmla="*/ 36 w 40"/>
                  <a:gd name="T3" fmla="*/ 5 h 11"/>
                  <a:gd name="T4" fmla="*/ 0 w 40"/>
                  <a:gd name="T5" fmla="*/ 9 h 11"/>
                  <a:gd name="T6" fmla="*/ 4 w 40"/>
                  <a:gd name="T7" fmla="*/ 11 h 11"/>
                  <a:gd name="T8" fmla="*/ 40 w 40"/>
                  <a:gd name="T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1">
                    <a:moveTo>
                      <a:pt x="40" y="8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26" y="0"/>
                      <a:pt x="14" y="1"/>
                      <a:pt x="0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8" y="3"/>
                      <a:pt x="31" y="2"/>
                      <a:pt x="40" y="8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3" name="Freeform 591"/>
              <p:cNvSpPr>
                <a:spLocks noEditPoints="1"/>
              </p:cNvSpPr>
              <p:nvPr/>
            </p:nvSpPr>
            <p:spPr bwMode="auto">
              <a:xfrm>
                <a:off x="4968" y="1231"/>
                <a:ext cx="91" cy="133"/>
              </a:xfrm>
              <a:custGeom>
                <a:avLst/>
                <a:gdLst>
                  <a:gd name="T0" fmla="*/ 91 w 91"/>
                  <a:gd name="T1" fmla="*/ 40 h 133"/>
                  <a:gd name="T2" fmla="*/ 45 w 91"/>
                  <a:gd name="T3" fmla="*/ 118 h 133"/>
                  <a:gd name="T4" fmla="*/ 0 w 91"/>
                  <a:gd name="T5" fmla="*/ 93 h 133"/>
                  <a:gd name="T6" fmla="*/ 45 w 91"/>
                  <a:gd name="T7" fmla="*/ 14 h 133"/>
                  <a:gd name="T8" fmla="*/ 91 w 91"/>
                  <a:gd name="T9" fmla="*/ 40 h 133"/>
                  <a:gd name="T10" fmla="*/ 45 w 91"/>
                  <a:gd name="T11" fmla="*/ 115 h 133"/>
                  <a:gd name="T12" fmla="*/ 87 w 91"/>
                  <a:gd name="T13" fmla="*/ 42 h 133"/>
                  <a:gd name="T14" fmla="*/ 45 w 91"/>
                  <a:gd name="T15" fmla="*/ 18 h 133"/>
                  <a:gd name="T16" fmla="*/ 3 w 91"/>
                  <a:gd name="T17" fmla="*/ 91 h 133"/>
                  <a:gd name="T18" fmla="*/ 45 w 91"/>
                  <a:gd name="T19" fmla="*/ 11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133">
                    <a:moveTo>
                      <a:pt x="91" y="40"/>
                    </a:moveTo>
                    <a:cubicBezTo>
                      <a:pt x="91" y="69"/>
                      <a:pt x="70" y="104"/>
                      <a:pt x="45" y="118"/>
                    </a:cubicBezTo>
                    <a:cubicBezTo>
                      <a:pt x="21" y="133"/>
                      <a:pt x="0" y="121"/>
                      <a:pt x="0" y="93"/>
                    </a:cubicBezTo>
                    <a:cubicBezTo>
                      <a:pt x="0" y="64"/>
                      <a:pt x="20" y="29"/>
                      <a:pt x="45" y="14"/>
                    </a:cubicBezTo>
                    <a:cubicBezTo>
                      <a:pt x="70" y="0"/>
                      <a:pt x="91" y="12"/>
                      <a:pt x="91" y="40"/>
                    </a:cubicBezTo>
                    <a:close/>
                    <a:moveTo>
                      <a:pt x="45" y="115"/>
                    </a:moveTo>
                    <a:cubicBezTo>
                      <a:pt x="69" y="101"/>
                      <a:pt x="87" y="69"/>
                      <a:pt x="87" y="42"/>
                    </a:cubicBezTo>
                    <a:cubicBezTo>
                      <a:pt x="87" y="15"/>
                      <a:pt x="68" y="5"/>
                      <a:pt x="45" y="18"/>
                    </a:cubicBezTo>
                    <a:cubicBezTo>
                      <a:pt x="22" y="31"/>
                      <a:pt x="3" y="64"/>
                      <a:pt x="3" y="91"/>
                    </a:cubicBezTo>
                    <a:cubicBezTo>
                      <a:pt x="3" y="117"/>
                      <a:pt x="22" y="128"/>
                      <a:pt x="45" y="115"/>
                    </a:cubicBezTo>
                    <a:close/>
                  </a:path>
                </a:pathLst>
              </a:custGeom>
              <a:solidFill>
                <a:srgbClr val="636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4" name="Freeform 592"/>
              <p:cNvSpPr/>
              <p:nvPr/>
            </p:nvSpPr>
            <p:spPr bwMode="auto">
              <a:xfrm>
                <a:off x="4987" y="1237"/>
                <a:ext cx="26" cy="21"/>
              </a:xfrm>
              <a:custGeom>
                <a:avLst/>
                <a:gdLst>
                  <a:gd name="T0" fmla="*/ 26 w 26"/>
                  <a:gd name="T1" fmla="*/ 2 h 21"/>
                  <a:gd name="T2" fmla="*/ 22 w 26"/>
                  <a:gd name="T3" fmla="*/ 0 h 21"/>
                  <a:gd name="T4" fmla="*/ 0 w 26"/>
                  <a:gd name="T5" fmla="*/ 18 h 21"/>
                  <a:gd name="T6" fmla="*/ 4 w 26"/>
                  <a:gd name="T7" fmla="*/ 21 h 21"/>
                  <a:gd name="T8" fmla="*/ 26 w 26"/>
                  <a:gd name="T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1">
                    <a:moveTo>
                      <a:pt x="26" y="2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4" y="4"/>
                      <a:pt x="6" y="11"/>
                      <a:pt x="0" y="18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11" y="13"/>
                      <a:pt x="18" y="7"/>
                      <a:pt x="2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5" name="Freeform 593"/>
              <p:cNvSpPr/>
              <p:nvPr/>
            </p:nvSpPr>
            <p:spPr bwMode="auto">
              <a:xfrm>
                <a:off x="4967" y="1255"/>
                <a:ext cx="24" cy="34"/>
              </a:xfrm>
              <a:custGeom>
                <a:avLst/>
                <a:gdLst>
                  <a:gd name="T0" fmla="*/ 24 w 24"/>
                  <a:gd name="T1" fmla="*/ 3 h 34"/>
                  <a:gd name="T2" fmla="*/ 20 w 24"/>
                  <a:gd name="T3" fmla="*/ 0 h 34"/>
                  <a:gd name="T4" fmla="*/ 0 w 24"/>
                  <a:gd name="T5" fmla="*/ 31 h 34"/>
                  <a:gd name="T6" fmla="*/ 5 w 24"/>
                  <a:gd name="T7" fmla="*/ 34 h 34"/>
                  <a:gd name="T8" fmla="*/ 24 w 24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4">
                    <a:moveTo>
                      <a:pt x="24" y="3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2" y="9"/>
                      <a:pt x="5" y="20"/>
                      <a:pt x="0" y="31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9" y="23"/>
                      <a:pt x="16" y="12"/>
                      <a:pt x="24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6" name="Freeform 594"/>
              <p:cNvSpPr/>
              <p:nvPr/>
            </p:nvSpPr>
            <p:spPr bwMode="auto">
              <a:xfrm>
                <a:off x="4958" y="1286"/>
                <a:ext cx="20" cy="73"/>
              </a:xfrm>
              <a:custGeom>
                <a:avLst/>
                <a:gdLst>
                  <a:gd name="T0" fmla="*/ 14 w 20"/>
                  <a:gd name="T1" fmla="*/ 3 h 73"/>
                  <a:gd name="T2" fmla="*/ 9 w 20"/>
                  <a:gd name="T3" fmla="*/ 0 h 73"/>
                  <a:gd name="T4" fmla="*/ 0 w 20"/>
                  <a:gd name="T5" fmla="*/ 38 h 73"/>
                  <a:gd name="T6" fmla="*/ 15 w 20"/>
                  <a:gd name="T7" fmla="*/ 70 h 73"/>
                  <a:gd name="T8" fmla="*/ 20 w 20"/>
                  <a:gd name="T9" fmla="*/ 73 h 73"/>
                  <a:gd name="T10" fmla="*/ 5 w 20"/>
                  <a:gd name="T11" fmla="*/ 41 h 73"/>
                  <a:gd name="T12" fmla="*/ 14 w 20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73">
                    <a:moveTo>
                      <a:pt x="14" y="3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13"/>
                      <a:pt x="0" y="26"/>
                      <a:pt x="0" y="38"/>
                    </a:cubicBezTo>
                    <a:cubicBezTo>
                      <a:pt x="0" y="54"/>
                      <a:pt x="6" y="65"/>
                      <a:pt x="15" y="70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10" y="68"/>
                      <a:pt x="5" y="56"/>
                      <a:pt x="5" y="41"/>
                    </a:cubicBezTo>
                    <a:cubicBezTo>
                      <a:pt x="5" y="28"/>
                      <a:pt x="8" y="15"/>
                      <a:pt x="14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7" name="Freeform 595"/>
              <p:cNvSpPr>
                <a:spLocks noEditPoints="1"/>
              </p:cNvSpPr>
              <p:nvPr/>
            </p:nvSpPr>
            <p:spPr bwMode="auto">
              <a:xfrm>
                <a:off x="4963" y="1223"/>
                <a:ext cx="101" cy="149"/>
              </a:xfrm>
              <a:custGeom>
                <a:avLst/>
                <a:gdLst>
                  <a:gd name="T0" fmla="*/ 101 w 101"/>
                  <a:gd name="T1" fmla="*/ 45 h 149"/>
                  <a:gd name="T2" fmla="*/ 51 w 101"/>
                  <a:gd name="T3" fmla="*/ 132 h 149"/>
                  <a:gd name="T4" fmla="*/ 0 w 101"/>
                  <a:gd name="T5" fmla="*/ 104 h 149"/>
                  <a:gd name="T6" fmla="*/ 50 w 101"/>
                  <a:gd name="T7" fmla="*/ 16 h 149"/>
                  <a:gd name="T8" fmla="*/ 101 w 101"/>
                  <a:gd name="T9" fmla="*/ 45 h 149"/>
                  <a:gd name="T10" fmla="*/ 50 w 101"/>
                  <a:gd name="T11" fmla="*/ 126 h 149"/>
                  <a:gd name="T12" fmla="*/ 96 w 101"/>
                  <a:gd name="T13" fmla="*/ 48 h 149"/>
                  <a:gd name="T14" fmla="*/ 50 w 101"/>
                  <a:gd name="T15" fmla="*/ 22 h 149"/>
                  <a:gd name="T16" fmla="*/ 5 w 101"/>
                  <a:gd name="T17" fmla="*/ 101 h 149"/>
                  <a:gd name="T18" fmla="*/ 50 w 101"/>
                  <a:gd name="T19" fmla="*/ 12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149">
                    <a:moveTo>
                      <a:pt x="101" y="45"/>
                    </a:moveTo>
                    <a:cubicBezTo>
                      <a:pt x="101" y="77"/>
                      <a:pt x="78" y="116"/>
                      <a:pt x="51" y="132"/>
                    </a:cubicBezTo>
                    <a:cubicBezTo>
                      <a:pt x="23" y="149"/>
                      <a:pt x="0" y="136"/>
                      <a:pt x="0" y="104"/>
                    </a:cubicBezTo>
                    <a:cubicBezTo>
                      <a:pt x="0" y="72"/>
                      <a:pt x="22" y="32"/>
                      <a:pt x="50" y="16"/>
                    </a:cubicBezTo>
                    <a:cubicBezTo>
                      <a:pt x="78" y="0"/>
                      <a:pt x="101" y="13"/>
                      <a:pt x="101" y="45"/>
                    </a:cubicBezTo>
                    <a:close/>
                    <a:moveTo>
                      <a:pt x="50" y="126"/>
                    </a:moveTo>
                    <a:cubicBezTo>
                      <a:pt x="75" y="112"/>
                      <a:pt x="96" y="77"/>
                      <a:pt x="96" y="48"/>
                    </a:cubicBezTo>
                    <a:cubicBezTo>
                      <a:pt x="96" y="20"/>
                      <a:pt x="75" y="8"/>
                      <a:pt x="50" y="22"/>
                    </a:cubicBezTo>
                    <a:cubicBezTo>
                      <a:pt x="25" y="37"/>
                      <a:pt x="5" y="72"/>
                      <a:pt x="5" y="101"/>
                    </a:cubicBezTo>
                    <a:cubicBezTo>
                      <a:pt x="5" y="129"/>
                      <a:pt x="26" y="141"/>
                      <a:pt x="50" y="126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8" name="Freeform 596"/>
              <p:cNvSpPr/>
              <p:nvPr/>
            </p:nvSpPr>
            <p:spPr bwMode="auto">
              <a:xfrm>
                <a:off x="5013" y="1297"/>
                <a:ext cx="20" cy="28"/>
              </a:xfrm>
              <a:custGeom>
                <a:avLst/>
                <a:gdLst>
                  <a:gd name="T0" fmla="*/ 1 w 20"/>
                  <a:gd name="T1" fmla="*/ 1 h 28"/>
                  <a:gd name="T2" fmla="*/ 0 w 20"/>
                  <a:gd name="T3" fmla="*/ 0 h 28"/>
                  <a:gd name="T4" fmla="*/ 19 w 20"/>
                  <a:gd name="T5" fmla="*/ 28 h 28"/>
                  <a:gd name="T6" fmla="*/ 20 w 20"/>
                  <a:gd name="T7" fmla="*/ 28 h 28"/>
                  <a:gd name="T8" fmla="*/ 1 w 20"/>
                  <a:gd name="T9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8">
                    <a:moveTo>
                      <a:pt x="1" y="1"/>
                    </a:moveTo>
                    <a:lnTo>
                      <a:pt x="0" y="0"/>
                    </a:lnTo>
                    <a:lnTo>
                      <a:pt x="19" y="28"/>
                    </a:lnTo>
                    <a:lnTo>
                      <a:pt x="20" y="2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9" name="Freeform 597"/>
              <p:cNvSpPr/>
              <p:nvPr/>
            </p:nvSpPr>
            <p:spPr bwMode="auto">
              <a:xfrm>
                <a:off x="5014" y="1295"/>
                <a:ext cx="34" cy="5"/>
              </a:xfrm>
              <a:custGeom>
                <a:avLst/>
                <a:gdLst>
                  <a:gd name="T0" fmla="*/ 34 w 34"/>
                  <a:gd name="T1" fmla="*/ 5 h 5"/>
                  <a:gd name="T2" fmla="*/ 33 w 34"/>
                  <a:gd name="T3" fmla="*/ 5 h 5"/>
                  <a:gd name="T4" fmla="*/ 0 w 34"/>
                  <a:gd name="T5" fmla="*/ 0 h 5"/>
                  <a:gd name="T6" fmla="*/ 1 w 34"/>
                  <a:gd name="T7" fmla="*/ 1 h 5"/>
                  <a:gd name="T8" fmla="*/ 34 w 3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34" y="5"/>
                    </a:moveTo>
                    <a:lnTo>
                      <a:pt x="33" y="5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80" name="Freeform 598"/>
              <p:cNvSpPr/>
              <p:nvPr/>
            </p:nvSpPr>
            <p:spPr bwMode="auto">
              <a:xfrm>
                <a:off x="5014" y="1272"/>
                <a:ext cx="40" cy="23"/>
              </a:xfrm>
              <a:custGeom>
                <a:avLst/>
                <a:gdLst>
                  <a:gd name="T0" fmla="*/ 40 w 40"/>
                  <a:gd name="T1" fmla="*/ 1 h 23"/>
                  <a:gd name="T2" fmla="*/ 38 w 40"/>
                  <a:gd name="T3" fmla="*/ 0 h 23"/>
                  <a:gd name="T4" fmla="*/ 0 w 40"/>
                  <a:gd name="T5" fmla="*/ 22 h 23"/>
                  <a:gd name="T6" fmla="*/ 1 w 40"/>
                  <a:gd name="T7" fmla="*/ 23 h 23"/>
                  <a:gd name="T8" fmla="*/ 40 w 40"/>
                  <a:gd name="T9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3">
                    <a:moveTo>
                      <a:pt x="40" y="1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1" y="23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847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81" name="Freeform 599"/>
              <p:cNvSpPr/>
              <p:nvPr/>
            </p:nvSpPr>
            <p:spPr bwMode="auto">
              <a:xfrm>
                <a:off x="5012" y="1298"/>
                <a:ext cx="1" cy="45"/>
              </a:xfrm>
              <a:custGeom>
                <a:avLst/>
                <a:gdLst>
                  <a:gd name="T0" fmla="*/ 1 w 1"/>
                  <a:gd name="T1" fmla="*/ 1 h 45"/>
                  <a:gd name="T2" fmla="*/ 0 w 1"/>
                  <a:gd name="T3" fmla="*/ 0 h 45"/>
                  <a:gd name="T4" fmla="*/ 0 w 1"/>
                  <a:gd name="T5" fmla="*/ 45 h 45"/>
                  <a:gd name="T6" fmla="*/ 1 w 1"/>
                  <a:gd name="T7" fmla="*/ 45 h 45"/>
                  <a:gd name="T8" fmla="*/ 1 w 1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5">
                    <a:moveTo>
                      <a:pt x="1" y="1"/>
                    </a:moveTo>
                    <a:lnTo>
                      <a:pt x="0" y="0"/>
                    </a:lnTo>
                    <a:lnTo>
                      <a:pt x="0" y="45"/>
                    </a:lnTo>
                    <a:lnTo>
                      <a:pt x="1" y="4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670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82" name="Freeform 600"/>
              <p:cNvSpPr/>
              <p:nvPr/>
            </p:nvSpPr>
            <p:spPr bwMode="auto">
              <a:xfrm>
                <a:off x="5013" y="1295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83" name="Freeform 601"/>
              <p:cNvSpPr/>
              <p:nvPr/>
            </p:nvSpPr>
            <p:spPr bwMode="auto">
              <a:xfrm>
                <a:off x="5015" y="1273"/>
                <a:ext cx="39" cy="23"/>
              </a:xfrm>
              <a:custGeom>
                <a:avLst/>
                <a:gdLst>
                  <a:gd name="T0" fmla="*/ 39 w 39"/>
                  <a:gd name="T1" fmla="*/ 0 h 23"/>
                  <a:gd name="T2" fmla="*/ 0 w 39"/>
                  <a:gd name="T3" fmla="*/ 22 h 23"/>
                  <a:gd name="T4" fmla="*/ 0 w 39"/>
                  <a:gd name="T5" fmla="*/ 23 h 23"/>
                  <a:gd name="T6" fmla="*/ 0 w 39"/>
                  <a:gd name="T7" fmla="*/ 23 h 23"/>
                  <a:gd name="T8" fmla="*/ 39 w 39"/>
                  <a:gd name="T9" fmla="*/ 1 h 23"/>
                  <a:gd name="T10" fmla="*/ 39 w 39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23">
                    <a:moveTo>
                      <a:pt x="39" y="0"/>
                    </a:moveTo>
                    <a:lnTo>
                      <a:pt x="0" y="22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39" y="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84" name="Freeform 602"/>
              <p:cNvSpPr/>
              <p:nvPr/>
            </p:nvSpPr>
            <p:spPr bwMode="auto">
              <a:xfrm>
                <a:off x="5013" y="1294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85" name="Freeform 603"/>
              <p:cNvSpPr/>
              <p:nvPr/>
            </p:nvSpPr>
            <p:spPr bwMode="auto">
              <a:xfrm>
                <a:off x="5012" y="1297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1 w 2"/>
                  <a:gd name="T5" fmla="*/ 0 h 1"/>
                  <a:gd name="T6" fmla="*/ 2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86" name="Freeform 604"/>
              <p:cNvSpPr/>
              <p:nvPr/>
            </p:nvSpPr>
            <p:spPr bwMode="auto">
              <a:xfrm>
                <a:off x="5012" y="129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87" name="Freeform 605"/>
              <p:cNvSpPr/>
              <p:nvPr/>
            </p:nvSpPr>
            <p:spPr bwMode="auto">
              <a:xfrm>
                <a:off x="5013" y="1297"/>
                <a:ext cx="1" cy="46"/>
              </a:xfrm>
              <a:custGeom>
                <a:avLst/>
                <a:gdLst>
                  <a:gd name="T0" fmla="*/ 1 w 1"/>
                  <a:gd name="T1" fmla="*/ 1 h 46"/>
                  <a:gd name="T2" fmla="*/ 1 w 1"/>
                  <a:gd name="T3" fmla="*/ 0 h 46"/>
                  <a:gd name="T4" fmla="*/ 0 w 1"/>
                  <a:gd name="T5" fmla="*/ 2 h 46"/>
                  <a:gd name="T6" fmla="*/ 0 w 1"/>
                  <a:gd name="T7" fmla="*/ 46 h 46"/>
                  <a:gd name="T8" fmla="*/ 1 w 1"/>
                  <a:gd name="T9" fmla="*/ 46 h 46"/>
                  <a:gd name="T10" fmla="*/ 1 w 1"/>
                  <a:gd name="T11" fmla="*/ 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6">
                    <a:moveTo>
                      <a:pt x="1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46"/>
                    </a:lnTo>
                    <a:lnTo>
                      <a:pt x="1" y="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88" name="Freeform 606"/>
              <p:cNvSpPr/>
              <p:nvPr/>
            </p:nvSpPr>
            <p:spPr bwMode="auto">
              <a:xfrm>
                <a:off x="5013" y="1295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</p:grpSp>
        <p:grpSp>
          <p:nvGrpSpPr>
            <p:cNvPr id="89" name="Group 808"/>
            <p:cNvGrpSpPr/>
            <p:nvPr/>
          </p:nvGrpSpPr>
          <p:grpSpPr bwMode="auto">
            <a:xfrm>
              <a:off x="8132763" y="1751013"/>
              <a:ext cx="454025" cy="392113"/>
              <a:chOff x="4971" y="1103"/>
              <a:chExt cx="286" cy="247"/>
            </a:xfrm>
          </p:grpSpPr>
          <p:sp>
            <p:nvSpPr>
              <p:cNvPr id="389" name="Freeform 608"/>
              <p:cNvSpPr/>
              <p:nvPr/>
            </p:nvSpPr>
            <p:spPr bwMode="auto">
              <a:xfrm>
                <a:off x="5014" y="1252"/>
                <a:ext cx="35" cy="42"/>
              </a:xfrm>
              <a:custGeom>
                <a:avLst/>
                <a:gdLst>
                  <a:gd name="T0" fmla="*/ 35 w 35"/>
                  <a:gd name="T1" fmla="*/ 1 h 42"/>
                  <a:gd name="T2" fmla="*/ 33 w 35"/>
                  <a:gd name="T3" fmla="*/ 0 h 42"/>
                  <a:gd name="T4" fmla="*/ 0 w 35"/>
                  <a:gd name="T5" fmla="*/ 42 h 42"/>
                  <a:gd name="T6" fmla="*/ 1 w 35"/>
                  <a:gd name="T7" fmla="*/ 42 h 42"/>
                  <a:gd name="T8" fmla="*/ 35 w 35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2">
                    <a:moveTo>
                      <a:pt x="35" y="1"/>
                    </a:moveTo>
                    <a:lnTo>
                      <a:pt x="33" y="0"/>
                    </a:lnTo>
                    <a:lnTo>
                      <a:pt x="0" y="42"/>
                    </a:lnTo>
                    <a:lnTo>
                      <a:pt x="1" y="42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0" name="Freeform 609"/>
              <p:cNvSpPr/>
              <p:nvPr/>
            </p:nvSpPr>
            <p:spPr bwMode="auto">
              <a:xfrm>
                <a:off x="5013" y="1294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1" name="Freeform 610"/>
              <p:cNvSpPr/>
              <p:nvPr/>
            </p:nvSpPr>
            <p:spPr bwMode="auto">
              <a:xfrm>
                <a:off x="5014" y="1253"/>
                <a:ext cx="35" cy="43"/>
              </a:xfrm>
              <a:custGeom>
                <a:avLst/>
                <a:gdLst>
                  <a:gd name="T0" fmla="*/ 35 w 35"/>
                  <a:gd name="T1" fmla="*/ 0 h 43"/>
                  <a:gd name="T2" fmla="*/ 1 w 35"/>
                  <a:gd name="T3" fmla="*/ 41 h 43"/>
                  <a:gd name="T4" fmla="*/ 0 w 35"/>
                  <a:gd name="T5" fmla="*/ 43 h 43"/>
                  <a:gd name="T6" fmla="*/ 1 w 35"/>
                  <a:gd name="T7" fmla="*/ 43 h 43"/>
                  <a:gd name="T8" fmla="*/ 1 w 35"/>
                  <a:gd name="T9" fmla="*/ 42 h 43"/>
                  <a:gd name="T10" fmla="*/ 35 w 35"/>
                  <a:gd name="T11" fmla="*/ 0 h 43"/>
                  <a:gd name="T12" fmla="*/ 35 w 35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3">
                    <a:moveTo>
                      <a:pt x="35" y="0"/>
                    </a:moveTo>
                    <a:lnTo>
                      <a:pt x="1" y="41"/>
                    </a:lnTo>
                    <a:lnTo>
                      <a:pt x="0" y="43"/>
                    </a:lnTo>
                    <a:lnTo>
                      <a:pt x="1" y="43"/>
                    </a:lnTo>
                    <a:lnTo>
                      <a:pt x="1" y="42"/>
                    </a:lnTo>
                    <a:lnTo>
                      <a:pt x="3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2" name="Freeform 611"/>
              <p:cNvSpPr/>
              <p:nvPr/>
            </p:nvSpPr>
            <p:spPr bwMode="auto">
              <a:xfrm>
                <a:off x="5013" y="129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3" name="Freeform 612"/>
              <p:cNvSpPr/>
              <p:nvPr/>
            </p:nvSpPr>
            <p:spPr bwMode="auto">
              <a:xfrm>
                <a:off x="5012" y="1296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1 h 1"/>
                  <a:gd name="T4" fmla="*/ 0 w 3"/>
                  <a:gd name="T5" fmla="*/ 0 h 1"/>
                  <a:gd name="T6" fmla="*/ 1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2" y="1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4" name="Freeform 613"/>
              <p:cNvSpPr/>
              <p:nvPr/>
            </p:nvSpPr>
            <p:spPr bwMode="auto">
              <a:xfrm>
                <a:off x="5012" y="1296"/>
                <a:ext cx="2" cy="1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1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5" name="Freeform 614"/>
              <p:cNvSpPr/>
              <p:nvPr/>
            </p:nvSpPr>
            <p:spPr bwMode="auto">
              <a:xfrm>
                <a:off x="5013" y="1297"/>
                <a:ext cx="21" cy="28"/>
              </a:xfrm>
              <a:custGeom>
                <a:avLst/>
                <a:gdLst>
                  <a:gd name="T0" fmla="*/ 21 w 21"/>
                  <a:gd name="T1" fmla="*/ 27 h 28"/>
                  <a:gd name="T2" fmla="*/ 2 w 21"/>
                  <a:gd name="T3" fmla="*/ 0 h 28"/>
                  <a:gd name="T4" fmla="*/ 0 w 21"/>
                  <a:gd name="T5" fmla="*/ 0 h 28"/>
                  <a:gd name="T6" fmla="*/ 1 w 21"/>
                  <a:gd name="T7" fmla="*/ 0 h 28"/>
                  <a:gd name="T8" fmla="*/ 1 w 21"/>
                  <a:gd name="T9" fmla="*/ 1 h 28"/>
                  <a:gd name="T10" fmla="*/ 20 w 21"/>
                  <a:gd name="T11" fmla="*/ 28 h 28"/>
                  <a:gd name="T12" fmla="*/ 21 w 21"/>
                  <a:gd name="T13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8">
                    <a:moveTo>
                      <a:pt x="21" y="27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20" y="28"/>
                    </a:lnTo>
                    <a:lnTo>
                      <a:pt x="21" y="27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6" name="Freeform 615"/>
              <p:cNvSpPr/>
              <p:nvPr/>
            </p:nvSpPr>
            <p:spPr bwMode="auto">
              <a:xfrm>
                <a:off x="4990" y="1298"/>
                <a:ext cx="22" cy="52"/>
              </a:xfrm>
              <a:custGeom>
                <a:avLst/>
                <a:gdLst>
                  <a:gd name="T0" fmla="*/ 22 w 22"/>
                  <a:gd name="T1" fmla="*/ 1 h 52"/>
                  <a:gd name="T2" fmla="*/ 21 w 22"/>
                  <a:gd name="T3" fmla="*/ 0 h 52"/>
                  <a:gd name="T4" fmla="*/ 0 w 22"/>
                  <a:gd name="T5" fmla="*/ 51 h 52"/>
                  <a:gd name="T6" fmla="*/ 1 w 22"/>
                  <a:gd name="T7" fmla="*/ 52 h 52"/>
                  <a:gd name="T8" fmla="*/ 22 w 22"/>
                  <a:gd name="T9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2">
                    <a:moveTo>
                      <a:pt x="22" y="1"/>
                    </a:moveTo>
                    <a:lnTo>
                      <a:pt x="21" y="0"/>
                    </a:lnTo>
                    <a:lnTo>
                      <a:pt x="0" y="51"/>
                    </a:lnTo>
                    <a:lnTo>
                      <a:pt x="1" y="52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7" name="Freeform 616"/>
              <p:cNvSpPr/>
              <p:nvPr/>
            </p:nvSpPr>
            <p:spPr bwMode="auto">
              <a:xfrm>
                <a:off x="5012" y="1296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8" name="Freeform 617"/>
              <p:cNvSpPr/>
              <p:nvPr/>
            </p:nvSpPr>
            <p:spPr bwMode="auto">
              <a:xfrm>
                <a:off x="4991" y="1297"/>
                <a:ext cx="23" cy="53"/>
              </a:xfrm>
              <a:custGeom>
                <a:avLst/>
                <a:gdLst>
                  <a:gd name="T0" fmla="*/ 21 w 23"/>
                  <a:gd name="T1" fmla="*/ 2 h 53"/>
                  <a:gd name="T2" fmla="*/ 0 w 23"/>
                  <a:gd name="T3" fmla="*/ 53 h 53"/>
                  <a:gd name="T4" fmla="*/ 1 w 23"/>
                  <a:gd name="T5" fmla="*/ 53 h 53"/>
                  <a:gd name="T6" fmla="*/ 22 w 23"/>
                  <a:gd name="T7" fmla="*/ 2 h 53"/>
                  <a:gd name="T8" fmla="*/ 23 w 23"/>
                  <a:gd name="T9" fmla="*/ 0 h 53"/>
                  <a:gd name="T10" fmla="*/ 22 w 23"/>
                  <a:gd name="T11" fmla="*/ 0 h 53"/>
                  <a:gd name="T12" fmla="*/ 22 w 23"/>
                  <a:gd name="T13" fmla="*/ 0 h 53"/>
                  <a:gd name="T14" fmla="*/ 21 w 23"/>
                  <a:gd name="T15" fmla="*/ 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53">
                    <a:moveTo>
                      <a:pt x="21" y="2"/>
                    </a:moveTo>
                    <a:lnTo>
                      <a:pt x="0" y="53"/>
                    </a:lnTo>
                    <a:lnTo>
                      <a:pt x="1" y="53"/>
                    </a:lnTo>
                    <a:lnTo>
                      <a:pt x="22" y="2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1" y="2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9" name="Freeform 618"/>
              <p:cNvSpPr/>
              <p:nvPr/>
            </p:nvSpPr>
            <p:spPr bwMode="auto">
              <a:xfrm>
                <a:off x="5011" y="1296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0 h 3"/>
                  <a:gd name="T4" fmla="*/ 0 w 2"/>
                  <a:gd name="T5" fmla="*/ 2 h 3"/>
                  <a:gd name="T6" fmla="*/ 1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0" name="Freeform 619"/>
              <p:cNvSpPr/>
              <p:nvPr/>
            </p:nvSpPr>
            <p:spPr bwMode="auto">
              <a:xfrm>
                <a:off x="5012" y="1295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1 w 2"/>
                  <a:gd name="T5" fmla="*/ 0 h 1"/>
                  <a:gd name="T6" fmla="*/ 2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1" name="Freeform 620"/>
              <p:cNvSpPr/>
              <p:nvPr/>
            </p:nvSpPr>
            <p:spPr bwMode="auto">
              <a:xfrm>
                <a:off x="5012" y="1296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2" name="Freeform 621"/>
              <p:cNvSpPr/>
              <p:nvPr/>
            </p:nvSpPr>
            <p:spPr bwMode="auto">
              <a:xfrm>
                <a:off x="5012" y="1294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3" name="Freeform 622"/>
              <p:cNvSpPr/>
              <p:nvPr/>
            </p:nvSpPr>
            <p:spPr bwMode="auto">
              <a:xfrm>
                <a:off x="5011" y="1296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4" name="Freeform 623"/>
              <p:cNvSpPr/>
              <p:nvPr/>
            </p:nvSpPr>
            <p:spPr bwMode="auto">
              <a:xfrm>
                <a:off x="5011" y="1296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5" name="Freeform 624"/>
              <p:cNvSpPr/>
              <p:nvPr/>
            </p:nvSpPr>
            <p:spPr bwMode="auto">
              <a:xfrm>
                <a:off x="5012" y="1294"/>
                <a:ext cx="2" cy="1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1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6" name="Freeform 625"/>
              <p:cNvSpPr/>
              <p:nvPr/>
            </p:nvSpPr>
            <p:spPr bwMode="auto">
              <a:xfrm>
                <a:off x="5011" y="1295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0 h 1"/>
                  <a:gd name="T4" fmla="*/ 0 w 3"/>
                  <a:gd name="T5" fmla="*/ 0 h 1"/>
                  <a:gd name="T6" fmla="*/ 1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7" name="Freeform 626"/>
              <p:cNvSpPr/>
              <p:nvPr/>
            </p:nvSpPr>
            <p:spPr bwMode="auto">
              <a:xfrm>
                <a:off x="5014" y="1243"/>
                <a:ext cx="21" cy="53"/>
              </a:xfrm>
              <a:custGeom>
                <a:avLst/>
                <a:gdLst>
                  <a:gd name="T0" fmla="*/ 21 w 21"/>
                  <a:gd name="T1" fmla="*/ 0 h 53"/>
                  <a:gd name="T2" fmla="*/ 0 w 21"/>
                  <a:gd name="T3" fmla="*/ 51 h 53"/>
                  <a:gd name="T4" fmla="*/ 0 w 21"/>
                  <a:gd name="T5" fmla="*/ 52 h 53"/>
                  <a:gd name="T6" fmla="*/ 0 w 21"/>
                  <a:gd name="T7" fmla="*/ 53 h 53"/>
                  <a:gd name="T8" fmla="*/ 0 w 21"/>
                  <a:gd name="T9" fmla="*/ 53 h 53"/>
                  <a:gd name="T10" fmla="*/ 1 w 21"/>
                  <a:gd name="T11" fmla="*/ 51 h 53"/>
                  <a:gd name="T12" fmla="*/ 21 w 21"/>
                  <a:gd name="T13" fmla="*/ 1 h 53"/>
                  <a:gd name="T14" fmla="*/ 21 w 21"/>
                  <a:gd name="T1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53">
                    <a:moveTo>
                      <a:pt x="21" y="0"/>
                    </a:moveTo>
                    <a:lnTo>
                      <a:pt x="0" y="51"/>
                    </a:lnTo>
                    <a:lnTo>
                      <a:pt x="0" y="52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51"/>
                    </a:lnTo>
                    <a:lnTo>
                      <a:pt x="21" y="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8" name="Freeform 627"/>
              <p:cNvSpPr/>
              <p:nvPr/>
            </p:nvSpPr>
            <p:spPr bwMode="auto">
              <a:xfrm>
                <a:off x="5013" y="1243"/>
                <a:ext cx="22" cy="51"/>
              </a:xfrm>
              <a:custGeom>
                <a:avLst/>
                <a:gdLst>
                  <a:gd name="T0" fmla="*/ 22 w 22"/>
                  <a:gd name="T1" fmla="*/ 0 h 51"/>
                  <a:gd name="T2" fmla="*/ 20 w 22"/>
                  <a:gd name="T3" fmla="*/ 0 h 51"/>
                  <a:gd name="T4" fmla="*/ 0 w 22"/>
                  <a:gd name="T5" fmla="*/ 51 h 51"/>
                  <a:gd name="T6" fmla="*/ 1 w 22"/>
                  <a:gd name="T7" fmla="*/ 51 h 51"/>
                  <a:gd name="T8" fmla="*/ 22 w 22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1">
                    <a:moveTo>
                      <a:pt x="22" y="0"/>
                    </a:moveTo>
                    <a:lnTo>
                      <a:pt x="20" y="0"/>
                    </a:lnTo>
                    <a:lnTo>
                      <a:pt x="0" y="51"/>
                    </a:lnTo>
                    <a:lnTo>
                      <a:pt x="1" y="5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9" name="Freeform 628"/>
              <p:cNvSpPr/>
              <p:nvPr/>
            </p:nvSpPr>
            <p:spPr bwMode="auto">
              <a:xfrm>
                <a:off x="4976" y="1297"/>
                <a:ext cx="36" cy="45"/>
              </a:xfrm>
              <a:custGeom>
                <a:avLst/>
                <a:gdLst>
                  <a:gd name="T0" fmla="*/ 36 w 36"/>
                  <a:gd name="T1" fmla="*/ 1 h 45"/>
                  <a:gd name="T2" fmla="*/ 35 w 36"/>
                  <a:gd name="T3" fmla="*/ 0 h 45"/>
                  <a:gd name="T4" fmla="*/ 0 w 36"/>
                  <a:gd name="T5" fmla="*/ 44 h 45"/>
                  <a:gd name="T6" fmla="*/ 0 w 36"/>
                  <a:gd name="T7" fmla="*/ 45 h 45"/>
                  <a:gd name="T8" fmla="*/ 36 w 36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5">
                    <a:moveTo>
                      <a:pt x="36" y="1"/>
                    </a:moveTo>
                    <a:lnTo>
                      <a:pt x="35" y="0"/>
                    </a:lnTo>
                    <a:lnTo>
                      <a:pt x="0" y="44"/>
                    </a:lnTo>
                    <a:lnTo>
                      <a:pt x="0" y="45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0" name="Freeform 629"/>
              <p:cNvSpPr/>
              <p:nvPr/>
            </p:nvSpPr>
            <p:spPr bwMode="auto">
              <a:xfrm>
                <a:off x="4976" y="1297"/>
                <a:ext cx="37" cy="45"/>
              </a:xfrm>
              <a:custGeom>
                <a:avLst/>
                <a:gdLst>
                  <a:gd name="T0" fmla="*/ 36 w 37"/>
                  <a:gd name="T1" fmla="*/ 1 h 45"/>
                  <a:gd name="T2" fmla="*/ 0 w 37"/>
                  <a:gd name="T3" fmla="*/ 45 h 45"/>
                  <a:gd name="T4" fmla="*/ 1 w 37"/>
                  <a:gd name="T5" fmla="*/ 45 h 45"/>
                  <a:gd name="T6" fmla="*/ 36 w 37"/>
                  <a:gd name="T7" fmla="*/ 2 h 45"/>
                  <a:gd name="T8" fmla="*/ 37 w 37"/>
                  <a:gd name="T9" fmla="*/ 0 h 45"/>
                  <a:gd name="T10" fmla="*/ 37 w 37"/>
                  <a:gd name="T11" fmla="*/ 0 h 45"/>
                  <a:gd name="T12" fmla="*/ 36 w 37"/>
                  <a:gd name="T13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45">
                    <a:moveTo>
                      <a:pt x="36" y="1"/>
                    </a:moveTo>
                    <a:lnTo>
                      <a:pt x="0" y="45"/>
                    </a:lnTo>
                    <a:lnTo>
                      <a:pt x="1" y="45"/>
                    </a:lnTo>
                    <a:lnTo>
                      <a:pt x="36" y="2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1" name="Freeform 630"/>
              <p:cNvSpPr/>
              <p:nvPr/>
            </p:nvSpPr>
            <p:spPr bwMode="auto">
              <a:xfrm>
                <a:off x="4971" y="1297"/>
                <a:ext cx="42" cy="24"/>
              </a:xfrm>
              <a:custGeom>
                <a:avLst/>
                <a:gdLst>
                  <a:gd name="T0" fmla="*/ 41 w 42"/>
                  <a:gd name="T1" fmla="*/ 0 h 24"/>
                  <a:gd name="T2" fmla="*/ 0 w 42"/>
                  <a:gd name="T3" fmla="*/ 23 h 24"/>
                  <a:gd name="T4" fmla="*/ 0 w 42"/>
                  <a:gd name="T5" fmla="*/ 24 h 24"/>
                  <a:gd name="T6" fmla="*/ 41 w 42"/>
                  <a:gd name="T7" fmla="*/ 1 h 24"/>
                  <a:gd name="T8" fmla="*/ 42 w 42"/>
                  <a:gd name="T9" fmla="*/ 0 h 24"/>
                  <a:gd name="T10" fmla="*/ 41 w 42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4">
                    <a:moveTo>
                      <a:pt x="41" y="0"/>
                    </a:moveTo>
                    <a:lnTo>
                      <a:pt x="0" y="23"/>
                    </a:lnTo>
                    <a:lnTo>
                      <a:pt x="0" y="24"/>
                    </a:lnTo>
                    <a:lnTo>
                      <a:pt x="41" y="1"/>
                    </a:lnTo>
                    <a:lnTo>
                      <a:pt x="42" y="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2" name="Freeform 631"/>
              <p:cNvSpPr/>
              <p:nvPr/>
            </p:nvSpPr>
            <p:spPr bwMode="auto">
              <a:xfrm>
                <a:off x="4971" y="1296"/>
                <a:ext cx="41" cy="24"/>
              </a:xfrm>
              <a:custGeom>
                <a:avLst/>
                <a:gdLst>
                  <a:gd name="T0" fmla="*/ 41 w 41"/>
                  <a:gd name="T1" fmla="*/ 1 h 24"/>
                  <a:gd name="T2" fmla="*/ 40 w 41"/>
                  <a:gd name="T3" fmla="*/ 0 h 24"/>
                  <a:gd name="T4" fmla="*/ 0 w 41"/>
                  <a:gd name="T5" fmla="*/ 23 h 24"/>
                  <a:gd name="T6" fmla="*/ 0 w 41"/>
                  <a:gd name="T7" fmla="*/ 24 h 24"/>
                  <a:gd name="T8" fmla="*/ 41 w 41"/>
                  <a:gd name="T9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24">
                    <a:moveTo>
                      <a:pt x="41" y="1"/>
                    </a:moveTo>
                    <a:lnTo>
                      <a:pt x="40" y="0"/>
                    </a:lnTo>
                    <a:lnTo>
                      <a:pt x="0" y="23"/>
                    </a:lnTo>
                    <a:lnTo>
                      <a:pt x="0" y="24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rgbClr val="847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3" name="Freeform 632"/>
              <p:cNvSpPr/>
              <p:nvPr/>
            </p:nvSpPr>
            <p:spPr bwMode="auto">
              <a:xfrm>
                <a:off x="5013" y="1249"/>
                <a:ext cx="1" cy="46"/>
              </a:xfrm>
              <a:custGeom>
                <a:avLst/>
                <a:gdLst>
                  <a:gd name="T0" fmla="*/ 1 w 1"/>
                  <a:gd name="T1" fmla="*/ 0 h 46"/>
                  <a:gd name="T2" fmla="*/ 0 w 1"/>
                  <a:gd name="T3" fmla="*/ 0 h 46"/>
                  <a:gd name="T4" fmla="*/ 0 w 1"/>
                  <a:gd name="T5" fmla="*/ 46 h 46"/>
                  <a:gd name="T6" fmla="*/ 1 w 1"/>
                  <a:gd name="T7" fmla="*/ 46 h 46"/>
                  <a:gd name="T8" fmla="*/ 1 w 1"/>
                  <a:gd name="T9" fmla="*/ 45 h 46"/>
                  <a:gd name="T10" fmla="*/ 1 w 1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6">
                    <a:moveTo>
                      <a:pt x="1" y="0"/>
                    </a:moveTo>
                    <a:lnTo>
                      <a:pt x="0" y="0"/>
                    </a:lnTo>
                    <a:lnTo>
                      <a:pt x="0" y="46"/>
                    </a:lnTo>
                    <a:lnTo>
                      <a:pt x="1" y="46"/>
                    </a:lnTo>
                    <a:lnTo>
                      <a:pt x="1" y="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4" name="Freeform 633"/>
              <p:cNvSpPr/>
              <p:nvPr/>
            </p:nvSpPr>
            <p:spPr bwMode="auto">
              <a:xfrm>
                <a:off x="5012" y="1249"/>
                <a:ext cx="1" cy="46"/>
              </a:xfrm>
              <a:custGeom>
                <a:avLst/>
                <a:gdLst>
                  <a:gd name="T0" fmla="*/ 1 w 1"/>
                  <a:gd name="T1" fmla="*/ 0 h 46"/>
                  <a:gd name="T2" fmla="*/ 0 w 1"/>
                  <a:gd name="T3" fmla="*/ 1 h 46"/>
                  <a:gd name="T4" fmla="*/ 0 w 1"/>
                  <a:gd name="T5" fmla="*/ 45 h 46"/>
                  <a:gd name="T6" fmla="*/ 1 w 1"/>
                  <a:gd name="T7" fmla="*/ 46 h 46"/>
                  <a:gd name="T8" fmla="*/ 1 w 1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6">
                    <a:moveTo>
                      <a:pt x="1" y="0"/>
                    </a:moveTo>
                    <a:lnTo>
                      <a:pt x="0" y="1"/>
                    </a:lnTo>
                    <a:lnTo>
                      <a:pt x="0" y="45"/>
                    </a:lnTo>
                    <a:lnTo>
                      <a:pt x="1" y="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670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5" name="Freeform 634"/>
              <p:cNvSpPr/>
              <p:nvPr/>
            </p:nvSpPr>
            <p:spPr bwMode="auto">
              <a:xfrm>
                <a:off x="4992" y="1266"/>
                <a:ext cx="22" cy="30"/>
              </a:xfrm>
              <a:custGeom>
                <a:avLst/>
                <a:gdLst>
                  <a:gd name="T0" fmla="*/ 1 w 22"/>
                  <a:gd name="T1" fmla="*/ 0 h 30"/>
                  <a:gd name="T2" fmla="*/ 0 w 22"/>
                  <a:gd name="T3" fmla="*/ 1 h 30"/>
                  <a:gd name="T4" fmla="*/ 20 w 22"/>
                  <a:gd name="T5" fmla="*/ 30 h 30"/>
                  <a:gd name="T6" fmla="*/ 22 w 22"/>
                  <a:gd name="T7" fmla="*/ 30 h 30"/>
                  <a:gd name="T8" fmla="*/ 22 w 22"/>
                  <a:gd name="T9" fmla="*/ 29 h 30"/>
                  <a:gd name="T10" fmla="*/ 21 w 22"/>
                  <a:gd name="T11" fmla="*/ 29 h 30"/>
                  <a:gd name="T12" fmla="*/ 1 w 22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30">
                    <a:moveTo>
                      <a:pt x="1" y="0"/>
                    </a:moveTo>
                    <a:lnTo>
                      <a:pt x="0" y="1"/>
                    </a:lnTo>
                    <a:lnTo>
                      <a:pt x="20" y="30"/>
                    </a:lnTo>
                    <a:lnTo>
                      <a:pt x="22" y="30"/>
                    </a:lnTo>
                    <a:lnTo>
                      <a:pt x="22" y="29"/>
                    </a:lnTo>
                    <a:lnTo>
                      <a:pt x="21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6" name="Freeform 635"/>
              <p:cNvSpPr/>
              <p:nvPr/>
            </p:nvSpPr>
            <p:spPr bwMode="auto">
              <a:xfrm>
                <a:off x="4992" y="1267"/>
                <a:ext cx="20" cy="29"/>
              </a:xfrm>
              <a:custGeom>
                <a:avLst/>
                <a:gdLst>
                  <a:gd name="T0" fmla="*/ 0 w 20"/>
                  <a:gd name="T1" fmla="*/ 0 h 29"/>
                  <a:gd name="T2" fmla="*/ 0 w 20"/>
                  <a:gd name="T3" fmla="*/ 1 h 29"/>
                  <a:gd name="T4" fmla="*/ 19 w 20"/>
                  <a:gd name="T5" fmla="*/ 28 h 29"/>
                  <a:gd name="T6" fmla="*/ 20 w 20"/>
                  <a:gd name="T7" fmla="*/ 29 h 29"/>
                  <a:gd name="T8" fmla="*/ 0 w 20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9">
                    <a:moveTo>
                      <a:pt x="0" y="0"/>
                    </a:moveTo>
                    <a:lnTo>
                      <a:pt x="0" y="1"/>
                    </a:lnTo>
                    <a:lnTo>
                      <a:pt x="19" y="28"/>
                    </a:lnTo>
                    <a:lnTo>
                      <a:pt x="20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7" name="Freeform 636"/>
              <p:cNvSpPr/>
              <p:nvPr/>
            </p:nvSpPr>
            <p:spPr bwMode="auto">
              <a:xfrm>
                <a:off x="4978" y="1291"/>
                <a:ext cx="70" cy="10"/>
              </a:xfrm>
              <a:custGeom>
                <a:avLst/>
                <a:gdLst>
                  <a:gd name="T0" fmla="*/ 0 w 70"/>
                  <a:gd name="T1" fmla="*/ 0 h 10"/>
                  <a:gd name="T2" fmla="*/ 0 w 70"/>
                  <a:gd name="T3" fmla="*/ 2 h 10"/>
                  <a:gd name="T4" fmla="*/ 34 w 70"/>
                  <a:gd name="T5" fmla="*/ 6 h 10"/>
                  <a:gd name="T6" fmla="*/ 35 w 70"/>
                  <a:gd name="T7" fmla="*/ 6 h 10"/>
                  <a:gd name="T8" fmla="*/ 35 w 70"/>
                  <a:gd name="T9" fmla="*/ 6 h 10"/>
                  <a:gd name="T10" fmla="*/ 35 w 70"/>
                  <a:gd name="T11" fmla="*/ 6 h 10"/>
                  <a:gd name="T12" fmla="*/ 37 w 70"/>
                  <a:gd name="T13" fmla="*/ 6 h 10"/>
                  <a:gd name="T14" fmla="*/ 69 w 70"/>
                  <a:gd name="T15" fmla="*/ 10 h 10"/>
                  <a:gd name="T16" fmla="*/ 70 w 70"/>
                  <a:gd name="T17" fmla="*/ 9 h 10"/>
                  <a:gd name="T18" fmla="*/ 37 w 70"/>
                  <a:gd name="T19" fmla="*/ 5 h 10"/>
                  <a:gd name="T20" fmla="*/ 37 w 70"/>
                  <a:gd name="T21" fmla="*/ 5 h 10"/>
                  <a:gd name="T22" fmla="*/ 36 w 70"/>
                  <a:gd name="T23" fmla="*/ 5 h 10"/>
                  <a:gd name="T24" fmla="*/ 36 w 70"/>
                  <a:gd name="T25" fmla="*/ 5 h 10"/>
                  <a:gd name="T26" fmla="*/ 34 w 70"/>
                  <a:gd name="T27" fmla="*/ 5 h 10"/>
                  <a:gd name="T28" fmla="*/ 0 w 70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0" h="10">
                    <a:moveTo>
                      <a:pt x="0" y="0"/>
                    </a:moveTo>
                    <a:lnTo>
                      <a:pt x="0" y="2"/>
                    </a:lnTo>
                    <a:lnTo>
                      <a:pt x="34" y="6"/>
                    </a:lnTo>
                    <a:lnTo>
                      <a:pt x="35" y="6"/>
                    </a:lnTo>
                    <a:lnTo>
                      <a:pt x="35" y="6"/>
                    </a:lnTo>
                    <a:lnTo>
                      <a:pt x="35" y="6"/>
                    </a:lnTo>
                    <a:lnTo>
                      <a:pt x="37" y="6"/>
                    </a:lnTo>
                    <a:lnTo>
                      <a:pt x="69" y="10"/>
                    </a:lnTo>
                    <a:lnTo>
                      <a:pt x="70" y="9"/>
                    </a:lnTo>
                    <a:lnTo>
                      <a:pt x="37" y="5"/>
                    </a:lnTo>
                    <a:lnTo>
                      <a:pt x="37" y="5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34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8" name="Freeform 637"/>
              <p:cNvSpPr/>
              <p:nvPr/>
            </p:nvSpPr>
            <p:spPr bwMode="auto">
              <a:xfrm>
                <a:off x="4978" y="1291"/>
                <a:ext cx="34" cy="5"/>
              </a:xfrm>
              <a:custGeom>
                <a:avLst/>
                <a:gdLst>
                  <a:gd name="T0" fmla="*/ 34 w 34"/>
                  <a:gd name="T1" fmla="*/ 5 h 5"/>
                  <a:gd name="T2" fmla="*/ 33 w 34"/>
                  <a:gd name="T3" fmla="*/ 4 h 5"/>
                  <a:gd name="T4" fmla="*/ 0 w 34"/>
                  <a:gd name="T5" fmla="*/ 0 h 5"/>
                  <a:gd name="T6" fmla="*/ 0 w 34"/>
                  <a:gd name="T7" fmla="*/ 0 h 5"/>
                  <a:gd name="T8" fmla="*/ 34 w 3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34" y="5"/>
                    </a:moveTo>
                    <a:lnTo>
                      <a:pt x="33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9" name="Freeform 638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0" name="Freeform 639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1" name="Freeform 640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2" name="Freeform 641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3" name="Freeform 642"/>
              <p:cNvSpPr/>
              <p:nvPr/>
            </p:nvSpPr>
            <p:spPr bwMode="auto">
              <a:xfrm>
                <a:off x="5182" y="1149"/>
                <a:ext cx="24" cy="19"/>
              </a:xfrm>
              <a:custGeom>
                <a:avLst/>
                <a:gdLst>
                  <a:gd name="T0" fmla="*/ 24 w 24"/>
                  <a:gd name="T1" fmla="*/ 2 h 19"/>
                  <a:gd name="T2" fmla="*/ 20 w 24"/>
                  <a:gd name="T3" fmla="*/ 0 h 19"/>
                  <a:gd name="T4" fmla="*/ 0 w 24"/>
                  <a:gd name="T5" fmla="*/ 16 h 19"/>
                  <a:gd name="T6" fmla="*/ 5 w 24"/>
                  <a:gd name="T7" fmla="*/ 19 h 19"/>
                  <a:gd name="T8" fmla="*/ 24 w 24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4" y="2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3" y="4"/>
                      <a:pt x="6" y="10"/>
                      <a:pt x="0" y="16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1" y="12"/>
                      <a:pt x="17" y="7"/>
                      <a:pt x="24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4" name="Freeform 643"/>
              <p:cNvSpPr/>
              <p:nvPr/>
            </p:nvSpPr>
            <p:spPr bwMode="auto">
              <a:xfrm>
                <a:off x="5165" y="1165"/>
                <a:ext cx="22" cy="31"/>
              </a:xfrm>
              <a:custGeom>
                <a:avLst/>
                <a:gdLst>
                  <a:gd name="T0" fmla="*/ 22 w 22"/>
                  <a:gd name="T1" fmla="*/ 3 h 31"/>
                  <a:gd name="T2" fmla="*/ 17 w 22"/>
                  <a:gd name="T3" fmla="*/ 0 h 31"/>
                  <a:gd name="T4" fmla="*/ 0 w 22"/>
                  <a:gd name="T5" fmla="*/ 28 h 31"/>
                  <a:gd name="T6" fmla="*/ 4 w 22"/>
                  <a:gd name="T7" fmla="*/ 31 h 31"/>
                  <a:gd name="T8" fmla="*/ 22 w 22"/>
                  <a:gd name="T9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22" y="3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0" y="9"/>
                      <a:pt x="4" y="18"/>
                      <a:pt x="0" y="28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9" y="21"/>
                      <a:pt x="15" y="11"/>
                      <a:pt x="22" y="3"/>
                    </a:cubicBezTo>
                  </a:path>
                </a:pathLst>
              </a:custGeom>
              <a:solidFill>
                <a:srgbClr val="D6D3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5" name="Freeform 644"/>
              <p:cNvSpPr/>
              <p:nvPr/>
            </p:nvSpPr>
            <p:spPr bwMode="auto">
              <a:xfrm>
                <a:off x="5157" y="1193"/>
                <a:ext cx="18" cy="66"/>
              </a:xfrm>
              <a:custGeom>
                <a:avLst/>
                <a:gdLst>
                  <a:gd name="T0" fmla="*/ 12 w 18"/>
                  <a:gd name="T1" fmla="*/ 3 h 66"/>
                  <a:gd name="T2" fmla="*/ 8 w 18"/>
                  <a:gd name="T3" fmla="*/ 0 h 66"/>
                  <a:gd name="T4" fmla="*/ 0 w 18"/>
                  <a:gd name="T5" fmla="*/ 34 h 66"/>
                  <a:gd name="T6" fmla="*/ 13 w 18"/>
                  <a:gd name="T7" fmla="*/ 63 h 66"/>
                  <a:gd name="T8" fmla="*/ 18 w 18"/>
                  <a:gd name="T9" fmla="*/ 66 h 66"/>
                  <a:gd name="T10" fmla="*/ 4 w 18"/>
                  <a:gd name="T11" fmla="*/ 37 h 66"/>
                  <a:gd name="T12" fmla="*/ 12 w 18"/>
                  <a:gd name="T13" fmla="*/ 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6">
                    <a:moveTo>
                      <a:pt x="12" y="3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1"/>
                      <a:pt x="0" y="23"/>
                      <a:pt x="0" y="34"/>
                    </a:cubicBezTo>
                    <a:cubicBezTo>
                      <a:pt x="0" y="48"/>
                      <a:pt x="5" y="58"/>
                      <a:pt x="13" y="63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9" y="61"/>
                      <a:pt x="4" y="51"/>
                      <a:pt x="4" y="37"/>
                    </a:cubicBezTo>
                    <a:cubicBezTo>
                      <a:pt x="4" y="26"/>
                      <a:pt x="7" y="14"/>
                      <a:pt x="12" y="3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6" name="Freeform 645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7" name="Freeform 646"/>
              <p:cNvSpPr/>
              <p:nvPr/>
            </p:nvSpPr>
            <p:spPr bwMode="auto">
              <a:xfrm>
                <a:off x="5234" y="1146"/>
                <a:ext cx="18" cy="65"/>
              </a:xfrm>
              <a:custGeom>
                <a:avLst/>
                <a:gdLst>
                  <a:gd name="T0" fmla="*/ 5 w 18"/>
                  <a:gd name="T1" fmla="*/ 2 h 65"/>
                  <a:gd name="T2" fmla="*/ 0 w 18"/>
                  <a:gd name="T3" fmla="*/ 0 h 65"/>
                  <a:gd name="T4" fmla="*/ 13 w 18"/>
                  <a:gd name="T5" fmla="*/ 29 h 65"/>
                  <a:gd name="T6" fmla="*/ 6 w 18"/>
                  <a:gd name="T7" fmla="*/ 63 h 65"/>
                  <a:gd name="T8" fmla="*/ 10 w 18"/>
                  <a:gd name="T9" fmla="*/ 65 h 65"/>
                  <a:gd name="T10" fmla="*/ 18 w 18"/>
                  <a:gd name="T11" fmla="*/ 31 h 65"/>
                  <a:gd name="T12" fmla="*/ 5 w 18"/>
                  <a:gd name="T13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5">
                    <a:moveTo>
                      <a:pt x="5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13" y="14"/>
                      <a:pt x="13" y="29"/>
                    </a:cubicBezTo>
                    <a:cubicBezTo>
                      <a:pt x="13" y="40"/>
                      <a:pt x="11" y="51"/>
                      <a:pt x="6" y="63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5" y="54"/>
                      <a:pt x="18" y="42"/>
                      <a:pt x="18" y="31"/>
                    </a:cubicBezTo>
                    <a:cubicBezTo>
                      <a:pt x="18" y="17"/>
                      <a:pt x="13" y="7"/>
                      <a:pt x="5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8" name="Freeform 647"/>
              <p:cNvSpPr/>
              <p:nvPr/>
            </p:nvSpPr>
            <p:spPr bwMode="auto">
              <a:xfrm>
                <a:off x="5222" y="1209"/>
                <a:ext cx="22" cy="30"/>
              </a:xfrm>
              <a:custGeom>
                <a:avLst/>
                <a:gdLst>
                  <a:gd name="T0" fmla="*/ 22 w 22"/>
                  <a:gd name="T1" fmla="*/ 2 h 30"/>
                  <a:gd name="T2" fmla="*/ 18 w 22"/>
                  <a:gd name="T3" fmla="*/ 0 h 30"/>
                  <a:gd name="T4" fmla="*/ 0 w 22"/>
                  <a:gd name="T5" fmla="*/ 27 h 30"/>
                  <a:gd name="T6" fmla="*/ 4 w 22"/>
                  <a:gd name="T7" fmla="*/ 30 h 30"/>
                  <a:gd name="T8" fmla="*/ 22 w 22"/>
                  <a:gd name="T9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22" y="2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3" y="10"/>
                      <a:pt x="7" y="19"/>
                      <a:pt x="0" y="27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12" y="22"/>
                      <a:pt x="18" y="12"/>
                      <a:pt x="22" y="2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9" name="Freeform 648"/>
              <p:cNvSpPr/>
              <p:nvPr/>
            </p:nvSpPr>
            <p:spPr bwMode="auto">
              <a:xfrm>
                <a:off x="5202" y="1236"/>
                <a:ext cx="24" cy="20"/>
              </a:xfrm>
              <a:custGeom>
                <a:avLst/>
                <a:gdLst>
                  <a:gd name="T0" fmla="*/ 24 w 24"/>
                  <a:gd name="T1" fmla="*/ 3 h 20"/>
                  <a:gd name="T2" fmla="*/ 20 w 24"/>
                  <a:gd name="T3" fmla="*/ 0 h 20"/>
                  <a:gd name="T4" fmla="*/ 0 w 24"/>
                  <a:gd name="T5" fmla="*/ 17 h 20"/>
                  <a:gd name="T6" fmla="*/ 5 w 24"/>
                  <a:gd name="T7" fmla="*/ 20 h 20"/>
                  <a:gd name="T8" fmla="*/ 24 w 24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0">
                    <a:moveTo>
                      <a:pt x="24" y="3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4" y="7"/>
                      <a:pt x="7" y="13"/>
                      <a:pt x="0" y="17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12" y="15"/>
                      <a:pt x="19" y="10"/>
                      <a:pt x="24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0" name="Freeform 649"/>
              <p:cNvSpPr/>
              <p:nvPr/>
            </p:nvSpPr>
            <p:spPr bwMode="auto">
              <a:xfrm>
                <a:off x="5232" y="1150"/>
                <a:ext cx="17" cy="61"/>
              </a:xfrm>
              <a:custGeom>
                <a:avLst/>
                <a:gdLst>
                  <a:gd name="T0" fmla="*/ 4 w 17"/>
                  <a:gd name="T1" fmla="*/ 2 h 61"/>
                  <a:gd name="T2" fmla="*/ 0 w 17"/>
                  <a:gd name="T3" fmla="*/ 0 h 61"/>
                  <a:gd name="T4" fmla="*/ 12 w 17"/>
                  <a:gd name="T5" fmla="*/ 27 h 61"/>
                  <a:gd name="T6" fmla="*/ 5 w 17"/>
                  <a:gd name="T7" fmla="*/ 58 h 61"/>
                  <a:gd name="T8" fmla="*/ 9 w 17"/>
                  <a:gd name="T9" fmla="*/ 61 h 61"/>
                  <a:gd name="T10" fmla="*/ 17 w 17"/>
                  <a:gd name="T11" fmla="*/ 29 h 61"/>
                  <a:gd name="T12" fmla="*/ 4 w 17"/>
                  <a:gd name="T13" fmla="*/ 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61">
                    <a:moveTo>
                      <a:pt x="4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7" y="4"/>
                      <a:pt x="12" y="13"/>
                      <a:pt x="12" y="27"/>
                    </a:cubicBezTo>
                    <a:cubicBezTo>
                      <a:pt x="12" y="37"/>
                      <a:pt x="9" y="48"/>
                      <a:pt x="5" y="58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4" y="50"/>
                      <a:pt x="17" y="39"/>
                      <a:pt x="17" y="29"/>
                    </a:cubicBezTo>
                    <a:cubicBezTo>
                      <a:pt x="17" y="16"/>
                      <a:pt x="12" y="7"/>
                      <a:pt x="4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1" name="Freeform 650"/>
              <p:cNvSpPr/>
              <p:nvPr/>
            </p:nvSpPr>
            <p:spPr bwMode="auto">
              <a:xfrm>
                <a:off x="5221" y="1208"/>
                <a:ext cx="20" cy="28"/>
              </a:xfrm>
              <a:custGeom>
                <a:avLst/>
                <a:gdLst>
                  <a:gd name="T0" fmla="*/ 20 w 20"/>
                  <a:gd name="T1" fmla="*/ 3 h 28"/>
                  <a:gd name="T2" fmla="*/ 16 w 20"/>
                  <a:gd name="T3" fmla="*/ 0 h 28"/>
                  <a:gd name="T4" fmla="*/ 0 w 20"/>
                  <a:gd name="T5" fmla="*/ 26 h 28"/>
                  <a:gd name="T6" fmla="*/ 4 w 20"/>
                  <a:gd name="T7" fmla="*/ 28 h 28"/>
                  <a:gd name="T8" fmla="*/ 20 w 20"/>
                  <a:gd name="T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8">
                    <a:moveTo>
                      <a:pt x="20" y="3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2" y="9"/>
                      <a:pt x="6" y="18"/>
                      <a:pt x="0" y="26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11" y="21"/>
                      <a:pt x="16" y="12"/>
                      <a:pt x="20" y="3"/>
                    </a:cubicBezTo>
                    <a:close/>
                  </a:path>
                </a:pathLst>
              </a:custGeom>
              <a:solidFill>
                <a:srgbClr val="D6D3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2" name="Freeform 651"/>
              <p:cNvSpPr/>
              <p:nvPr/>
            </p:nvSpPr>
            <p:spPr bwMode="auto">
              <a:xfrm>
                <a:off x="5202" y="1234"/>
                <a:ext cx="23" cy="18"/>
              </a:xfrm>
              <a:custGeom>
                <a:avLst/>
                <a:gdLst>
                  <a:gd name="T0" fmla="*/ 23 w 23"/>
                  <a:gd name="T1" fmla="*/ 2 h 18"/>
                  <a:gd name="T2" fmla="*/ 19 w 23"/>
                  <a:gd name="T3" fmla="*/ 0 h 18"/>
                  <a:gd name="T4" fmla="*/ 0 w 23"/>
                  <a:gd name="T5" fmla="*/ 15 h 18"/>
                  <a:gd name="T6" fmla="*/ 5 w 23"/>
                  <a:gd name="T7" fmla="*/ 18 h 18"/>
                  <a:gd name="T8" fmla="*/ 23 w 23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8">
                    <a:moveTo>
                      <a:pt x="23" y="2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3" y="6"/>
                      <a:pt x="7" y="11"/>
                      <a:pt x="0" y="1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11" y="14"/>
                      <a:pt x="18" y="9"/>
                      <a:pt x="23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3" name="Freeform 652"/>
              <p:cNvSpPr/>
              <p:nvPr/>
            </p:nvSpPr>
            <p:spPr bwMode="auto">
              <a:xfrm>
                <a:off x="5172" y="1249"/>
                <a:ext cx="35" cy="10"/>
              </a:xfrm>
              <a:custGeom>
                <a:avLst/>
                <a:gdLst>
                  <a:gd name="T0" fmla="*/ 35 w 35"/>
                  <a:gd name="T1" fmla="*/ 3 h 10"/>
                  <a:gd name="T2" fmla="*/ 30 w 35"/>
                  <a:gd name="T3" fmla="*/ 0 h 10"/>
                  <a:gd name="T4" fmla="*/ 0 w 35"/>
                  <a:gd name="T5" fmla="*/ 3 h 10"/>
                  <a:gd name="T6" fmla="*/ 5 w 35"/>
                  <a:gd name="T7" fmla="*/ 6 h 10"/>
                  <a:gd name="T8" fmla="*/ 35 w 35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0">
                    <a:moveTo>
                      <a:pt x="35" y="3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2" y="10"/>
                      <a:pt x="23" y="10"/>
                      <a:pt x="35" y="3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4" name="Freeform 653"/>
              <p:cNvSpPr/>
              <p:nvPr/>
            </p:nvSpPr>
            <p:spPr bwMode="auto">
              <a:xfrm>
                <a:off x="5202" y="1141"/>
                <a:ext cx="37" cy="10"/>
              </a:xfrm>
              <a:custGeom>
                <a:avLst/>
                <a:gdLst>
                  <a:gd name="T0" fmla="*/ 37 w 37"/>
                  <a:gd name="T1" fmla="*/ 7 h 10"/>
                  <a:gd name="T2" fmla="*/ 32 w 37"/>
                  <a:gd name="T3" fmla="*/ 5 h 10"/>
                  <a:gd name="T4" fmla="*/ 0 w 37"/>
                  <a:gd name="T5" fmla="*/ 8 h 10"/>
                  <a:gd name="T6" fmla="*/ 4 w 37"/>
                  <a:gd name="T7" fmla="*/ 10 h 10"/>
                  <a:gd name="T8" fmla="*/ 37 w 37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7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24" y="0"/>
                      <a:pt x="13" y="1"/>
                      <a:pt x="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7" y="3"/>
                      <a:pt x="28" y="3"/>
                      <a:pt x="37" y="7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5" name="Freeform 654"/>
              <p:cNvSpPr/>
              <p:nvPr/>
            </p:nvSpPr>
            <p:spPr bwMode="auto">
              <a:xfrm>
                <a:off x="5202" y="1134"/>
                <a:ext cx="40" cy="11"/>
              </a:xfrm>
              <a:custGeom>
                <a:avLst/>
                <a:gdLst>
                  <a:gd name="T0" fmla="*/ 40 w 40"/>
                  <a:gd name="T1" fmla="*/ 8 h 11"/>
                  <a:gd name="T2" fmla="*/ 36 w 40"/>
                  <a:gd name="T3" fmla="*/ 5 h 11"/>
                  <a:gd name="T4" fmla="*/ 0 w 40"/>
                  <a:gd name="T5" fmla="*/ 9 h 11"/>
                  <a:gd name="T6" fmla="*/ 4 w 40"/>
                  <a:gd name="T7" fmla="*/ 11 h 11"/>
                  <a:gd name="T8" fmla="*/ 40 w 40"/>
                  <a:gd name="T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1">
                    <a:moveTo>
                      <a:pt x="40" y="8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27" y="0"/>
                      <a:pt x="14" y="1"/>
                      <a:pt x="0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8" y="3"/>
                      <a:pt x="31" y="3"/>
                      <a:pt x="40" y="8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6" name="Freeform 655"/>
              <p:cNvSpPr>
                <a:spLocks noEditPoints="1"/>
              </p:cNvSpPr>
              <p:nvPr/>
            </p:nvSpPr>
            <p:spPr bwMode="auto">
              <a:xfrm>
                <a:off x="5161" y="1137"/>
                <a:ext cx="91" cy="133"/>
              </a:xfrm>
              <a:custGeom>
                <a:avLst/>
                <a:gdLst>
                  <a:gd name="T0" fmla="*/ 91 w 91"/>
                  <a:gd name="T1" fmla="*/ 40 h 133"/>
                  <a:gd name="T2" fmla="*/ 46 w 91"/>
                  <a:gd name="T3" fmla="*/ 119 h 133"/>
                  <a:gd name="T4" fmla="*/ 0 w 91"/>
                  <a:gd name="T5" fmla="*/ 93 h 133"/>
                  <a:gd name="T6" fmla="*/ 45 w 91"/>
                  <a:gd name="T7" fmla="*/ 14 h 133"/>
                  <a:gd name="T8" fmla="*/ 91 w 91"/>
                  <a:gd name="T9" fmla="*/ 40 h 133"/>
                  <a:gd name="T10" fmla="*/ 46 w 91"/>
                  <a:gd name="T11" fmla="*/ 115 h 133"/>
                  <a:gd name="T12" fmla="*/ 88 w 91"/>
                  <a:gd name="T13" fmla="*/ 42 h 133"/>
                  <a:gd name="T14" fmla="*/ 45 w 91"/>
                  <a:gd name="T15" fmla="*/ 18 h 133"/>
                  <a:gd name="T16" fmla="*/ 4 w 91"/>
                  <a:gd name="T17" fmla="*/ 91 h 133"/>
                  <a:gd name="T18" fmla="*/ 46 w 91"/>
                  <a:gd name="T19" fmla="*/ 11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133">
                    <a:moveTo>
                      <a:pt x="91" y="40"/>
                    </a:moveTo>
                    <a:cubicBezTo>
                      <a:pt x="91" y="69"/>
                      <a:pt x="71" y="104"/>
                      <a:pt x="46" y="119"/>
                    </a:cubicBezTo>
                    <a:cubicBezTo>
                      <a:pt x="21" y="133"/>
                      <a:pt x="0" y="121"/>
                      <a:pt x="0" y="93"/>
                    </a:cubicBezTo>
                    <a:cubicBezTo>
                      <a:pt x="0" y="64"/>
                      <a:pt x="20" y="29"/>
                      <a:pt x="45" y="14"/>
                    </a:cubicBezTo>
                    <a:cubicBezTo>
                      <a:pt x="70" y="0"/>
                      <a:pt x="91" y="12"/>
                      <a:pt x="91" y="40"/>
                    </a:cubicBezTo>
                    <a:moveTo>
                      <a:pt x="46" y="115"/>
                    </a:moveTo>
                    <a:cubicBezTo>
                      <a:pt x="69" y="101"/>
                      <a:pt x="88" y="69"/>
                      <a:pt x="88" y="42"/>
                    </a:cubicBezTo>
                    <a:cubicBezTo>
                      <a:pt x="88" y="16"/>
                      <a:pt x="69" y="5"/>
                      <a:pt x="45" y="18"/>
                    </a:cubicBezTo>
                    <a:cubicBezTo>
                      <a:pt x="22" y="32"/>
                      <a:pt x="3" y="64"/>
                      <a:pt x="4" y="91"/>
                    </a:cubicBezTo>
                    <a:cubicBezTo>
                      <a:pt x="4" y="117"/>
                      <a:pt x="23" y="128"/>
                      <a:pt x="46" y="115"/>
                    </a:cubicBezTo>
                  </a:path>
                </a:pathLst>
              </a:custGeom>
              <a:solidFill>
                <a:srgbClr val="636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7" name="Freeform 656"/>
              <p:cNvSpPr/>
              <p:nvPr/>
            </p:nvSpPr>
            <p:spPr bwMode="auto">
              <a:xfrm>
                <a:off x="5180" y="1143"/>
                <a:ext cx="26" cy="21"/>
              </a:xfrm>
              <a:custGeom>
                <a:avLst/>
                <a:gdLst>
                  <a:gd name="T0" fmla="*/ 26 w 26"/>
                  <a:gd name="T1" fmla="*/ 2 h 21"/>
                  <a:gd name="T2" fmla="*/ 22 w 26"/>
                  <a:gd name="T3" fmla="*/ 0 h 21"/>
                  <a:gd name="T4" fmla="*/ 0 w 26"/>
                  <a:gd name="T5" fmla="*/ 18 h 21"/>
                  <a:gd name="T6" fmla="*/ 4 w 26"/>
                  <a:gd name="T7" fmla="*/ 21 h 21"/>
                  <a:gd name="T8" fmla="*/ 26 w 26"/>
                  <a:gd name="T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1">
                    <a:moveTo>
                      <a:pt x="26" y="2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4" y="4"/>
                      <a:pt x="7" y="11"/>
                      <a:pt x="0" y="18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11" y="13"/>
                      <a:pt x="19" y="7"/>
                      <a:pt x="2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8" name="Freeform 657"/>
              <p:cNvSpPr/>
              <p:nvPr/>
            </p:nvSpPr>
            <p:spPr bwMode="auto">
              <a:xfrm>
                <a:off x="5160" y="1161"/>
                <a:ext cx="24" cy="34"/>
              </a:xfrm>
              <a:custGeom>
                <a:avLst/>
                <a:gdLst>
                  <a:gd name="T0" fmla="*/ 24 w 24"/>
                  <a:gd name="T1" fmla="*/ 3 h 34"/>
                  <a:gd name="T2" fmla="*/ 20 w 24"/>
                  <a:gd name="T3" fmla="*/ 0 h 34"/>
                  <a:gd name="T4" fmla="*/ 0 w 24"/>
                  <a:gd name="T5" fmla="*/ 31 h 34"/>
                  <a:gd name="T6" fmla="*/ 5 w 24"/>
                  <a:gd name="T7" fmla="*/ 34 h 34"/>
                  <a:gd name="T8" fmla="*/ 24 w 24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4">
                    <a:moveTo>
                      <a:pt x="24" y="3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2" y="9"/>
                      <a:pt x="5" y="20"/>
                      <a:pt x="0" y="31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0" y="23"/>
                      <a:pt x="16" y="12"/>
                      <a:pt x="24" y="3"/>
                    </a:cubicBezTo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9" name="Freeform 658"/>
              <p:cNvSpPr/>
              <p:nvPr/>
            </p:nvSpPr>
            <p:spPr bwMode="auto">
              <a:xfrm>
                <a:off x="5152" y="1192"/>
                <a:ext cx="19" cy="73"/>
              </a:xfrm>
              <a:custGeom>
                <a:avLst/>
                <a:gdLst>
                  <a:gd name="T0" fmla="*/ 13 w 19"/>
                  <a:gd name="T1" fmla="*/ 3 h 73"/>
                  <a:gd name="T2" fmla="*/ 8 w 19"/>
                  <a:gd name="T3" fmla="*/ 0 h 73"/>
                  <a:gd name="T4" fmla="*/ 0 w 19"/>
                  <a:gd name="T5" fmla="*/ 38 h 73"/>
                  <a:gd name="T6" fmla="*/ 14 w 19"/>
                  <a:gd name="T7" fmla="*/ 70 h 73"/>
                  <a:gd name="T8" fmla="*/ 19 w 19"/>
                  <a:gd name="T9" fmla="*/ 73 h 73"/>
                  <a:gd name="T10" fmla="*/ 4 w 19"/>
                  <a:gd name="T11" fmla="*/ 41 h 73"/>
                  <a:gd name="T12" fmla="*/ 13 w 19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73">
                    <a:moveTo>
                      <a:pt x="13" y="3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3"/>
                      <a:pt x="0" y="26"/>
                      <a:pt x="0" y="38"/>
                    </a:cubicBezTo>
                    <a:cubicBezTo>
                      <a:pt x="0" y="54"/>
                      <a:pt x="5" y="65"/>
                      <a:pt x="14" y="70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0" y="68"/>
                      <a:pt x="4" y="57"/>
                      <a:pt x="4" y="41"/>
                    </a:cubicBezTo>
                    <a:cubicBezTo>
                      <a:pt x="4" y="29"/>
                      <a:pt x="7" y="15"/>
                      <a:pt x="13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0" name="Freeform 659"/>
              <p:cNvSpPr>
                <a:spLocks noEditPoints="1"/>
              </p:cNvSpPr>
              <p:nvPr/>
            </p:nvSpPr>
            <p:spPr bwMode="auto">
              <a:xfrm>
                <a:off x="5156" y="1129"/>
                <a:ext cx="101" cy="149"/>
              </a:xfrm>
              <a:custGeom>
                <a:avLst/>
                <a:gdLst>
                  <a:gd name="T0" fmla="*/ 101 w 101"/>
                  <a:gd name="T1" fmla="*/ 45 h 149"/>
                  <a:gd name="T2" fmla="*/ 51 w 101"/>
                  <a:gd name="T3" fmla="*/ 133 h 149"/>
                  <a:gd name="T4" fmla="*/ 0 w 101"/>
                  <a:gd name="T5" fmla="*/ 104 h 149"/>
                  <a:gd name="T6" fmla="*/ 50 w 101"/>
                  <a:gd name="T7" fmla="*/ 16 h 149"/>
                  <a:gd name="T8" fmla="*/ 101 w 101"/>
                  <a:gd name="T9" fmla="*/ 45 h 149"/>
                  <a:gd name="T10" fmla="*/ 51 w 101"/>
                  <a:gd name="T11" fmla="*/ 127 h 149"/>
                  <a:gd name="T12" fmla="*/ 96 w 101"/>
                  <a:gd name="T13" fmla="*/ 48 h 149"/>
                  <a:gd name="T14" fmla="*/ 50 w 101"/>
                  <a:gd name="T15" fmla="*/ 22 h 149"/>
                  <a:gd name="T16" fmla="*/ 5 w 101"/>
                  <a:gd name="T17" fmla="*/ 101 h 149"/>
                  <a:gd name="T18" fmla="*/ 51 w 101"/>
                  <a:gd name="T19" fmla="*/ 127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149">
                    <a:moveTo>
                      <a:pt x="101" y="45"/>
                    </a:moveTo>
                    <a:cubicBezTo>
                      <a:pt x="101" y="77"/>
                      <a:pt x="79" y="116"/>
                      <a:pt x="51" y="133"/>
                    </a:cubicBezTo>
                    <a:cubicBezTo>
                      <a:pt x="23" y="149"/>
                      <a:pt x="0" y="136"/>
                      <a:pt x="0" y="104"/>
                    </a:cubicBezTo>
                    <a:cubicBezTo>
                      <a:pt x="0" y="72"/>
                      <a:pt x="23" y="33"/>
                      <a:pt x="50" y="16"/>
                    </a:cubicBezTo>
                    <a:cubicBezTo>
                      <a:pt x="78" y="0"/>
                      <a:pt x="101" y="13"/>
                      <a:pt x="101" y="45"/>
                    </a:cubicBezTo>
                    <a:moveTo>
                      <a:pt x="51" y="127"/>
                    </a:moveTo>
                    <a:cubicBezTo>
                      <a:pt x="76" y="112"/>
                      <a:pt x="96" y="77"/>
                      <a:pt x="96" y="48"/>
                    </a:cubicBezTo>
                    <a:cubicBezTo>
                      <a:pt x="96" y="20"/>
                      <a:pt x="75" y="8"/>
                      <a:pt x="50" y="22"/>
                    </a:cubicBezTo>
                    <a:cubicBezTo>
                      <a:pt x="25" y="37"/>
                      <a:pt x="5" y="72"/>
                      <a:pt x="5" y="101"/>
                    </a:cubicBezTo>
                    <a:cubicBezTo>
                      <a:pt x="5" y="129"/>
                      <a:pt x="26" y="141"/>
                      <a:pt x="51" y="127"/>
                    </a:cubicBezTo>
                  </a:path>
                </a:pathLst>
              </a:custGeom>
              <a:solidFill>
                <a:srgbClr val="2A2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1" name="Freeform 660"/>
              <p:cNvSpPr/>
              <p:nvPr/>
            </p:nvSpPr>
            <p:spPr bwMode="auto">
              <a:xfrm>
                <a:off x="5206" y="1204"/>
                <a:ext cx="20" cy="27"/>
              </a:xfrm>
              <a:custGeom>
                <a:avLst/>
                <a:gdLst>
                  <a:gd name="T0" fmla="*/ 1 w 20"/>
                  <a:gd name="T1" fmla="*/ 0 h 27"/>
                  <a:gd name="T2" fmla="*/ 0 w 20"/>
                  <a:gd name="T3" fmla="*/ 0 h 27"/>
                  <a:gd name="T4" fmla="*/ 19 w 20"/>
                  <a:gd name="T5" fmla="*/ 27 h 27"/>
                  <a:gd name="T6" fmla="*/ 20 w 20"/>
                  <a:gd name="T7" fmla="*/ 27 h 27"/>
                  <a:gd name="T8" fmla="*/ 1 w 20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7">
                    <a:moveTo>
                      <a:pt x="1" y="0"/>
                    </a:moveTo>
                    <a:lnTo>
                      <a:pt x="0" y="0"/>
                    </a:lnTo>
                    <a:lnTo>
                      <a:pt x="19" y="27"/>
                    </a:lnTo>
                    <a:lnTo>
                      <a:pt x="20" y="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2" name="Freeform 661"/>
              <p:cNvSpPr/>
              <p:nvPr/>
            </p:nvSpPr>
            <p:spPr bwMode="auto">
              <a:xfrm>
                <a:off x="5207" y="1201"/>
                <a:ext cx="34" cy="5"/>
              </a:xfrm>
              <a:custGeom>
                <a:avLst/>
                <a:gdLst>
                  <a:gd name="T0" fmla="*/ 34 w 34"/>
                  <a:gd name="T1" fmla="*/ 5 h 5"/>
                  <a:gd name="T2" fmla="*/ 33 w 34"/>
                  <a:gd name="T3" fmla="*/ 5 h 5"/>
                  <a:gd name="T4" fmla="*/ 0 w 34"/>
                  <a:gd name="T5" fmla="*/ 0 h 5"/>
                  <a:gd name="T6" fmla="*/ 1 w 34"/>
                  <a:gd name="T7" fmla="*/ 1 h 5"/>
                  <a:gd name="T8" fmla="*/ 34 w 3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34" y="5"/>
                    </a:moveTo>
                    <a:lnTo>
                      <a:pt x="33" y="5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3" name="Freeform 662"/>
              <p:cNvSpPr/>
              <p:nvPr/>
            </p:nvSpPr>
            <p:spPr bwMode="auto">
              <a:xfrm>
                <a:off x="5207" y="1178"/>
                <a:ext cx="40" cy="23"/>
              </a:xfrm>
              <a:custGeom>
                <a:avLst/>
                <a:gdLst>
                  <a:gd name="T0" fmla="*/ 40 w 40"/>
                  <a:gd name="T1" fmla="*/ 1 h 23"/>
                  <a:gd name="T2" fmla="*/ 39 w 40"/>
                  <a:gd name="T3" fmla="*/ 0 h 23"/>
                  <a:gd name="T4" fmla="*/ 0 w 40"/>
                  <a:gd name="T5" fmla="*/ 22 h 23"/>
                  <a:gd name="T6" fmla="*/ 2 w 40"/>
                  <a:gd name="T7" fmla="*/ 23 h 23"/>
                  <a:gd name="T8" fmla="*/ 40 w 40"/>
                  <a:gd name="T9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3">
                    <a:moveTo>
                      <a:pt x="40" y="1"/>
                    </a:moveTo>
                    <a:lnTo>
                      <a:pt x="39" y="0"/>
                    </a:lnTo>
                    <a:lnTo>
                      <a:pt x="0" y="22"/>
                    </a:lnTo>
                    <a:lnTo>
                      <a:pt x="2" y="23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847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4" name="Freeform 663"/>
              <p:cNvSpPr/>
              <p:nvPr/>
            </p:nvSpPr>
            <p:spPr bwMode="auto">
              <a:xfrm>
                <a:off x="5205" y="1204"/>
                <a:ext cx="2" cy="45"/>
              </a:xfrm>
              <a:custGeom>
                <a:avLst/>
                <a:gdLst>
                  <a:gd name="T0" fmla="*/ 1 w 2"/>
                  <a:gd name="T1" fmla="*/ 1 h 45"/>
                  <a:gd name="T2" fmla="*/ 0 w 2"/>
                  <a:gd name="T3" fmla="*/ 0 h 45"/>
                  <a:gd name="T4" fmla="*/ 0 w 2"/>
                  <a:gd name="T5" fmla="*/ 45 h 45"/>
                  <a:gd name="T6" fmla="*/ 2 w 2"/>
                  <a:gd name="T7" fmla="*/ 45 h 45"/>
                  <a:gd name="T8" fmla="*/ 1 w 2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5">
                    <a:moveTo>
                      <a:pt x="1" y="1"/>
                    </a:moveTo>
                    <a:lnTo>
                      <a:pt x="0" y="0"/>
                    </a:lnTo>
                    <a:lnTo>
                      <a:pt x="0" y="45"/>
                    </a:lnTo>
                    <a:lnTo>
                      <a:pt x="2" y="4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670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5" name="Freeform 664"/>
              <p:cNvSpPr/>
              <p:nvPr/>
            </p:nvSpPr>
            <p:spPr bwMode="auto">
              <a:xfrm>
                <a:off x="5207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6" name="Freeform 665"/>
              <p:cNvSpPr/>
              <p:nvPr/>
            </p:nvSpPr>
            <p:spPr bwMode="auto">
              <a:xfrm>
                <a:off x="5208" y="1179"/>
                <a:ext cx="39" cy="23"/>
              </a:xfrm>
              <a:custGeom>
                <a:avLst/>
                <a:gdLst>
                  <a:gd name="T0" fmla="*/ 39 w 39"/>
                  <a:gd name="T1" fmla="*/ 0 h 23"/>
                  <a:gd name="T2" fmla="*/ 1 w 39"/>
                  <a:gd name="T3" fmla="*/ 22 h 23"/>
                  <a:gd name="T4" fmla="*/ 0 w 39"/>
                  <a:gd name="T5" fmla="*/ 23 h 23"/>
                  <a:gd name="T6" fmla="*/ 0 w 39"/>
                  <a:gd name="T7" fmla="*/ 23 h 23"/>
                  <a:gd name="T8" fmla="*/ 39 w 39"/>
                  <a:gd name="T9" fmla="*/ 1 h 23"/>
                  <a:gd name="T10" fmla="*/ 39 w 39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23">
                    <a:moveTo>
                      <a:pt x="39" y="0"/>
                    </a:moveTo>
                    <a:lnTo>
                      <a:pt x="1" y="22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39" y="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7" name="Freeform 666"/>
              <p:cNvSpPr/>
              <p:nvPr/>
            </p:nvSpPr>
            <p:spPr bwMode="auto">
              <a:xfrm>
                <a:off x="5207" y="1200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8" name="Freeform 667"/>
              <p:cNvSpPr/>
              <p:nvPr/>
            </p:nvSpPr>
            <p:spPr bwMode="auto">
              <a:xfrm>
                <a:off x="5206" y="1203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9" name="Freeform 668"/>
              <p:cNvSpPr/>
              <p:nvPr/>
            </p:nvSpPr>
            <p:spPr bwMode="auto">
              <a:xfrm>
                <a:off x="5205" y="1203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0" name="Freeform 669"/>
              <p:cNvSpPr/>
              <p:nvPr/>
            </p:nvSpPr>
            <p:spPr bwMode="auto">
              <a:xfrm>
                <a:off x="5206" y="1204"/>
                <a:ext cx="1" cy="45"/>
              </a:xfrm>
              <a:custGeom>
                <a:avLst/>
                <a:gdLst>
                  <a:gd name="T0" fmla="*/ 1 w 1"/>
                  <a:gd name="T1" fmla="*/ 0 h 45"/>
                  <a:gd name="T2" fmla="*/ 1 w 1"/>
                  <a:gd name="T3" fmla="*/ 0 h 45"/>
                  <a:gd name="T4" fmla="*/ 0 w 1"/>
                  <a:gd name="T5" fmla="*/ 1 h 45"/>
                  <a:gd name="T6" fmla="*/ 1 w 1"/>
                  <a:gd name="T7" fmla="*/ 45 h 45"/>
                  <a:gd name="T8" fmla="*/ 1 w 1"/>
                  <a:gd name="T9" fmla="*/ 45 h 45"/>
                  <a:gd name="T10" fmla="*/ 1 w 1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5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45"/>
                    </a:lnTo>
                    <a:lnTo>
                      <a:pt x="1" y="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1" name="Freeform 670"/>
              <p:cNvSpPr/>
              <p:nvPr/>
            </p:nvSpPr>
            <p:spPr bwMode="auto">
              <a:xfrm>
                <a:off x="5206" y="1201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2" name="Freeform 671"/>
              <p:cNvSpPr/>
              <p:nvPr/>
            </p:nvSpPr>
            <p:spPr bwMode="auto">
              <a:xfrm>
                <a:off x="5207" y="1158"/>
                <a:ext cx="35" cy="42"/>
              </a:xfrm>
              <a:custGeom>
                <a:avLst/>
                <a:gdLst>
                  <a:gd name="T0" fmla="*/ 35 w 35"/>
                  <a:gd name="T1" fmla="*/ 1 h 42"/>
                  <a:gd name="T2" fmla="*/ 34 w 35"/>
                  <a:gd name="T3" fmla="*/ 0 h 42"/>
                  <a:gd name="T4" fmla="*/ 0 w 35"/>
                  <a:gd name="T5" fmla="*/ 42 h 42"/>
                  <a:gd name="T6" fmla="*/ 1 w 35"/>
                  <a:gd name="T7" fmla="*/ 42 h 42"/>
                  <a:gd name="T8" fmla="*/ 35 w 35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2">
                    <a:moveTo>
                      <a:pt x="35" y="1"/>
                    </a:moveTo>
                    <a:lnTo>
                      <a:pt x="34" y="0"/>
                    </a:lnTo>
                    <a:lnTo>
                      <a:pt x="0" y="42"/>
                    </a:lnTo>
                    <a:lnTo>
                      <a:pt x="1" y="42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3" name="Freeform 672"/>
              <p:cNvSpPr/>
              <p:nvPr/>
            </p:nvSpPr>
            <p:spPr bwMode="auto">
              <a:xfrm>
                <a:off x="5206" y="1200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4" name="Freeform 673"/>
              <p:cNvSpPr/>
              <p:nvPr/>
            </p:nvSpPr>
            <p:spPr bwMode="auto">
              <a:xfrm>
                <a:off x="5207" y="1159"/>
                <a:ext cx="35" cy="43"/>
              </a:xfrm>
              <a:custGeom>
                <a:avLst/>
                <a:gdLst>
                  <a:gd name="T0" fmla="*/ 35 w 35"/>
                  <a:gd name="T1" fmla="*/ 0 h 43"/>
                  <a:gd name="T2" fmla="*/ 1 w 35"/>
                  <a:gd name="T3" fmla="*/ 41 h 43"/>
                  <a:gd name="T4" fmla="*/ 0 w 35"/>
                  <a:gd name="T5" fmla="*/ 43 h 43"/>
                  <a:gd name="T6" fmla="*/ 1 w 35"/>
                  <a:gd name="T7" fmla="*/ 43 h 43"/>
                  <a:gd name="T8" fmla="*/ 2 w 35"/>
                  <a:gd name="T9" fmla="*/ 42 h 43"/>
                  <a:gd name="T10" fmla="*/ 35 w 35"/>
                  <a:gd name="T11" fmla="*/ 0 h 43"/>
                  <a:gd name="T12" fmla="*/ 35 w 35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3">
                    <a:moveTo>
                      <a:pt x="35" y="0"/>
                    </a:moveTo>
                    <a:lnTo>
                      <a:pt x="1" y="41"/>
                    </a:lnTo>
                    <a:lnTo>
                      <a:pt x="0" y="43"/>
                    </a:lnTo>
                    <a:lnTo>
                      <a:pt x="1" y="43"/>
                    </a:lnTo>
                    <a:lnTo>
                      <a:pt x="2" y="42"/>
                    </a:lnTo>
                    <a:lnTo>
                      <a:pt x="3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5" name="Freeform 674"/>
              <p:cNvSpPr/>
              <p:nvPr/>
            </p:nvSpPr>
            <p:spPr bwMode="auto">
              <a:xfrm>
                <a:off x="5206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6" name="Freeform 675"/>
              <p:cNvSpPr/>
              <p:nvPr/>
            </p:nvSpPr>
            <p:spPr bwMode="auto">
              <a:xfrm>
                <a:off x="5205" y="1202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1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2" y="1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7" name="Freeform 676"/>
              <p:cNvSpPr/>
              <p:nvPr/>
            </p:nvSpPr>
            <p:spPr bwMode="auto">
              <a:xfrm>
                <a:off x="5205" y="1202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1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8" name="Freeform 677"/>
              <p:cNvSpPr/>
              <p:nvPr/>
            </p:nvSpPr>
            <p:spPr bwMode="auto">
              <a:xfrm>
                <a:off x="5207" y="1203"/>
                <a:ext cx="20" cy="28"/>
              </a:xfrm>
              <a:custGeom>
                <a:avLst/>
                <a:gdLst>
                  <a:gd name="T0" fmla="*/ 20 w 20"/>
                  <a:gd name="T1" fmla="*/ 27 h 28"/>
                  <a:gd name="T2" fmla="*/ 1 w 20"/>
                  <a:gd name="T3" fmla="*/ 0 h 28"/>
                  <a:gd name="T4" fmla="*/ 0 w 20"/>
                  <a:gd name="T5" fmla="*/ 0 h 28"/>
                  <a:gd name="T6" fmla="*/ 0 w 20"/>
                  <a:gd name="T7" fmla="*/ 1 h 28"/>
                  <a:gd name="T8" fmla="*/ 0 w 20"/>
                  <a:gd name="T9" fmla="*/ 1 h 28"/>
                  <a:gd name="T10" fmla="*/ 19 w 20"/>
                  <a:gd name="T11" fmla="*/ 28 h 28"/>
                  <a:gd name="T12" fmla="*/ 20 w 20"/>
                  <a:gd name="T13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8">
                    <a:moveTo>
                      <a:pt x="20" y="27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9" y="28"/>
                    </a:lnTo>
                    <a:lnTo>
                      <a:pt x="20" y="27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9" name="Freeform 678"/>
              <p:cNvSpPr/>
              <p:nvPr/>
            </p:nvSpPr>
            <p:spPr bwMode="auto">
              <a:xfrm>
                <a:off x="5184" y="1204"/>
                <a:ext cx="22" cy="52"/>
              </a:xfrm>
              <a:custGeom>
                <a:avLst/>
                <a:gdLst>
                  <a:gd name="T0" fmla="*/ 22 w 22"/>
                  <a:gd name="T1" fmla="*/ 1 h 52"/>
                  <a:gd name="T2" fmla="*/ 20 w 22"/>
                  <a:gd name="T3" fmla="*/ 0 h 52"/>
                  <a:gd name="T4" fmla="*/ 0 w 22"/>
                  <a:gd name="T5" fmla="*/ 52 h 52"/>
                  <a:gd name="T6" fmla="*/ 1 w 22"/>
                  <a:gd name="T7" fmla="*/ 52 h 52"/>
                  <a:gd name="T8" fmla="*/ 22 w 22"/>
                  <a:gd name="T9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2">
                    <a:moveTo>
                      <a:pt x="22" y="1"/>
                    </a:moveTo>
                    <a:lnTo>
                      <a:pt x="20" y="0"/>
                    </a:lnTo>
                    <a:lnTo>
                      <a:pt x="0" y="52"/>
                    </a:lnTo>
                    <a:lnTo>
                      <a:pt x="1" y="52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0" name="Freeform 679"/>
              <p:cNvSpPr/>
              <p:nvPr/>
            </p:nvSpPr>
            <p:spPr bwMode="auto">
              <a:xfrm>
                <a:off x="5205" y="120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1" name="Freeform 680"/>
              <p:cNvSpPr/>
              <p:nvPr/>
            </p:nvSpPr>
            <p:spPr bwMode="auto">
              <a:xfrm>
                <a:off x="5185" y="1203"/>
                <a:ext cx="22" cy="53"/>
              </a:xfrm>
              <a:custGeom>
                <a:avLst/>
                <a:gdLst>
                  <a:gd name="T0" fmla="*/ 21 w 22"/>
                  <a:gd name="T1" fmla="*/ 2 h 53"/>
                  <a:gd name="T2" fmla="*/ 0 w 22"/>
                  <a:gd name="T3" fmla="*/ 53 h 53"/>
                  <a:gd name="T4" fmla="*/ 0 w 22"/>
                  <a:gd name="T5" fmla="*/ 53 h 53"/>
                  <a:gd name="T6" fmla="*/ 21 w 22"/>
                  <a:gd name="T7" fmla="*/ 2 h 53"/>
                  <a:gd name="T8" fmla="*/ 22 w 22"/>
                  <a:gd name="T9" fmla="*/ 1 h 53"/>
                  <a:gd name="T10" fmla="*/ 22 w 22"/>
                  <a:gd name="T11" fmla="*/ 0 h 53"/>
                  <a:gd name="T12" fmla="*/ 21 w 22"/>
                  <a:gd name="T13" fmla="*/ 0 h 53"/>
                  <a:gd name="T14" fmla="*/ 21 w 22"/>
                  <a:gd name="T15" fmla="*/ 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53">
                    <a:moveTo>
                      <a:pt x="21" y="2"/>
                    </a:moveTo>
                    <a:lnTo>
                      <a:pt x="0" y="53"/>
                    </a:lnTo>
                    <a:lnTo>
                      <a:pt x="0" y="53"/>
                    </a:lnTo>
                    <a:lnTo>
                      <a:pt x="21" y="2"/>
                    </a:lnTo>
                    <a:lnTo>
                      <a:pt x="22" y="1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21" y="2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2" name="Freeform 681"/>
              <p:cNvSpPr/>
              <p:nvPr/>
            </p:nvSpPr>
            <p:spPr bwMode="auto">
              <a:xfrm>
                <a:off x="5204" y="1202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0 h 3"/>
                  <a:gd name="T4" fmla="*/ 0 w 2"/>
                  <a:gd name="T5" fmla="*/ 2 h 3"/>
                  <a:gd name="T6" fmla="*/ 2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3" name="Freeform 682"/>
              <p:cNvSpPr/>
              <p:nvPr/>
            </p:nvSpPr>
            <p:spPr bwMode="auto">
              <a:xfrm>
                <a:off x="5206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4" name="Freeform 683"/>
              <p:cNvSpPr/>
              <p:nvPr/>
            </p:nvSpPr>
            <p:spPr bwMode="auto">
              <a:xfrm>
                <a:off x="5205" y="1202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5" name="Freeform 684"/>
              <p:cNvSpPr/>
              <p:nvPr/>
            </p:nvSpPr>
            <p:spPr bwMode="auto">
              <a:xfrm>
                <a:off x="5206" y="1200"/>
                <a:ext cx="1" cy="2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0 w 1"/>
                  <a:gd name="T5" fmla="*/ 1 h 2"/>
                  <a:gd name="T6" fmla="*/ 1 w 1"/>
                  <a:gd name="T7" fmla="*/ 2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6" name="Freeform 685"/>
              <p:cNvSpPr/>
              <p:nvPr/>
            </p:nvSpPr>
            <p:spPr bwMode="auto">
              <a:xfrm>
                <a:off x="5204" y="1202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7" name="Freeform 686"/>
              <p:cNvSpPr/>
              <p:nvPr/>
            </p:nvSpPr>
            <p:spPr bwMode="auto">
              <a:xfrm>
                <a:off x="5204" y="120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8" name="Freeform 687"/>
              <p:cNvSpPr/>
              <p:nvPr/>
            </p:nvSpPr>
            <p:spPr bwMode="auto">
              <a:xfrm>
                <a:off x="5205" y="1200"/>
                <a:ext cx="2" cy="2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0 h 2"/>
                  <a:gd name="T4" fmla="*/ 1 w 2"/>
                  <a:gd name="T5" fmla="*/ 1 h 2"/>
                  <a:gd name="T6" fmla="*/ 2 w 2"/>
                  <a:gd name="T7" fmla="*/ 2 h 2"/>
                  <a:gd name="T8" fmla="*/ 1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9" name="Freeform 688"/>
              <p:cNvSpPr/>
              <p:nvPr/>
            </p:nvSpPr>
            <p:spPr bwMode="auto">
              <a:xfrm>
                <a:off x="5204" y="1201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0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0" name="Freeform 689"/>
              <p:cNvSpPr/>
              <p:nvPr/>
            </p:nvSpPr>
            <p:spPr bwMode="auto">
              <a:xfrm>
                <a:off x="5207" y="1150"/>
                <a:ext cx="22" cy="52"/>
              </a:xfrm>
              <a:custGeom>
                <a:avLst/>
                <a:gdLst>
                  <a:gd name="T0" fmla="*/ 21 w 22"/>
                  <a:gd name="T1" fmla="*/ 0 h 52"/>
                  <a:gd name="T2" fmla="*/ 0 w 22"/>
                  <a:gd name="T3" fmla="*/ 50 h 52"/>
                  <a:gd name="T4" fmla="*/ 0 w 22"/>
                  <a:gd name="T5" fmla="*/ 52 h 52"/>
                  <a:gd name="T6" fmla="*/ 0 w 22"/>
                  <a:gd name="T7" fmla="*/ 52 h 52"/>
                  <a:gd name="T8" fmla="*/ 0 w 22"/>
                  <a:gd name="T9" fmla="*/ 52 h 52"/>
                  <a:gd name="T10" fmla="*/ 1 w 22"/>
                  <a:gd name="T11" fmla="*/ 50 h 52"/>
                  <a:gd name="T12" fmla="*/ 22 w 22"/>
                  <a:gd name="T13" fmla="*/ 0 h 52"/>
                  <a:gd name="T14" fmla="*/ 21 w 22"/>
                  <a:gd name="T1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52">
                    <a:moveTo>
                      <a:pt x="21" y="0"/>
                    </a:moveTo>
                    <a:lnTo>
                      <a:pt x="0" y="5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1" y="50"/>
                    </a:lnTo>
                    <a:lnTo>
                      <a:pt x="22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1" name="Freeform 690"/>
              <p:cNvSpPr/>
              <p:nvPr/>
            </p:nvSpPr>
            <p:spPr bwMode="auto">
              <a:xfrm>
                <a:off x="5206" y="1149"/>
                <a:ext cx="22" cy="51"/>
              </a:xfrm>
              <a:custGeom>
                <a:avLst/>
                <a:gdLst>
                  <a:gd name="T0" fmla="*/ 22 w 22"/>
                  <a:gd name="T1" fmla="*/ 1 h 51"/>
                  <a:gd name="T2" fmla="*/ 20 w 22"/>
                  <a:gd name="T3" fmla="*/ 0 h 51"/>
                  <a:gd name="T4" fmla="*/ 0 w 22"/>
                  <a:gd name="T5" fmla="*/ 51 h 51"/>
                  <a:gd name="T6" fmla="*/ 1 w 22"/>
                  <a:gd name="T7" fmla="*/ 51 h 51"/>
                  <a:gd name="T8" fmla="*/ 22 w 22"/>
                  <a:gd name="T9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1">
                    <a:moveTo>
                      <a:pt x="22" y="1"/>
                    </a:moveTo>
                    <a:lnTo>
                      <a:pt x="20" y="0"/>
                    </a:lnTo>
                    <a:lnTo>
                      <a:pt x="0" y="51"/>
                    </a:lnTo>
                    <a:lnTo>
                      <a:pt x="1" y="51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2" name="Freeform 691"/>
              <p:cNvSpPr/>
              <p:nvPr/>
            </p:nvSpPr>
            <p:spPr bwMode="auto">
              <a:xfrm>
                <a:off x="5169" y="1203"/>
                <a:ext cx="36" cy="45"/>
              </a:xfrm>
              <a:custGeom>
                <a:avLst/>
                <a:gdLst>
                  <a:gd name="T0" fmla="*/ 36 w 36"/>
                  <a:gd name="T1" fmla="*/ 1 h 45"/>
                  <a:gd name="T2" fmla="*/ 35 w 36"/>
                  <a:gd name="T3" fmla="*/ 0 h 45"/>
                  <a:gd name="T4" fmla="*/ 0 w 36"/>
                  <a:gd name="T5" fmla="*/ 44 h 45"/>
                  <a:gd name="T6" fmla="*/ 1 w 36"/>
                  <a:gd name="T7" fmla="*/ 45 h 45"/>
                  <a:gd name="T8" fmla="*/ 36 w 36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5">
                    <a:moveTo>
                      <a:pt x="36" y="1"/>
                    </a:moveTo>
                    <a:lnTo>
                      <a:pt x="35" y="0"/>
                    </a:lnTo>
                    <a:lnTo>
                      <a:pt x="0" y="44"/>
                    </a:lnTo>
                    <a:lnTo>
                      <a:pt x="1" y="45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3" name="Freeform 692"/>
              <p:cNvSpPr/>
              <p:nvPr/>
            </p:nvSpPr>
            <p:spPr bwMode="auto">
              <a:xfrm>
                <a:off x="5170" y="1203"/>
                <a:ext cx="36" cy="46"/>
              </a:xfrm>
              <a:custGeom>
                <a:avLst/>
                <a:gdLst>
                  <a:gd name="T0" fmla="*/ 35 w 36"/>
                  <a:gd name="T1" fmla="*/ 1 h 46"/>
                  <a:gd name="T2" fmla="*/ 0 w 36"/>
                  <a:gd name="T3" fmla="*/ 45 h 46"/>
                  <a:gd name="T4" fmla="*/ 0 w 36"/>
                  <a:gd name="T5" fmla="*/ 46 h 46"/>
                  <a:gd name="T6" fmla="*/ 36 w 36"/>
                  <a:gd name="T7" fmla="*/ 2 h 46"/>
                  <a:gd name="T8" fmla="*/ 36 w 36"/>
                  <a:gd name="T9" fmla="*/ 0 h 46"/>
                  <a:gd name="T10" fmla="*/ 36 w 36"/>
                  <a:gd name="T11" fmla="*/ 0 h 46"/>
                  <a:gd name="T12" fmla="*/ 35 w 36"/>
                  <a:gd name="T13" fmla="*/ 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6">
                    <a:moveTo>
                      <a:pt x="35" y="1"/>
                    </a:moveTo>
                    <a:lnTo>
                      <a:pt x="0" y="45"/>
                    </a:lnTo>
                    <a:lnTo>
                      <a:pt x="0" y="46"/>
                    </a:lnTo>
                    <a:lnTo>
                      <a:pt x="36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4" name="Freeform 693"/>
              <p:cNvSpPr/>
              <p:nvPr/>
            </p:nvSpPr>
            <p:spPr bwMode="auto">
              <a:xfrm>
                <a:off x="5165" y="1203"/>
                <a:ext cx="41" cy="25"/>
              </a:xfrm>
              <a:custGeom>
                <a:avLst/>
                <a:gdLst>
                  <a:gd name="T0" fmla="*/ 40 w 41"/>
                  <a:gd name="T1" fmla="*/ 0 h 25"/>
                  <a:gd name="T2" fmla="*/ 0 w 41"/>
                  <a:gd name="T3" fmla="*/ 23 h 25"/>
                  <a:gd name="T4" fmla="*/ 0 w 41"/>
                  <a:gd name="T5" fmla="*/ 25 h 25"/>
                  <a:gd name="T6" fmla="*/ 40 w 41"/>
                  <a:gd name="T7" fmla="*/ 1 h 25"/>
                  <a:gd name="T8" fmla="*/ 41 w 41"/>
                  <a:gd name="T9" fmla="*/ 0 h 25"/>
                  <a:gd name="T10" fmla="*/ 40 w 41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25">
                    <a:moveTo>
                      <a:pt x="40" y="0"/>
                    </a:moveTo>
                    <a:lnTo>
                      <a:pt x="0" y="23"/>
                    </a:lnTo>
                    <a:lnTo>
                      <a:pt x="0" y="25"/>
                    </a:lnTo>
                    <a:lnTo>
                      <a:pt x="40" y="1"/>
                    </a:lnTo>
                    <a:lnTo>
                      <a:pt x="41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5" name="Freeform 694"/>
              <p:cNvSpPr/>
              <p:nvPr/>
            </p:nvSpPr>
            <p:spPr bwMode="auto">
              <a:xfrm>
                <a:off x="5165" y="1202"/>
                <a:ext cx="40" cy="25"/>
              </a:xfrm>
              <a:custGeom>
                <a:avLst/>
                <a:gdLst>
                  <a:gd name="T0" fmla="*/ 40 w 40"/>
                  <a:gd name="T1" fmla="*/ 1 h 25"/>
                  <a:gd name="T2" fmla="*/ 39 w 40"/>
                  <a:gd name="T3" fmla="*/ 0 h 25"/>
                  <a:gd name="T4" fmla="*/ 0 w 40"/>
                  <a:gd name="T5" fmla="*/ 23 h 25"/>
                  <a:gd name="T6" fmla="*/ 0 w 40"/>
                  <a:gd name="T7" fmla="*/ 25 h 25"/>
                  <a:gd name="T8" fmla="*/ 40 w 40"/>
                  <a:gd name="T9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5">
                    <a:moveTo>
                      <a:pt x="40" y="1"/>
                    </a:moveTo>
                    <a:lnTo>
                      <a:pt x="39" y="0"/>
                    </a:lnTo>
                    <a:lnTo>
                      <a:pt x="0" y="23"/>
                    </a:lnTo>
                    <a:lnTo>
                      <a:pt x="0" y="25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847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6" name="Freeform 695"/>
              <p:cNvSpPr/>
              <p:nvPr/>
            </p:nvSpPr>
            <p:spPr bwMode="auto">
              <a:xfrm>
                <a:off x="5206" y="1155"/>
                <a:ext cx="1" cy="47"/>
              </a:xfrm>
              <a:custGeom>
                <a:avLst/>
                <a:gdLst>
                  <a:gd name="T0" fmla="*/ 1 w 1"/>
                  <a:gd name="T1" fmla="*/ 0 h 47"/>
                  <a:gd name="T2" fmla="*/ 0 w 1"/>
                  <a:gd name="T3" fmla="*/ 0 h 47"/>
                  <a:gd name="T4" fmla="*/ 0 w 1"/>
                  <a:gd name="T5" fmla="*/ 46 h 47"/>
                  <a:gd name="T6" fmla="*/ 1 w 1"/>
                  <a:gd name="T7" fmla="*/ 47 h 47"/>
                  <a:gd name="T8" fmla="*/ 1 w 1"/>
                  <a:gd name="T9" fmla="*/ 45 h 47"/>
                  <a:gd name="T10" fmla="*/ 1 w 1"/>
                  <a:gd name="T1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7">
                    <a:moveTo>
                      <a:pt x="1" y="0"/>
                    </a:moveTo>
                    <a:lnTo>
                      <a:pt x="0" y="0"/>
                    </a:lnTo>
                    <a:lnTo>
                      <a:pt x="0" y="46"/>
                    </a:lnTo>
                    <a:lnTo>
                      <a:pt x="1" y="47"/>
                    </a:lnTo>
                    <a:lnTo>
                      <a:pt x="1" y="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7" name="Freeform 696"/>
              <p:cNvSpPr/>
              <p:nvPr/>
            </p:nvSpPr>
            <p:spPr bwMode="auto">
              <a:xfrm>
                <a:off x="5205" y="1155"/>
                <a:ext cx="1" cy="46"/>
              </a:xfrm>
              <a:custGeom>
                <a:avLst/>
                <a:gdLst>
                  <a:gd name="T0" fmla="*/ 1 w 1"/>
                  <a:gd name="T1" fmla="*/ 0 h 46"/>
                  <a:gd name="T2" fmla="*/ 0 w 1"/>
                  <a:gd name="T3" fmla="*/ 1 h 46"/>
                  <a:gd name="T4" fmla="*/ 0 w 1"/>
                  <a:gd name="T5" fmla="*/ 45 h 46"/>
                  <a:gd name="T6" fmla="*/ 1 w 1"/>
                  <a:gd name="T7" fmla="*/ 46 h 46"/>
                  <a:gd name="T8" fmla="*/ 1 w 1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6">
                    <a:moveTo>
                      <a:pt x="1" y="0"/>
                    </a:moveTo>
                    <a:lnTo>
                      <a:pt x="0" y="1"/>
                    </a:lnTo>
                    <a:lnTo>
                      <a:pt x="0" y="45"/>
                    </a:lnTo>
                    <a:lnTo>
                      <a:pt x="1" y="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670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8" name="Freeform 697"/>
              <p:cNvSpPr/>
              <p:nvPr/>
            </p:nvSpPr>
            <p:spPr bwMode="auto">
              <a:xfrm>
                <a:off x="5186" y="1173"/>
                <a:ext cx="21" cy="29"/>
              </a:xfrm>
              <a:custGeom>
                <a:avLst/>
                <a:gdLst>
                  <a:gd name="T0" fmla="*/ 0 w 21"/>
                  <a:gd name="T1" fmla="*/ 0 h 29"/>
                  <a:gd name="T2" fmla="*/ 0 w 21"/>
                  <a:gd name="T3" fmla="*/ 0 h 29"/>
                  <a:gd name="T4" fmla="*/ 20 w 21"/>
                  <a:gd name="T5" fmla="*/ 29 h 29"/>
                  <a:gd name="T6" fmla="*/ 21 w 21"/>
                  <a:gd name="T7" fmla="*/ 29 h 29"/>
                  <a:gd name="T8" fmla="*/ 21 w 21"/>
                  <a:gd name="T9" fmla="*/ 29 h 29"/>
                  <a:gd name="T10" fmla="*/ 20 w 21"/>
                  <a:gd name="T11" fmla="*/ 28 h 29"/>
                  <a:gd name="T12" fmla="*/ 0 w 21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9">
                    <a:moveTo>
                      <a:pt x="0" y="0"/>
                    </a:moveTo>
                    <a:lnTo>
                      <a:pt x="0" y="0"/>
                    </a:lnTo>
                    <a:lnTo>
                      <a:pt x="20" y="29"/>
                    </a:lnTo>
                    <a:lnTo>
                      <a:pt x="21" y="29"/>
                    </a:lnTo>
                    <a:lnTo>
                      <a:pt x="21" y="29"/>
                    </a:lnTo>
                    <a:lnTo>
                      <a:pt x="2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9" name="Freeform 698"/>
              <p:cNvSpPr/>
              <p:nvPr/>
            </p:nvSpPr>
            <p:spPr bwMode="auto">
              <a:xfrm>
                <a:off x="5186" y="1173"/>
                <a:ext cx="21" cy="29"/>
              </a:xfrm>
              <a:custGeom>
                <a:avLst/>
                <a:gdLst>
                  <a:gd name="T0" fmla="*/ 0 w 21"/>
                  <a:gd name="T1" fmla="*/ 0 h 29"/>
                  <a:gd name="T2" fmla="*/ 0 w 21"/>
                  <a:gd name="T3" fmla="*/ 0 h 29"/>
                  <a:gd name="T4" fmla="*/ 20 w 21"/>
                  <a:gd name="T5" fmla="*/ 29 h 29"/>
                  <a:gd name="T6" fmla="*/ 21 w 21"/>
                  <a:gd name="T7" fmla="*/ 29 h 29"/>
                  <a:gd name="T8" fmla="*/ 21 w 21"/>
                  <a:gd name="T9" fmla="*/ 29 h 29"/>
                  <a:gd name="T10" fmla="*/ 20 w 21"/>
                  <a:gd name="T11" fmla="*/ 28 h 29"/>
                  <a:gd name="T12" fmla="*/ 0 w 21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9">
                    <a:moveTo>
                      <a:pt x="0" y="0"/>
                    </a:moveTo>
                    <a:lnTo>
                      <a:pt x="0" y="0"/>
                    </a:lnTo>
                    <a:lnTo>
                      <a:pt x="20" y="29"/>
                    </a:lnTo>
                    <a:lnTo>
                      <a:pt x="21" y="29"/>
                    </a:lnTo>
                    <a:lnTo>
                      <a:pt x="21" y="29"/>
                    </a:lnTo>
                    <a:lnTo>
                      <a:pt x="20" y="2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0" name="Freeform 699"/>
              <p:cNvSpPr/>
              <p:nvPr/>
            </p:nvSpPr>
            <p:spPr bwMode="auto">
              <a:xfrm>
                <a:off x="5185" y="1173"/>
                <a:ext cx="21" cy="29"/>
              </a:xfrm>
              <a:custGeom>
                <a:avLst/>
                <a:gdLst>
                  <a:gd name="T0" fmla="*/ 1 w 21"/>
                  <a:gd name="T1" fmla="*/ 0 h 29"/>
                  <a:gd name="T2" fmla="*/ 0 w 21"/>
                  <a:gd name="T3" fmla="*/ 1 h 29"/>
                  <a:gd name="T4" fmla="*/ 19 w 21"/>
                  <a:gd name="T5" fmla="*/ 28 h 29"/>
                  <a:gd name="T6" fmla="*/ 21 w 21"/>
                  <a:gd name="T7" fmla="*/ 29 h 29"/>
                  <a:gd name="T8" fmla="*/ 1 w 21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9">
                    <a:moveTo>
                      <a:pt x="1" y="0"/>
                    </a:moveTo>
                    <a:lnTo>
                      <a:pt x="0" y="1"/>
                    </a:lnTo>
                    <a:lnTo>
                      <a:pt x="19" y="28"/>
                    </a:lnTo>
                    <a:lnTo>
                      <a:pt x="21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1" name="Freeform 700"/>
              <p:cNvSpPr/>
              <p:nvPr/>
            </p:nvSpPr>
            <p:spPr bwMode="auto">
              <a:xfrm>
                <a:off x="5185" y="1173"/>
                <a:ext cx="21" cy="29"/>
              </a:xfrm>
              <a:custGeom>
                <a:avLst/>
                <a:gdLst>
                  <a:gd name="T0" fmla="*/ 1 w 21"/>
                  <a:gd name="T1" fmla="*/ 0 h 29"/>
                  <a:gd name="T2" fmla="*/ 0 w 21"/>
                  <a:gd name="T3" fmla="*/ 1 h 29"/>
                  <a:gd name="T4" fmla="*/ 19 w 21"/>
                  <a:gd name="T5" fmla="*/ 28 h 29"/>
                  <a:gd name="T6" fmla="*/ 21 w 21"/>
                  <a:gd name="T7" fmla="*/ 29 h 29"/>
                  <a:gd name="T8" fmla="*/ 1 w 21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9">
                    <a:moveTo>
                      <a:pt x="1" y="0"/>
                    </a:moveTo>
                    <a:lnTo>
                      <a:pt x="0" y="1"/>
                    </a:lnTo>
                    <a:lnTo>
                      <a:pt x="19" y="28"/>
                    </a:lnTo>
                    <a:lnTo>
                      <a:pt x="21" y="29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2" name="Freeform 701"/>
              <p:cNvSpPr/>
              <p:nvPr/>
            </p:nvSpPr>
            <p:spPr bwMode="auto">
              <a:xfrm>
                <a:off x="5171" y="1197"/>
                <a:ext cx="70" cy="10"/>
              </a:xfrm>
              <a:custGeom>
                <a:avLst/>
                <a:gdLst>
                  <a:gd name="T0" fmla="*/ 0 w 70"/>
                  <a:gd name="T1" fmla="*/ 0 h 10"/>
                  <a:gd name="T2" fmla="*/ 0 w 70"/>
                  <a:gd name="T3" fmla="*/ 2 h 10"/>
                  <a:gd name="T4" fmla="*/ 34 w 70"/>
                  <a:gd name="T5" fmla="*/ 6 h 10"/>
                  <a:gd name="T6" fmla="*/ 35 w 70"/>
                  <a:gd name="T7" fmla="*/ 6 h 10"/>
                  <a:gd name="T8" fmla="*/ 35 w 70"/>
                  <a:gd name="T9" fmla="*/ 6 h 10"/>
                  <a:gd name="T10" fmla="*/ 36 w 70"/>
                  <a:gd name="T11" fmla="*/ 6 h 10"/>
                  <a:gd name="T12" fmla="*/ 37 w 70"/>
                  <a:gd name="T13" fmla="*/ 6 h 10"/>
                  <a:gd name="T14" fmla="*/ 70 w 70"/>
                  <a:gd name="T15" fmla="*/ 10 h 10"/>
                  <a:gd name="T16" fmla="*/ 70 w 70"/>
                  <a:gd name="T17" fmla="*/ 9 h 10"/>
                  <a:gd name="T18" fmla="*/ 37 w 70"/>
                  <a:gd name="T19" fmla="*/ 5 h 10"/>
                  <a:gd name="T20" fmla="*/ 37 w 70"/>
                  <a:gd name="T21" fmla="*/ 5 h 10"/>
                  <a:gd name="T22" fmla="*/ 36 w 70"/>
                  <a:gd name="T23" fmla="*/ 5 h 10"/>
                  <a:gd name="T24" fmla="*/ 36 w 70"/>
                  <a:gd name="T25" fmla="*/ 5 h 10"/>
                  <a:gd name="T26" fmla="*/ 35 w 70"/>
                  <a:gd name="T27" fmla="*/ 5 h 10"/>
                  <a:gd name="T28" fmla="*/ 0 w 70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0" h="10">
                    <a:moveTo>
                      <a:pt x="0" y="0"/>
                    </a:moveTo>
                    <a:lnTo>
                      <a:pt x="0" y="2"/>
                    </a:lnTo>
                    <a:lnTo>
                      <a:pt x="34" y="6"/>
                    </a:lnTo>
                    <a:lnTo>
                      <a:pt x="35" y="6"/>
                    </a:lnTo>
                    <a:lnTo>
                      <a:pt x="35" y="6"/>
                    </a:lnTo>
                    <a:lnTo>
                      <a:pt x="36" y="6"/>
                    </a:lnTo>
                    <a:lnTo>
                      <a:pt x="37" y="6"/>
                    </a:lnTo>
                    <a:lnTo>
                      <a:pt x="70" y="10"/>
                    </a:lnTo>
                    <a:lnTo>
                      <a:pt x="70" y="9"/>
                    </a:lnTo>
                    <a:lnTo>
                      <a:pt x="37" y="5"/>
                    </a:lnTo>
                    <a:lnTo>
                      <a:pt x="37" y="5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3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3" name="Freeform 702"/>
              <p:cNvSpPr/>
              <p:nvPr/>
            </p:nvSpPr>
            <p:spPr bwMode="auto">
              <a:xfrm>
                <a:off x="5171" y="1197"/>
                <a:ext cx="35" cy="5"/>
              </a:xfrm>
              <a:custGeom>
                <a:avLst/>
                <a:gdLst>
                  <a:gd name="T0" fmla="*/ 35 w 35"/>
                  <a:gd name="T1" fmla="*/ 5 h 5"/>
                  <a:gd name="T2" fmla="*/ 33 w 35"/>
                  <a:gd name="T3" fmla="*/ 4 h 5"/>
                  <a:gd name="T4" fmla="*/ 1 w 35"/>
                  <a:gd name="T5" fmla="*/ 0 h 5"/>
                  <a:gd name="T6" fmla="*/ 0 w 35"/>
                  <a:gd name="T7" fmla="*/ 0 h 5"/>
                  <a:gd name="T8" fmla="*/ 35 w 3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5">
                    <a:moveTo>
                      <a:pt x="35" y="5"/>
                    </a:moveTo>
                    <a:lnTo>
                      <a:pt x="33" y="4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35" y="5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4" name="Freeform 703"/>
              <p:cNvSpPr/>
              <p:nvPr/>
            </p:nvSpPr>
            <p:spPr bwMode="auto">
              <a:xfrm>
                <a:off x="5103" y="1246"/>
                <a:ext cx="9" cy="5"/>
              </a:xfrm>
              <a:custGeom>
                <a:avLst/>
                <a:gdLst>
                  <a:gd name="T0" fmla="*/ 6 w 9"/>
                  <a:gd name="T1" fmla="*/ 5 h 5"/>
                  <a:gd name="T2" fmla="*/ 9 w 9"/>
                  <a:gd name="T3" fmla="*/ 4 h 5"/>
                  <a:gd name="T4" fmla="*/ 2 w 9"/>
                  <a:gd name="T5" fmla="*/ 0 h 5"/>
                  <a:gd name="T6" fmla="*/ 0 w 9"/>
                  <a:gd name="T7" fmla="*/ 1 h 5"/>
                  <a:gd name="T8" fmla="*/ 6 w 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6" y="5"/>
                    </a:moveTo>
                    <a:lnTo>
                      <a:pt x="9" y="4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5" name="Freeform 704"/>
              <p:cNvSpPr/>
              <p:nvPr/>
            </p:nvSpPr>
            <p:spPr bwMode="auto">
              <a:xfrm>
                <a:off x="5109" y="1250"/>
                <a:ext cx="3" cy="3"/>
              </a:xfrm>
              <a:custGeom>
                <a:avLst/>
                <a:gdLst>
                  <a:gd name="T0" fmla="*/ 0 w 3"/>
                  <a:gd name="T1" fmla="*/ 3 h 3"/>
                  <a:gd name="T2" fmla="*/ 2 w 3"/>
                  <a:gd name="T3" fmla="*/ 1 h 3"/>
                  <a:gd name="T4" fmla="*/ 3 w 3"/>
                  <a:gd name="T5" fmla="*/ 0 h 3"/>
                  <a:gd name="T6" fmla="*/ 0 w 3"/>
                  <a:gd name="T7" fmla="*/ 1 h 3"/>
                  <a:gd name="T8" fmla="*/ 0 w 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2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1930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6" name="Freeform 705"/>
              <p:cNvSpPr/>
              <p:nvPr/>
            </p:nvSpPr>
            <p:spPr bwMode="auto">
              <a:xfrm>
                <a:off x="5079" y="1224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2 h 5"/>
                  <a:gd name="T4" fmla="*/ 2 w 2"/>
                  <a:gd name="T5" fmla="*/ 5 h 5"/>
                  <a:gd name="T6" fmla="*/ 2 w 2"/>
                  <a:gd name="T7" fmla="*/ 3 h 5"/>
                  <a:gd name="T8" fmla="*/ 0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4"/>
                      <a:pt x="2" y="5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7" name="Freeform 706"/>
              <p:cNvSpPr/>
              <p:nvPr/>
            </p:nvSpPr>
            <p:spPr bwMode="auto">
              <a:xfrm>
                <a:off x="5144" y="1129"/>
                <a:ext cx="70" cy="83"/>
              </a:xfrm>
              <a:custGeom>
                <a:avLst/>
                <a:gdLst>
                  <a:gd name="T0" fmla="*/ 11 w 70"/>
                  <a:gd name="T1" fmla="*/ 47 h 83"/>
                  <a:gd name="T2" fmla="*/ 27 w 70"/>
                  <a:gd name="T3" fmla="*/ 21 h 83"/>
                  <a:gd name="T4" fmla="*/ 43 w 70"/>
                  <a:gd name="T5" fmla="*/ 7 h 83"/>
                  <a:gd name="T6" fmla="*/ 62 w 70"/>
                  <a:gd name="T7" fmla="*/ 1 h 83"/>
                  <a:gd name="T8" fmla="*/ 63 w 70"/>
                  <a:gd name="T9" fmla="*/ 1 h 83"/>
                  <a:gd name="T10" fmla="*/ 70 w 70"/>
                  <a:gd name="T11" fmla="*/ 5 h 83"/>
                  <a:gd name="T12" fmla="*/ 69 w 70"/>
                  <a:gd name="T13" fmla="*/ 5 h 83"/>
                  <a:gd name="T14" fmla="*/ 50 w 70"/>
                  <a:gd name="T15" fmla="*/ 11 h 83"/>
                  <a:gd name="T16" fmla="*/ 34 w 70"/>
                  <a:gd name="T17" fmla="*/ 26 h 83"/>
                  <a:gd name="T18" fmla="*/ 19 w 70"/>
                  <a:gd name="T19" fmla="*/ 49 h 83"/>
                  <a:gd name="T20" fmla="*/ 8 w 70"/>
                  <a:gd name="T21" fmla="*/ 82 h 83"/>
                  <a:gd name="T22" fmla="*/ 8 w 70"/>
                  <a:gd name="T23" fmla="*/ 83 h 83"/>
                  <a:gd name="T24" fmla="*/ 2 w 70"/>
                  <a:gd name="T25" fmla="*/ 79 h 83"/>
                  <a:gd name="T26" fmla="*/ 11 w 70"/>
                  <a:gd name="T27" fmla="*/ 4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83">
                    <a:moveTo>
                      <a:pt x="11" y="47"/>
                    </a:moveTo>
                    <a:cubicBezTo>
                      <a:pt x="15" y="37"/>
                      <a:pt x="21" y="29"/>
                      <a:pt x="27" y="21"/>
                    </a:cubicBezTo>
                    <a:cubicBezTo>
                      <a:pt x="32" y="16"/>
                      <a:pt x="37" y="11"/>
                      <a:pt x="43" y="7"/>
                    </a:cubicBezTo>
                    <a:cubicBezTo>
                      <a:pt x="49" y="4"/>
                      <a:pt x="57" y="0"/>
                      <a:pt x="62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70" y="5"/>
                      <a:pt x="70" y="5"/>
                      <a:pt x="70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4" y="4"/>
                      <a:pt x="56" y="8"/>
                      <a:pt x="50" y="11"/>
                    </a:cubicBezTo>
                    <a:cubicBezTo>
                      <a:pt x="44" y="15"/>
                      <a:pt x="39" y="20"/>
                      <a:pt x="34" y="26"/>
                    </a:cubicBezTo>
                    <a:cubicBezTo>
                      <a:pt x="28" y="33"/>
                      <a:pt x="23" y="41"/>
                      <a:pt x="19" y="49"/>
                    </a:cubicBezTo>
                    <a:cubicBezTo>
                      <a:pt x="16" y="56"/>
                      <a:pt x="8" y="76"/>
                      <a:pt x="8" y="82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8" y="83"/>
                      <a:pt x="2" y="83"/>
                      <a:pt x="2" y="79"/>
                    </a:cubicBezTo>
                    <a:cubicBezTo>
                      <a:pt x="0" y="71"/>
                      <a:pt x="8" y="54"/>
                      <a:pt x="11" y="47"/>
                    </a:cubicBezTo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8" name="Freeform 707"/>
              <p:cNvSpPr/>
              <p:nvPr/>
            </p:nvSpPr>
            <p:spPr bwMode="auto">
              <a:xfrm>
                <a:off x="5152" y="1133"/>
                <a:ext cx="62" cy="79"/>
              </a:xfrm>
              <a:custGeom>
                <a:avLst/>
                <a:gdLst>
                  <a:gd name="T0" fmla="*/ 41 w 62"/>
                  <a:gd name="T1" fmla="*/ 7 h 79"/>
                  <a:gd name="T2" fmla="*/ 0 w 62"/>
                  <a:gd name="T3" fmla="*/ 78 h 79"/>
                  <a:gd name="T4" fmla="*/ 0 w 62"/>
                  <a:gd name="T5" fmla="*/ 79 h 79"/>
                  <a:gd name="T6" fmla="*/ 1 w 62"/>
                  <a:gd name="T7" fmla="*/ 79 h 79"/>
                  <a:gd name="T8" fmla="*/ 2 w 62"/>
                  <a:gd name="T9" fmla="*/ 76 h 79"/>
                  <a:gd name="T10" fmla="*/ 42 w 62"/>
                  <a:gd name="T11" fmla="*/ 10 h 79"/>
                  <a:gd name="T12" fmla="*/ 59 w 62"/>
                  <a:gd name="T13" fmla="*/ 3 h 79"/>
                  <a:gd name="T14" fmla="*/ 60 w 62"/>
                  <a:gd name="T15" fmla="*/ 3 h 79"/>
                  <a:gd name="T16" fmla="*/ 61 w 62"/>
                  <a:gd name="T17" fmla="*/ 2 h 79"/>
                  <a:gd name="T18" fmla="*/ 61 w 62"/>
                  <a:gd name="T19" fmla="*/ 1 h 79"/>
                  <a:gd name="T20" fmla="*/ 41 w 62"/>
                  <a:gd name="T21" fmla="*/ 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79">
                    <a:moveTo>
                      <a:pt x="41" y="7"/>
                    </a:moveTo>
                    <a:cubicBezTo>
                      <a:pt x="20" y="20"/>
                      <a:pt x="2" y="56"/>
                      <a:pt x="0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1" y="78"/>
                      <a:pt x="2" y="77"/>
                      <a:pt x="2" y="76"/>
                    </a:cubicBezTo>
                    <a:cubicBezTo>
                      <a:pt x="9" y="48"/>
                      <a:pt x="25" y="20"/>
                      <a:pt x="42" y="10"/>
                    </a:cubicBezTo>
                    <a:cubicBezTo>
                      <a:pt x="48" y="7"/>
                      <a:pt x="54" y="4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1" y="3"/>
                      <a:pt x="61" y="2"/>
                      <a:pt x="61" y="2"/>
                    </a:cubicBezTo>
                    <a:cubicBezTo>
                      <a:pt x="62" y="1"/>
                      <a:pt x="62" y="1"/>
                      <a:pt x="61" y="1"/>
                    </a:cubicBezTo>
                    <a:cubicBezTo>
                      <a:pt x="56" y="0"/>
                      <a:pt x="48" y="4"/>
                      <a:pt x="41" y="7"/>
                    </a:cubicBezTo>
                  </a:path>
                </a:pathLst>
              </a:custGeom>
              <a:solidFill>
                <a:srgbClr val="BFC6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9" name="Freeform 708"/>
              <p:cNvSpPr/>
              <p:nvPr/>
            </p:nvSpPr>
            <p:spPr bwMode="auto">
              <a:xfrm>
                <a:off x="5021" y="1216"/>
                <a:ext cx="6" cy="5"/>
              </a:xfrm>
              <a:custGeom>
                <a:avLst/>
                <a:gdLst>
                  <a:gd name="T0" fmla="*/ 0 w 6"/>
                  <a:gd name="T1" fmla="*/ 5 h 5"/>
                  <a:gd name="T2" fmla="*/ 5 w 6"/>
                  <a:gd name="T3" fmla="*/ 2 h 5"/>
                  <a:gd name="T4" fmla="*/ 6 w 6"/>
                  <a:gd name="T5" fmla="*/ 0 h 5"/>
                  <a:gd name="T6" fmla="*/ 2 w 6"/>
                  <a:gd name="T7" fmla="*/ 2 h 5"/>
                  <a:gd name="T8" fmla="*/ 0 w 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0" y="5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0"/>
                      <a:pt x="6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0" y="4"/>
                      <a:pt x="0" y="5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0" name="Freeform 709"/>
              <p:cNvSpPr/>
              <p:nvPr/>
            </p:nvSpPr>
            <p:spPr bwMode="auto">
              <a:xfrm>
                <a:off x="5020" y="1210"/>
                <a:ext cx="12" cy="5"/>
              </a:xfrm>
              <a:custGeom>
                <a:avLst/>
                <a:gdLst>
                  <a:gd name="T0" fmla="*/ 7 w 12"/>
                  <a:gd name="T1" fmla="*/ 5 h 5"/>
                  <a:gd name="T2" fmla="*/ 12 w 12"/>
                  <a:gd name="T3" fmla="*/ 2 h 5"/>
                  <a:gd name="T4" fmla="*/ 5 w 12"/>
                  <a:gd name="T5" fmla="*/ 1 h 5"/>
                  <a:gd name="T6" fmla="*/ 0 w 12"/>
                  <a:gd name="T7" fmla="*/ 4 h 5"/>
                  <a:gd name="T8" fmla="*/ 7 w 12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5">
                    <a:moveTo>
                      <a:pt x="7" y="5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9" y="0"/>
                      <a:pt x="6" y="0"/>
                      <a:pt x="5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3"/>
                      <a:pt x="4" y="3"/>
                      <a:pt x="7" y="5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1" name="Freeform 710"/>
              <p:cNvSpPr/>
              <p:nvPr/>
            </p:nvSpPr>
            <p:spPr bwMode="auto">
              <a:xfrm>
                <a:off x="5106" y="1148"/>
                <a:ext cx="36" cy="106"/>
              </a:xfrm>
              <a:custGeom>
                <a:avLst/>
                <a:gdLst>
                  <a:gd name="T0" fmla="*/ 36 w 36"/>
                  <a:gd name="T1" fmla="*/ 6 h 106"/>
                  <a:gd name="T2" fmla="*/ 26 w 36"/>
                  <a:gd name="T3" fmla="*/ 0 h 106"/>
                  <a:gd name="T4" fmla="*/ 0 w 36"/>
                  <a:gd name="T5" fmla="*/ 101 h 106"/>
                  <a:gd name="T6" fmla="*/ 10 w 36"/>
                  <a:gd name="T7" fmla="*/ 106 h 106"/>
                  <a:gd name="T8" fmla="*/ 36 w 36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6">
                    <a:moveTo>
                      <a:pt x="36" y="6"/>
                    </a:moveTo>
                    <a:lnTo>
                      <a:pt x="26" y="0"/>
                    </a:lnTo>
                    <a:lnTo>
                      <a:pt x="0" y="101"/>
                    </a:lnTo>
                    <a:lnTo>
                      <a:pt x="10" y="106"/>
                    </a:lnTo>
                    <a:lnTo>
                      <a:pt x="36" y="6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2" name="Freeform 711"/>
              <p:cNvSpPr/>
              <p:nvPr/>
            </p:nvSpPr>
            <p:spPr bwMode="auto">
              <a:xfrm>
                <a:off x="5106" y="1148"/>
                <a:ext cx="36" cy="106"/>
              </a:xfrm>
              <a:custGeom>
                <a:avLst/>
                <a:gdLst>
                  <a:gd name="T0" fmla="*/ 36 w 36"/>
                  <a:gd name="T1" fmla="*/ 6 h 106"/>
                  <a:gd name="T2" fmla="*/ 26 w 36"/>
                  <a:gd name="T3" fmla="*/ 0 h 106"/>
                  <a:gd name="T4" fmla="*/ 0 w 36"/>
                  <a:gd name="T5" fmla="*/ 101 h 106"/>
                  <a:gd name="T6" fmla="*/ 10 w 36"/>
                  <a:gd name="T7" fmla="*/ 106 h 106"/>
                  <a:gd name="T8" fmla="*/ 36 w 36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6">
                    <a:moveTo>
                      <a:pt x="36" y="6"/>
                    </a:moveTo>
                    <a:lnTo>
                      <a:pt x="26" y="0"/>
                    </a:lnTo>
                    <a:lnTo>
                      <a:pt x="0" y="101"/>
                    </a:lnTo>
                    <a:lnTo>
                      <a:pt x="10" y="106"/>
                    </a:lnTo>
                    <a:lnTo>
                      <a:pt x="36" y="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3" name="Freeform 712"/>
              <p:cNvSpPr/>
              <p:nvPr/>
            </p:nvSpPr>
            <p:spPr bwMode="auto">
              <a:xfrm>
                <a:off x="5131" y="1134"/>
                <a:ext cx="15" cy="5"/>
              </a:xfrm>
              <a:custGeom>
                <a:avLst/>
                <a:gdLst>
                  <a:gd name="T0" fmla="*/ 15 w 15"/>
                  <a:gd name="T1" fmla="*/ 4 h 5"/>
                  <a:gd name="T2" fmla="*/ 7 w 15"/>
                  <a:gd name="T3" fmla="*/ 0 h 5"/>
                  <a:gd name="T4" fmla="*/ 0 w 15"/>
                  <a:gd name="T5" fmla="*/ 1 h 5"/>
                  <a:gd name="T6" fmla="*/ 8 w 15"/>
                  <a:gd name="T7" fmla="*/ 5 h 5"/>
                  <a:gd name="T8" fmla="*/ 15 w 1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5">
                    <a:moveTo>
                      <a:pt x="15" y="4"/>
                    </a:moveTo>
                    <a:lnTo>
                      <a:pt x="7" y="0"/>
                    </a:lnTo>
                    <a:lnTo>
                      <a:pt x="0" y="1"/>
                    </a:lnTo>
                    <a:lnTo>
                      <a:pt x="8" y="5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2E58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4" name="Freeform 713"/>
              <p:cNvSpPr/>
              <p:nvPr/>
            </p:nvSpPr>
            <p:spPr bwMode="auto">
              <a:xfrm>
                <a:off x="5128" y="1135"/>
                <a:ext cx="11" cy="14"/>
              </a:xfrm>
              <a:custGeom>
                <a:avLst/>
                <a:gdLst>
                  <a:gd name="T0" fmla="*/ 11 w 11"/>
                  <a:gd name="T1" fmla="*/ 4 h 14"/>
                  <a:gd name="T2" fmla="*/ 3 w 11"/>
                  <a:gd name="T3" fmla="*/ 0 h 14"/>
                  <a:gd name="T4" fmla="*/ 0 w 11"/>
                  <a:gd name="T5" fmla="*/ 14 h 14"/>
                  <a:gd name="T6" fmla="*/ 9 w 11"/>
                  <a:gd name="T7" fmla="*/ 13 h 14"/>
                  <a:gd name="T8" fmla="*/ 11 w 11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11" y="4"/>
                    </a:moveTo>
                    <a:lnTo>
                      <a:pt x="3" y="0"/>
                    </a:lnTo>
                    <a:lnTo>
                      <a:pt x="0" y="14"/>
                    </a:lnTo>
                    <a:lnTo>
                      <a:pt x="9" y="13"/>
                    </a:ln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5" name="Freeform 714"/>
              <p:cNvSpPr/>
              <p:nvPr/>
            </p:nvSpPr>
            <p:spPr bwMode="auto">
              <a:xfrm>
                <a:off x="5128" y="1135"/>
                <a:ext cx="11" cy="14"/>
              </a:xfrm>
              <a:custGeom>
                <a:avLst/>
                <a:gdLst>
                  <a:gd name="T0" fmla="*/ 11 w 11"/>
                  <a:gd name="T1" fmla="*/ 4 h 14"/>
                  <a:gd name="T2" fmla="*/ 3 w 11"/>
                  <a:gd name="T3" fmla="*/ 0 h 14"/>
                  <a:gd name="T4" fmla="*/ 0 w 11"/>
                  <a:gd name="T5" fmla="*/ 14 h 14"/>
                  <a:gd name="T6" fmla="*/ 9 w 11"/>
                  <a:gd name="T7" fmla="*/ 13 h 14"/>
                  <a:gd name="T8" fmla="*/ 11 w 11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11" y="4"/>
                    </a:moveTo>
                    <a:lnTo>
                      <a:pt x="3" y="0"/>
                    </a:lnTo>
                    <a:lnTo>
                      <a:pt x="0" y="14"/>
                    </a:lnTo>
                    <a:lnTo>
                      <a:pt x="9" y="13"/>
                    </a:lnTo>
                    <a:lnTo>
                      <a:pt x="11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6" name="Freeform 715"/>
              <p:cNvSpPr/>
              <p:nvPr/>
            </p:nvSpPr>
            <p:spPr bwMode="auto">
              <a:xfrm>
                <a:off x="5034" y="1185"/>
                <a:ext cx="78" cy="87"/>
              </a:xfrm>
              <a:custGeom>
                <a:avLst/>
                <a:gdLst>
                  <a:gd name="T0" fmla="*/ 7 w 78"/>
                  <a:gd name="T1" fmla="*/ 5 h 87"/>
                  <a:gd name="T2" fmla="*/ 0 w 78"/>
                  <a:gd name="T3" fmla="*/ 0 h 87"/>
                  <a:gd name="T4" fmla="*/ 70 w 78"/>
                  <a:gd name="T5" fmla="*/ 83 h 87"/>
                  <a:gd name="T6" fmla="*/ 78 w 78"/>
                  <a:gd name="T7" fmla="*/ 87 h 87"/>
                  <a:gd name="T8" fmla="*/ 7 w 78"/>
                  <a:gd name="T9" fmla="*/ 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87">
                    <a:moveTo>
                      <a:pt x="7" y="5"/>
                    </a:moveTo>
                    <a:lnTo>
                      <a:pt x="0" y="0"/>
                    </a:lnTo>
                    <a:lnTo>
                      <a:pt x="70" y="83"/>
                    </a:lnTo>
                    <a:lnTo>
                      <a:pt x="78" y="87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7" name="Freeform 716"/>
              <p:cNvSpPr/>
              <p:nvPr/>
            </p:nvSpPr>
            <p:spPr bwMode="auto">
              <a:xfrm>
                <a:off x="5034" y="1185"/>
                <a:ext cx="78" cy="87"/>
              </a:xfrm>
              <a:custGeom>
                <a:avLst/>
                <a:gdLst>
                  <a:gd name="T0" fmla="*/ 7 w 78"/>
                  <a:gd name="T1" fmla="*/ 5 h 87"/>
                  <a:gd name="T2" fmla="*/ 0 w 78"/>
                  <a:gd name="T3" fmla="*/ 0 h 87"/>
                  <a:gd name="T4" fmla="*/ 70 w 78"/>
                  <a:gd name="T5" fmla="*/ 83 h 87"/>
                  <a:gd name="T6" fmla="*/ 78 w 78"/>
                  <a:gd name="T7" fmla="*/ 87 h 87"/>
                  <a:gd name="T8" fmla="*/ 7 w 78"/>
                  <a:gd name="T9" fmla="*/ 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87">
                    <a:moveTo>
                      <a:pt x="7" y="5"/>
                    </a:moveTo>
                    <a:lnTo>
                      <a:pt x="0" y="0"/>
                    </a:lnTo>
                    <a:lnTo>
                      <a:pt x="70" y="83"/>
                    </a:lnTo>
                    <a:lnTo>
                      <a:pt x="78" y="87"/>
                    </a:lnTo>
                    <a:lnTo>
                      <a:pt x="7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8" name="Freeform 717"/>
              <p:cNvSpPr/>
              <p:nvPr/>
            </p:nvSpPr>
            <p:spPr bwMode="auto">
              <a:xfrm>
                <a:off x="5037" y="1146"/>
                <a:ext cx="99" cy="28"/>
              </a:xfrm>
              <a:custGeom>
                <a:avLst/>
                <a:gdLst>
                  <a:gd name="T0" fmla="*/ 99 w 99"/>
                  <a:gd name="T1" fmla="*/ 4 h 28"/>
                  <a:gd name="T2" fmla="*/ 91 w 99"/>
                  <a:gd name="T3" fmla="*/ 0 h 28"/>
                  <a:gd name="T4" fmla="*/ 0 w 99"/>
                  <a:gd name="T5" fmla="*/ 23 h 28"/>
                  <a:gd name="T6" fmla="*/ 8 w 99"/>
                  <a:gd name="T7" fmla="*/ 28 h 28"/>
                  <a:gd name="T8" fmla="*/ 99 w 99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28">
                    <a:moveTo>
                      <a:pt x="99" y="4"/>
                    </a:moveTo>
                    <a:lnTo>
                      <a:pt x="91" y="0"/>
                    </a:lnTo>
                    <a:lnTo>
                      <a:pt x="0" y="23"/>
                    </a:lnTo>
                    <a:lnTo>
                      <a:pt x="8" y="28"/>
                    </a:lnTo>
                    <a:lnTo>
                      <a:pt x="99" y="4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9" name="Freeform 718"/>
              <p:cNvSpPr/>
              <p:nvPr/>
            </p:nvSpPr>
            <p:spPr bwMode="auto">
              <a:xfrm>
                <a:off x="5037" y="1146"/>
                <a:ext cx="99" cy="28"/>
              </a:xfrm>
              <a:custGeom>
                <a:avLst/>
                <a:gdLst>
                  <a:gd name="T0" fmla="*/ 99 w 99"/>
                  <a:gd name="T1" fmla="*/ 4 h 28"/>
                  <a:gd name="T2" fmla="*/ 91 w 99"/>
                  <a:gd name="T3" fmla="*/ 0 h 28"/>
                  <a:gd name="T4" fmla="*/ 0 w 99"/>
                  <a:gd name="T5" fmla="*/ 23 h 28"/>
                  <a:gd name="T6" fmla="*/ 8 w 99"/>
                  <a:gd name="T7" fmla="*/ 28 h 28"/>
                  <a:gd name="T8" fmla="*/ 99 w 99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28">
                    <a:moveTo>
                      <a:pt x="99" y="4"/>
                    </a:moveTo>
                    <a:lnTo>
                      <a:pt x="91" y="0"/>
                    </a:lnTo>
                    <a:lnTo>
                      <a:pt x="0" y="23"/>
                    </a:lnTo>
                    <a:lnTo>
                      <a:pt x="8" y="28"/>
                    </a:lnTo>
                    <a:lnTo>
                      <a:pt x="99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0" name="Freeform 719"/>
              <p:cNvSpPr/>
              <p:nvPr/>
            </p:nvSpPr>
            <p:spPr bwMode="auto">
              <a:xfrm>
                <a:off x="5034" y="1166"/>
                <a:ext cx="12" cy="24"/>
              </a:xfrm>
              <a:custGeom>
                <a:avLst/>
                <a:gdLst>
                  <a:gd name="T0" fmla="*/ 12 w 12"/>
                  <a:gd name="T1" fmla="*/ 5 h 24"/>
                  <a:gd name="T2" fmla="*/ 4 w 12"/>
                  <a:gd name="T3" fmla="*/ 0 h 24"/>
                  <a:gd name="T4" fmla="*/ 0 w 12"/>
                  <a:gd name="T5" fmla="*/ 19 h 24"/>
                  <a:gd name="T6" fmla="*/ 7 w 12"/>
                  <a:gd name="T7" fmla="*/ 24 h 24"/>
                  <a:gd name="T8" fmla="*/ 12 w 12"/>
                  <a:gd name="T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4">
                    <a:moveTo>
                      <a:pt x="12" y="5"/>
                    </a:moveTo>
                    <a:lnTo>
                      <a:pt x="4" y="0"/>
                    </a:lnTo>
                    <a:lnTo>
                      <a:pt x="0" y="19"/>
                    </a:lnTo>
                    <a:lnTo>
                      <a:pt x="7" y="24"/>
                    </a:lnTo>
                    <a:lnTo>
                      <a:pt x="12" y="5"/>
                    </a:lnTo>
                    <a:close/>
                  </a:path>
                </a:pathLst>
              </a:custGeom>
              <a:solidFill>
                <a:srgbClr val="3B72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1" name="Freeform 720"/>
              <p:cNvSpPr/>
              <p:nvPr/>
            </p:nvSpPr>
            <p:spPr bwMode="auto">
              <a:xfrm>
                <a:off x="5034" y="1166"/>
                <a:ext cx="12" cy="24"/>
              </a:xfrm>
              <a:custGeom>
                <a:avLst/>
                <a:gdLst>
                  <a:gd name="T0" fmla="*/ 12 w 12"/>
                  <a:gd name="T1" fmla="*/ 5 h 24"/>
                  <a:gd name="T2" fmla="*/ 4 w 12"/>
                  <a:gd name="T3" fmla="*/ 0 h 24"/>
                  <a:gd name="T4" fmla="*/ 0 w 12"/>
                  <a:gd name="T5" fmla="*/ 19 h 24"/>
                  <a:gd name="T6" fmla="*/ 7 w 12"/>
                  <a:gd name="T7" fmla="*/ 24 h 24"/>
                  <a:gd name="T8" fmla="*/ 12 w 12"/>
                  <a:gd name="T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4">
                    <a:moveTo>
                      <a:pt x="12" y="5"/>
                    </a:moveTo>
                    <a:lnTo>
                      <a:pt x="4" y="0"/>
                    </a:lnTo>
                    <a:lnTo>
                      <a:pt x="0" y="19"/>
                    </a:lnTo>
                    <a:lnTo>
                      <a:pt x="7" y="24"/>
                    </a:lnTo>
                    <a:lnTo>
                      <a:pt x="12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2" name="Freeform 721"/>
              <p:cNvSpPr>
                <a:spLocks noEditPoints="1"/>
              </p:cNvSpPr>
              <p:nvPr/>
            </p:nvSpPr>
            <p:spPr bwMode="auto">
              <a:xfrm>
                <a:off x="5041" y="1138"/>
                <a:ext cx="105" cy="134"/>
              </a:xfrm>
              <a:custGeom>
                <a:avLst/>
                <a:gdLst>
                  <a:gd name="T0" fmla="*/ 96 w 105"/>
                  <a:gd name="T1" fmla="*/ 10 h 134"/>
                  <a:gd name="T2" fmla="*/ 98 w 105"/>
                  <a:gd name="T3" fmla="*/ 1 h 134"/>
                  <a:gd name="T4" fmla="*/ 105 w 105"/>
                  <a:gd name="T5" fmla="*/ 0 h 134"/>
                  <a:gd name="T6" fmla="*/ 71 w 105"/>
                  <a:gd name="T7" fmla="*/ 134 h 134"/>
                  <a:gd name="T8" fmla="*/ 0 w 105"/>
                  <a:gd name="T9" fmla="*/ 52 h 134"/>
                  <a:gd name="T10" fmla="*/ 5 w 105"/>
                  <a:gd name="T11" fmla="*/ 33 h 134"/>
                  <a:gd name="T12" fmla="*/ 96 w 105"/>
                  <a:gd name="T13" fmla="*/ 10 h 134"/>
                  <a:gd name="T14" fmla="*/ 68 w 105"/>
                  <a:gd name="T15" fmla="*/ 119 h 134"/>
                  <a:gd name="T16" fmla="*/ 94 w 105"/>
                  <a:gd name="T17" fmla="*/ 19 h 134"/>
                  <a:gd name="T18" fmla="*/ 9 w 105"/>
                  <a:gd name="T19" fmla="*/ 40 h 134"/>
                  <a:gd name="T20" fmla="*/ 8 w 105"/>
                  <a:gd name="T21" fmla="*/ 46 h 134"/>
                  <a:gd name="T22" fmla="*/ 68 w 105"/>
                  <a:gd name="T23" fmla="*/ 11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5" h="134">
                    <a:moveTo>
                      <a:pt x="96" y="10"/>
                    </a:moveTo>
                    <a:lnTo>
                      <a:pt x="98" y="1"/>
                    </a:lnTo>
                    <a:lnTo>
                      <a:pt x="105" y="0"/>
                    </a:lnTo>
                    <a:lnTo>
                      <a:pt x="71" y="134"/>
                    </a:lnTo>
                    <a:lnTo>
                      <a:pt x="0" y="52"/>
                    </a:lnTo>
                    <a:lnTo>
                      <a:pt x="5" y="33"/>
                    </a:lnTo>
                    <a:lnTo>
                      <a:pt x="96" y="10"/>
                    </a:lnTo>
                    <a:close/>
                    <a:moveTo>
                      <a:pt x="68" y="119"/>
                    </a:moveTo>
                    <a:lnTo>
                      <a:pt x="94" y="19"/>
                    </a:lnTo>
                    <a:lnTo>
                      <a:pt x="9" y="40"/>
                    </a:lnTo>
                    <a:lnTo>
                      <a:pt x="8" y="46"/>
                    </a:lnTo>
                    <a:lnTo>
                      <a:pt x="68" y="119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3" name="Freeform 722"/>
              <p:cNvSpPr>
                <a:spLocks noEditPoints="1"/>
              </p:cNvSpPr>
              <p:nvPr/>
            </p:nvSpPr>
            <p:spPr bwMode="auto">
              <a:xfrm>
                <a:off x="5041" y="1138"/>
                <a:ext cx="105" cy="134"/>
              </a:xfrm>
              <a:custGeom>
                <a:avLst/>
                <a:gdLst>
                  <a:gd name="T0" fmla="*/ 96 w 105"/>
                  <a:gd name="T1" fmla="*/ 10 h 134"/>
                  <a:gd name="T2" fmla="*/ 98 w 105"/>
                  <a:gd name="T3" fmla="*/ 1 h 134"/>
                  <a:gd name="T4" fmla="*/ 105 w 105"/>
                  <a:gd name="T5" fmla="*/ 0 h 134"/>
                  <a:gd name="T6" fmla="*/ 71 w 105"/>
                  <a:gd name="T7" fmla="*/ 134 h 134"/>
                  <a:gd name="T8" fmla="*/ 0 w 105"/>
                  <a:gd name="T9" fmla="*/ 52 h 134"/>
                  <a:gd name="T10" fmla="*/ 5 w 105"/>
                  <a:gd name="T11" fmla="*/ 33 h 134"/>
                  <a:gd name="T12" fmla="*/ 96 w 105"/>
                  <a:gd name="T13" fmla="*/ 10 h 134"/>
                  <a:gd name="T14" fmla="*/ 68 w 105"/>
                  <a:gd name="T15" fmla="*/ 119 h 134"/>
                  <a:gd name="T16" fmla="*/ 94 w 105"/>
                  <a:gd name="T17" fmla="*/ 19 h 134"/>
                  <a:gd name="T18" fmla="*/ 9 w 105"/>
                  <a:gd name="T19" fmla="*/ 40 h 134"/>
                  <a:gd name="T20" fmla="*/ 8 w 105"/>
                  <a:gd name="T21" fmla="*/ 46 h 134"/>
                  <a:gd name="T22" fmla="*/ 68 w 105"/>
                  <a:gd name="T23" fmla="*/ 11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5" h="134">
                    <a:moveTo>
                      <a:pt x="96" y="10"/>
                    </a:moveTo>
                    <a:lnTo>
                      <a:pt x="98" y="1"/>
                    </a:lnTo>
                    <a:lnTo>
                      <a:pt x="105" y="0"/>
                    </a:lnTo>
                    <a:lnTo>
                      <a:pt x="71" y="134"/>
                    </a:lnTo>
                    <a:lnTo>
                      <a:pt x="0" y="52"/>
                    </a:lnTo>
                    <a:lnTo>
                      <a:pt x="5" y="33"/>
                    </a:lnTo>
                    <a:lnTo>
                      <a:pt x="96" y="10"/>
                    </a:lnTo>
                    <a:moveTo>
                      <a:pt x="68" y="119"/>
                    </a:moveTo>
                    <a:lnTo>
                      <a:pt x="94" y="19"/>
                    </a:lnTo>
                    <a:lnTo>
                      <a:pt x="9" y="40"/>
                    </a:lnTo>
                    <a:lnTo>
                      <a:pt x="8" y="46"/>
                    </a:lnTo>
                    <a:lnTo>
                      <a:pt x="68" y="1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4" name="Freeform 723"/>
              <p:cNvSpPr/>
              <p:nvPr/>
            </p:nvSpPr>
            <p:spPr bwMode="auto">
              <a:xfrm>
                <a:off x="5128" y="1135"/>
                <a:ext cx="18" cy="19"/>
              </a:xfrm>
              <a:custGeom>
                <a:avLst/>
                <a:gdLst>
                  <a:gd name="T0" fmla="*/ 3 w 18"/>
                  <a:gd name="T1" fmla="*/ 0 h 19"/>
                  <a:gd name="T2" fmla="*/ 0 w 18"/>
                  <a:gd name="T3" fmla="*/ 11 h 19"/>
                  <a:gd name="T4" fmla="*/ 1 w 18"/>
                  <a:gd name="T5" fmla="*/ 15 h 19"/>
                  <a:gd name="T6" fmla="*/ 12 w 18"/>
                  <a:gd name="T7" fmla="*/ 18 h 19"/>
                  <a:gd name="T8" fmla="*/ 15 w 18"/>
                  <a:gd name="T9" fmla="*/ 15 h 19"/>
                  <a:gd name="T10" fmla="*/ 18 w 18"/>
                  <a:gd name="T11" fmla="*/ 4 h 19"/>
                  <a:gd name="T12" fmla="*/ 15 w 18"/>
                  <a:gd name="T13" fmla="*/ 6 h 19"/>
                  <a:gd name="T14" fmla="*/ 4 w 18"/>
                  <a:gd name="T15" fmla="*/ 4 h 19"/>
                  <a:gd name="T16" fmla="*/ 3 w 18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3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4"/>
                      <a:pt x="1" y="15"/>
                    </a:cubicBezTo>
                    <a:cubicBezTo>
                      <a:pt x="4" y="17"/>
                      <a:pt x="8" y="19"/>
                      <a:pt x="12" y="18"/>
                    </a:cubicBezTo>
                    <a:cubicBezTo>
                      <a:pt x="13" y="17"/>
                      <a:pt x="14" y="16"/>
                      <a:pt x="15" y="1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5"/>
                      <a:pt x="16" y="6"/>
                      <a:pt x="15" y="6"/>
                    </a:cubicBezTo>
                    <a:cubicBezTo>
                      <a:pt x="11" y="7"/>
                      <a:pt x="7" y="6"/>
                      <a:pt x="4" y="4"/>
                    </a:cubicBezTo>
                    <a:cubicBezTo>
                      <a:pt x="3" y="2"/>
                      <a:pt x="2" y="1"/>
                      <a:pt x="3" y="0"/>
                    </a:cubicBezTo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5" name="Freeform 724"/>
              <p:cNvSpPr/>
              <p:nvPr/>
            </p:nvSpPr>
            <p:spPr bwMode="auto">
              <a:xfrm>
                <a:off x="5130" y="1132"/>
                <a:ext cx="17" cy="10"/>
              </a:xfrm>
              <a:custGeom>
                <a:avLst/>
                <a:gdLst>
                  <a:gd name="T0" fmla="*/ 4 w 17"/>
                  <a:gd name="T1" fmla="*/ 0 h 10"/>
                  <a:gd name="T2" fmla="*/ 2 w 17"/>
                  <a:gd name="T3" fmla="*/ 7 h 10"/>
                  <a:gd name="T4" fmla="*/ 13 w 17"/>
                  <a:gd name="T5" fmla="*/ 9 h 10"/>
                  <a:gd name="T6" fmla="*/ 14 w 17"/>
                  <a:gd name="T7" fmla="*/ 3 h 10"/>
                  <a:gd name="T8" fmla="*/ 4 w 17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0">
                    <a:moveTo>
                      <a:pt x="4" y="0"/>
                    </a:moveTo>
                    <a:cubicBezTo>
                      <a:pt x="0" y="1"/>
                      <a:pt x="0" y="4"/>
                      <a:pt x="2" y="7"/>
                    </a:cubicBezTo>
                    <a:cubicBezTo>
                      <a:pt x="5" y="9"/>
                      <a:pt x="9" y="10"/>
                      <a:pt x="13" y="9"/>
                    </a:cubicBezTo>
                    <a:cubicBezTo>
                      <a:pt x="16" y="8"/>
                      <a:pt x="17" y="6"/>
                      <a:pt x="14" y="3"/>
                    </a:cubicBezTo>
                    <a:cubicBezTo>
                      <a:pt x="12" y="1"/>
                      <a:pt x="7" y="0"/>
                      <a:pt x="4" y="0"/>
                    </a:cubicBezTo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6" name="Freeform 725"/>
              <p:cNvSpPr/>
              <p:nvPr/>
            </p:nvSpPr>
            <p:spPr bwMode="auto">
              <a:xfrm>
                <a:off x="5135" y="1128"/>
                <a:ext cx="8" cy="11"/>
              </a:xfrm>
              <a:custGeom>
                <a:avLst/>
                <a:gdLst>
                  <a:gd name="T0" fmla="*/ 2 w 8"/>
                  <a:gd name="T1" fmla="*/ 0 h 11"/>
                  <a:gd name="T2" fmla="*/ 0 w 8"/>
                  <a:gd name="T3" fmla="*/ 7 h 11"/>
                  <a:gd name="T4" fmla="*/ 0 w 8"/>
                  <a:gd name="T5" fmla="*/ 9 h 11"/>
                  <a:gd name="T6" fmla="*/ 5 w 8"/>
                  <a:gd name="T7" fmla="*/ 10 h 11"/>
                  <a:gd name="T8" fmla="*/ 6 w 8"/>
                  <a:gd name="T9" fmla="*/ 9 h 11"/>
                  <a:gd name="T10" fmla="*/ 8 w 8"/>
                  <a:gd name="T11" fmla="*/ 1 h 11"/>
                  <a:gd name="T12" fmla="*/ 7 w 8"/>
                  <a:gd name="T13" fmla="*/ 2 h 11"/>
                  <a:gd name="T14" fmla="*/ 2 w 8"/>
                  <a:gd name="T15" fmla="*/ 1 h 11"/>
                  <a:gd name="T16" fmla="*/ 2 w 8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1">
                    <a:moveTo>
                      <a:pt x="2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1" y="10"/>
                      <a:pt x="4" y="11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6" y="3"/>
                      <a:pt x="3" y="2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7" name="Freeform 726"/>
              <p:cNvSpPr/>
              <p:nvPr/>
            </p:nvSpPr>
            <p:spPr bwMode="auto">
              <a:xfrm>
                <a:off x="5136" y="1126"/>
                <a:ext cx="8" cy="5"/>
              </a:xfrm>
              <a:custGeom>
                <a:avLst/>
                <a:gdLst>
                  <a:gd name="T0" fmla="*/ 2 w 8"/>
                  <a:gd name="T1" fmla="*/ 0 h 5"/>
                  <a:gd name="T2" fmla="*/ 1 w 8"/>
                  <a:gd name="T3" fmla="*/ 3 h 5"/>
                  <a:gd name="T4" fmla="*/ 6 w 8"/>
                  <a:gd name="T5" fmla="*/ 4 h 5"/>
                  <a:gd name="T6" fmla="*/ 7 w 8"/>
                  <a:gd name="T7" fmla="*/ 2 h 5"/>
                  <a:gd name="T8" fmla="*/ 2 w 8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2" y="0"/>
                    </a:moveTo>
                    <a:cubicBezTo>
                      <a:pt x="1" y="1"/>
                      <a:pt x="0" y="2"/>
                      <a:pt x="1" y="3"/>
                    </a:cubicBezTo>
                    <a:cubicBezTo>
                      <a:pt x="2" y="4"/>
                      <a:pt x="5" y="5"/>
                      <a:pt x="6" y="4"/>
                    </a:cubicBezTo>
                    <a:cubicBezTo>
                      <a:pt x="8" y="4"/>
                      <a:pt x="8" y="3"/>
                      <a:pt x="7" y="2"/>
                    </a:cubicBezTo>
                    <a:cubicBezTo>
                      <a:pt x="6" y="1"/>
                      <a:pt x="4" y="0"/>
                      <a:pt x="2" y="0"/>
                    </a:cubicBezTo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8" name="Freeform 727"/>
              <p:cNvSpPr/>
              <p:nvPr/>
            </p:nvSpPr>
            <p:spPr bwMode="auto">
              <a:xfrm>
                <a:off x="5015" y="1293"/>
                <a:ext cx="6" cy="3"/>
              </a:xfrm>
              <a:custGeom>
                <a:avLst/>
                <a:gdLst>
                  <a:gd name="T0" fmla="*/ 6 w 6"/>
                  <a:gd name="T1" fmla="*/ 3 h 3"/>
                  <a:gd name="T2" fmla="*/ 2 w 6"/>
                  <a:gd name="T3" fmla="*/ 0 h 3"/>
                  <a:gd name="T4" fmla="*/ 0 w 6"/>
                  <a:gd name="T5" fmla="*/ 0 h 3"/>
                  <a:gd name="T6" fmla="*/ 4 w 6"/>
                  <a:gd name="T7" fmla="*/ 3 h 3"/>
                  <a:gd name="T8" fmla="*/ 6 w 6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5" y="2"/>
                      <a:pt x="6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9" name="Freeform 728"/>
              <p:cNvSpPr/>
              <p:nvPr/>
            </p:nvSpPr>
            <p:spPr bwMode="auto">
              <a:xfrm>
                <a:off x="5014" y="129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1 h 4"/>
                  <a:gd name="T6" fmla="*/ 3 w 5"/>
                  <a:gd name="T7" fmla="*/ 4 h 4"/>
                  <a:gd name="T8" fmla="*/ 5 w 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3"/>
                      <a:pt x="5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0" name="Freeform 729"/>
              <p:cNvSpPr/>
              <p:nvPr/>
            </p:nvSpPr>
            <p:spPr bwMode="auto">
              <a:xfrm>
                <a:off x="5013" y="1294"/>
                <a:ext cx="4" cy="5"/>
              </a:xfrm>
              <a:custGeom>
                <a:avLst/>
                <a:gdLst>
                  <a:gd name="T0" fmla="*/ 4 w 4"/>
                  <a:gd name="T1" fmla="*/ 3 h 5"/>
                  <a:gd name="T2" fmla="*/ 1 w 4"/>
                  <a:gd name="T3" fmla="*/ 0 h 5"/>
                  <a:gd name="T4" fmla="*/ 0 w 4"/>
                  <a:gd name="T5" fmla="*/ 2 h 5"/>
                  <a:gd name="T6" fmla="*/ 3 w 4"/>
                  <a:gd name="T7" fmla="*/ 5 h 5"/>
                  <a:gd name="T8" fmla="*/ 4 w 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4" y="3"/>
                      <a:pt x="4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1" name="Freeform 730"/>
              <p:cNvSpPr/>
              <p:nvPr/>
            </p:nvSpPr>
            <p:spPr bwMode="auto">
              <a:xfrm>
                <a:off x="5012" y="1296"/>
                <a:ext cx="5" cy="7"/>
              </a:xfrm>
              <a:custGeom>
                <a:avLst/>
                <a:gdLst>
                  <a:gd name="T0" fmla="*/ 4 w 5"/>
                  <a:gd name="T1" fmla="*/ 3 h 7"/>
                  <a:gd name="T2" fmla="*/ 1 w 5"/>
                  <a:gd name="T3" fmla="*/ 0 h 7"/>
                  <a:gd name="T4" fmla="*/ 0 w 5"/>
                  <a:gd name="T5" fmla="*/ 2 h 7"/>
                  <a:gd name="T6" fmla="*/ 1 w 5"/>
                  <a:gd name="T7" fmla="*/ 4 h 7"/>
                  <a:gd name="T8" fmla="*/ 5 w 5"/>
                  <a:gd name="T9" fmla="*/ 7 h 7"/>
                  <a:gd name="T10" fmla="*/ 4 w 5"/>
                  <a:gd name="T11" fmla="*/ 5 h 7"/>
                  <a:gd name="T12" fmla="*/ 4 w 5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4"/>
                      <a:pt x="4" y="3"/>
                      <a:pt x="4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2" name="Freeform 731"/>
              <p:cNvSpPr/>
              <p:nvPr/>
            </p:nvSpPr>
            <p:spPr bwMode="auto">
              <a:xfrm>
                <a:off x="5016" y="1295"/>
                <a:ext cx="6" cy="8"/>
              </a:xfrm>
              <a:custGeom>
                <a:avLst/>
                <a:gdLst>
                  <a:gd name="T0" fmla="*/ 3 w 6"/>
                  <a:gd name="T1" fmla="*/ 1 h 8"/>
                  <a:gd name="T2" fmla="*/ 0 w 6"/>
                  <a:gd name="T3" fmla="*/ 6 h 8"/>
                  <a:gd name="T4" fmla="*/ 3 w 6"/>
                  <a:gd name="T5" fmla="*/ 7 h 8"/>
                  <a:gd name="T6" fmla="*/ 6 w 6"/>
                  <a:gd name="T7" fmla="*/ 2 h 8"/>
                  <a:gd name="T8" fmla="*/ 3 w 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1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0" y="8"/>
                      <a:pt x="1" y="8"/>
                      <a:pt x="3" y="7"/>
                    </a:cubicBezTo>
                    <a:cubicBezTo>
                      <a:pt x="4" y="6"/>
                      <a:pt x="6" y="4"/>
                      <a:pt x="6" y="2"/>
                    </a:cubicBezTo>
                    <a:cubicBezTo>
                      <a:pt x="6" y="1"/>
                      <a:pt x="4" y="0"/>
                      <a:pt x="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3" name="Freeform 732"/>
              <p:cNvSpPr/>
              <p:nvPr/>
            </p:nvSpPr>
            <p:spPr bwMode="auto">
              <a:xfrm>
                <a:off x="5206" y="1197"/>
                <a:ext cx="5" cy="3"/>
              </a:xfrm>
              <a:custGeom>
                <a:avLst/>
                <a:gdLst>
                  <a:gd name="T0" fmla="*/ 5 w 5"/>
                  <a:gd name="T1" fmla="*/ 3 h 3"/>
                  <a:gd name="T2" fmla="*/ 2 w 5"/>
                  <a:gd name="T3" fmla="*/ 0 h 3"/>
                  <a:gd name="T4" fmla="*/ 0 w 5"/>
                  <a:gd name="T5" fmla="*/ 0 h 3"/>
                  <a:gd name="T6" fmla="*/ 3 w 5"/>
                  <a:gd name="T7" fmla="*/ 3 h 3"/>
                  <a:gd name="T8" fmla="*/ 5 w 5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5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5" y="2"/>
                      <a:pt x="5" y="3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4" name="Freeform 733"/>
              <p:cNvSpPr/>
              <p:nvPr/>
            </p:nvSpPr>
            <p:spPr bwMode="auto">
              <a:xfrm>
                <a:off x="5204" y="119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2 w 5"/>
                  <a:gd name="T3" fmla="*/ 0 h 4"/>
                  <a:gd name="T4" fmla="*/ 0 w 5"/>
                  <a:gd name="T5" fmla="*/ 2 h 4"/>
                  <a:gd name="T6" fmla="*/ 4 w 5"/>
                  <a:gd name="T7" fmla="*/ 4 h 4"/>
                  <a:gd name="T8" fmla="*/ 5 w 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0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5" y="3"/>
                      <a:pt x="5" y="3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5" name="Freeform 734"/>
              <p:cNvSpPr/>
              <p:nvPr/>
            </p:nvSpPr>
            <p:spPr bwMode="auto">
              <a:xfrm>
                <a:off x="5203" y="1199"/>
                <a:ext cx="5" cy="4"/>
              </a:xfrm>
              <a:custGeom>
                <a:avLst/>
                <a:gdLst>
                  <a:gd name="T0" fmla="*/ 5 w 5"/>
                  <a:gd name="T1" fmla="*/ 2 h 4"/>
                  <a:gd name="T2" fmla="*/ 1 w 5"/>
                  <a:gd name="T3" fmla="*/ 0 h 4"/>
                  <a:gd name="T4" fmla="*/ 0 w 5"/>
                  <a:gd name="T5" fmla="*/ 1 h 4"/>
                  <a:gd name="T6" fmla="*/ 4 w 5"/>
                  <a:gd name="T7" fmla="*/ 4 h 4"/>
                  <a:gd name="T8" fmla="*/ 5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6" name="Freeform 735"/>
              <p:cNvSpPr/>
              <p:nvPr/>
            </p:nvSpPr>
            <p:spPr bwMode="auto">
              <a:xfrm>
                <a:off x="5203" y="1200"/>
                <a:ext cx="4" cy="7"/>
              </a:xfrm>
              <a:custGeom>
                <a:avLst/>
                <a:gdLst>
                  <a:gd name="T0" fmla="*/ 4 w 4"/>
                  <a:gd name="T1" fmla="*/ 3 h 7"/>
                  <a:gd name="T2" fmla="*/ 0 w 4"/>
                  <a:gd name="T3" fmla="*/ 0 h 7"/>
                  <a:gd name="T4" fmla="*/ 0 w 4"/>
                  <a:gd name="T5" fmla="*/ 3 h 7"/>
                  <a:gd name="T6" fmla="*/ 0 w 4"/>
                  <a:gd name="T7" fmla="*/ 4 h 7"/>
                  <a:gd name="T8" fmla="*/ 4 w 4"/>
                  <a:gd name="T9" fmla="*/ 7 h 7"/>
                  <a:gd name="T10" fmla="*/ 3 w 4"/>
                  <a:gd name="T11" fmla="*/ 5 h 7"/>
                  <a:gd name="T12" fmla="*/ 4 w 4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4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3" y="6"/>
                      <a:pt x="3" y="5"/>
                    </a:cubicBezTo>
                    <a:cubicBezTo>
                      <a:pt x="3" y="4"/>
                      <a:pt x="3" y="3"/>
                      <a:pt x="4" y="3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7" name="Freeform 736"/>
              <p:cNvSpPr/>
              <p:nvPr/>
            </p:nvSpPr>
            <p:spPr bwMode="auto">
              <a:xfrm>
                <a:off x="5206" y="1199"/>
                <a:ext cx="6" cy="8"/>
              </a:xfrm>
              <a:custGeom>
                <a:avLst/>
                <a:gdLst>
                  <a:gd name="T0" fmla="*/ 3 w 6"/>
                  <a:gd name="T1" fmla="*/ 1 h 8"/>
                  <a:gd name="T2" fmla="*/ 0 w 6"/>
                  <a:gd name="T3" fmla="*/ 6 h 8"/>
                  <a:gd name="T4" fmla="*/ 3 w 6"/>
                  <a:gd name="T5" fmla="*/ 8 h 8"/>
                  <a:gd name="T6" fmla="*/ 6 w 6"/>
                  <a:gd name="T7" fmla="*/ 2 h 8"/>
                  <a:gd name="T8" fmla="*/ 3 w 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1"/>
                    </a:moveTo>
                    <a:cubicBezTo>
                      <a:pt x="2" y="2"/>
                      <a:pt x="0" y="4"/>
                      <a:pt x="0" y="6"/>
                    </a:cubicBezTo>
                    <a:cubicBezTo>
                      <a:pt x="0" y="8"/>
                      <a:pt x="2" y="8"/>
                      <a:pt x="3" y="8"/>
                    </a:cubicBezTo>
                    <a:cubicBezTo>
                      <a:pt x="5" y="7"/>
                      <a:pt x="6" y="4"/>
                      <a:pt x="6" y="2"/>
                    </a:cubicBezTo>
                    <a:cubicBezTo>
                      <a:pt x="6" y="1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8" name="Freeform 737"/>
              <p:cNvSpPr/>
              <p:nvPr/>
            </p:nvSpPr>
            <p:spPr bwMode="auto">
              <a:xfrm>
                <a:off x="5110" y="1103"/>
                <a:ext cx="55" cy="30"/>
              </a:xfrm>
              <a:custGeom>
                <a:avLst/>
                <a:gdLst>
                  <a:gd name="T0" fmla="*/ 31 w 55"/>
                  <a:gd name="T1" fmla="*/ 3 h 30"/>
                  <a:gd name="T2" fmla="*/ 45 w 55"/>
                  <a:gd name="T3" fmla="*/ 22 h 30"/>
                  <a:gd name="T4" fmla="*/ 4 w 55"/>
                  <a:gd name="T5" fmla="*/ 25 h 30"/>
                  <a:gd name="T6" fmla="*/ 31 w 55"/>
                  <a:gd name="T7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30">
                    <a:moveTo>
                      <a:pt x="31" y="3"/>
                    </a:moveTo>
                    <a:cubicBezTo>
                      <a:pt x="31" y="3"/>
                      <a:pt x="55" y="12"/>
                      <a:pt x="45" y="22"/>
                    </a:cubicBezTo>
                    <a:cubicBezTo>
                      <a:pt x="38" y="30"/>
                      <a:pt x="9" y="30"/>
                      <a:pt x="4" y="25"/>
                    </a:cubicBezTo>
                    <a:cubicBezTo>
                      <a:pt x="0" y="21"/>
                      <a:pt x="22" y="0"/>
                      <a:pt x="31" y="3"/>
                    </a:cubicBezTo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9" name="Freeform 738"/>
              <p:cNvSpPr/>
              <p:nvPr/>
            </p:nvSpPr>
            <p:spPr bwMode="auto">
              <a:xfrm>
                <a:off x="5115" y="1118"/>
                <a:ext cx="41" cy="11"/>
              </a:xfrm>
              <a:custGeom>
                <a:avLst/>
                <a:gdLst>
                  <a:gd name="T0" fmla="*/ 39 w 41"/>
                  <a:gd name="T1" fmla="*/ 0 h 11"/>
                  <a:gd name="T2" fmla="*/ 19 w 41"/>
                  <a:gd name="T3" fmla="*/ 8 h 11"/>
                  <a:gd name="T4" fmla="*/ 8 w 41"/>
                  <a:gd name="T5" fmla="*/ 9 h 11"/>
                  <a:gd name="T6" fmla="*/ 6 w 41"/>
                  <a:gd name="T7" fmla="*/ 9 h 11"/>
                  <a:gd name="T8" fmla="*/ 5 w 41"/>
                  <a:gd name="T9" fmla="*/ 9 h 11"/>
                  <a:gd name="T10" fmla="*/ 5 w 41"/>
                  <a:gd name="T11" fmla="*/ 10 h 11"/>
                  <a:gd name="T12" fmla="*/ 19 w 41"/>
                  <a:gd name="T13" fmla="*/ 11 h 11"/>
                  <a:gd name="T14" fmla="*/ 40 w 41"/>
                  <a:gd name="T15" fmla="*/ 2 h 11"/>
                  <a:gd name="T16" fmla="*/ 39 w 41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11">
                    <a:moveTo>
                      <a:pt x="39" y="0"/>
                    </a:moveTo>
                    <a:cubicBezTo>
                      <a:pt x="36" y="0"/>
                      <a:pt x="27" y="7"/>
                      <a:pt x="19" y="8"/>
                    </a:cubicBezTo>
                    <a:cubicBezTo>
                      <a:pt x="16" y="9"/>
                      <a:pt x="12" y="9"/>
                      <a:pt x="8" y="9"/>
                    </a:cubicBezTo>
                    <a:cubicBezTo>
                      <a:pt x="8" y="9"/>
                      <a:pt x="7" y="9"/>
                      <a:pt x="6" y="9"/>
                    </a:cubicBezTo>
                    <a:cubicBezTo>
                      <a:pt x="6" y="9"/>
                      <a:pt x="5" y="9"/>
                      <a:pt x="5" y="9"/>
                    </a:cubicBezTo>
                    <a:cubicBezTo>
                      <a:pt x="1" y="9"/>
                      <a:pt x="0" y="9"/>
                      <a:pt x="5" y="10"/>
                    </a:cubicBezTo>
                    <a:cubicBezTo>
                      <a:pt x="10" y="11"/>
                      <a:pt x="15" y="11"/>
                      <a:pt x="19" y="11"/>
                    </a:cubicBezTo>
                    <a:cubicBezTo>
                      <a:pt x="37" y="11"/>
                      <a:pt x="40" y="2"/>
                      <a:pt x="40" y="2"/>
                    </a:cubicBezTo>
                    <a:cubicBezTo>
                      <a:pt x="41" y="1"/>
                      <a:pt x="40" y="0"/>
                      <a:pt x="39" y="0"/>
                    </a:cubicBezTo>
                  </a:path>
                </a:pathLst>
              </a:custGeom>
              <a:solidFill>
                <a:srgbClr val="58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0" name="Freeform 739"/>
              <p:cNvSpPr/>
              <p:nvPr/>
            </p:nvSpPr>
            <p:spPr bwMode="auto">
              <a:xfrm>
                <a:off x="5114" y="1157"/>
                <a:ext cx="21" cy="78"/>
              </a:xfrm>
              <a:custGeom>
                <a:avLst/>
                <a:gdLst>
                  <a:gd name="T0" fmla="*/ 21 w 21"/>
                  <a:gd name="T1" fmla="*/ 0 h 78"/>
                  <a:gd name="T2" fmla="*/ 20 w 21"/>
                  <a:gd name="T3" fmla="*/ 0 h 78"/>
                  <a:gd name="T4" fmla="*/ 1 w 21"/>
                  <a:gd name="T5" fmla="*/ 77 h 78"/>
                  <a:gd name="T6" fmla="*/ 1 w 21"/>
                  <a:gd name="T7" fmla="*/ 78 h 78"/>
                  <a:gd name="T8" fmla="*/ 21 w 21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78">
                    <a:moveTo>
                      <a:pt x="21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" y="77"/>
                      <a:pt x="1" y="77"/>
                      <a:pt x="1" y="77"/>
                    </a:cubicBezTo>
                    <a:cubicBezTo>
                      <a:pt x="0" y="77"/>
                      <a:pt x="1" y="78"/>
                      <a:pt x="1" y="78"/>
                    </a:cubicBezTo>
                    <a:cubicBezTo>
                      <a:pt x="21" y="0"/>
                      <a:pt x="21" y="0"/>
                      <a:pt x="21" y="0"/>
                    </a:cubicBezTo>
                  </a:path>
                </a:pathLst>
              </a:custGeom>
              <a:solidFill>
                <a:srgbClr val="EE96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1" name="Freeform 740"/>
              <p:cNvSpPr/>
              <p:nvPr/>
            </p:nvSpPr>
            <p:spPr bwMode="auto">
              <a:xfrm>
                <a:off x="5115" y="1153"/>
                <a:ext cx="23" cy="83"/>
              </a:xfrm>
              <a:custGeom>
                <a:avLst/>
                <a:gdLst>
                  <a:gd name="T0" fmla="*/ 20 w 23"/>
                  <a:gd name="T1" fmla="*/ 0 h 83"/>
                  <a:gd name="T2" fmla="*/ 19 w 23"/>
                  <a:gd name="T3" fmla="*/ 4 h 83"/>
                  <a:gd name="T4" fmla="*/ 20 w 23"/>
                  <a:gd name="T5" fmla="*/ 4 h 83"/>
                  <a:gd name="T6" fmla="*/ 0 w 23"/>
                  <a:gd name="T7" fmla="*/ 82 h 83"/>
                  <a:gd name="T8" fmla="*/ 1 w 23"/>
                  <a:gd name="T9" fmla="*/ 83 h 83"/>
                  <a:gd name="T10" fmla="*/ 1 w 23"/>
                  <a:gd name="T11" fmla="*/ 83 h 83"/>
                  <a:gd name="T12" fmla="*/ 3 w 23"/>
                  <a:gd name="T13" fmla="*/ 82 h 83"/>
                  <a:gd name="T14" fmla="*/ 23 w 23"/>
                  <a:gd name="T15" fmla="*/ 0 h 83"/>
                  <a:gd name="T16" fmla="*/ 22 w 23"/>
                  <a:gd name="T17" fmla="*/ 0 h 83"/>
                  <a:gd name="T18" fmla="*/ 20 w 23"/>
                  <a:gd name="T1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83">
                    <a:moveTo>
                      <a:pt x="20" y="0"/>
                    </a:move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0" y="83"/>
                      <a:pt x="1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2" y="83"/>
                      <a:pt x="3" y="83"/>
                      <a:pt x="3" y="8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2" y="0"/>
                    </a:cubicBezTo>
                    <a:cubicBezTo>
                      <a:pt x="21" y="0"/>
                      <a:pt x="21" y="0"/>
                      <a:pt x="20" y="0"/>
                    </a:cubicBezTo>
                  </a:path>
                </a:pathLst>
              </a:custGeom>
              <a:solidFill>
                <a:srgbClr val="EE96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2" name="Freeform 741"/>
              <p:cNvSpPr/>
              <p:nvPr/>
            </p:nvSpPr>
            <p:spPr bwMode="auto">
              <a:xfrm>
                <a:off x="5135" y="1144"/>
                <a:ext cx="5" cy="9"/>
              </a:xfrm>
              <a:custGeom>
                <a:avLst/>
                <a:gdLst>
                  <a:gd name="T0" fmla="*/ 3 w 5"/>
                  <a:gd name="T1" fmla="*/ 0 h 9"/>
                  <a:gd name="T2" fmla="*/ 2 w 5"/>
                  <a:gd name="T3" fmla="*/ 1 h 9"/>
                  <a:gd name="T4" fmla="*/ 0 w 5"/>
                  <a:gd name="T5" fmla="*/ 9 h 9"/>
                  <a:gd name="T6" fmla="*/ 2 w 5"/>
                  <a:gd name="T7" fmla="*/ 9 h 9"/>
                  <a:gd name="T8" fmla="*/ 3 w 5"/>
                  <a:gd name="T9" fmla="*/ 9 h 9"/>
                  <a:gd name="T10" fmla="*/ 5 w 5"/>
                  <a:gd name="T11" fmla="*/ 2 h 9"/>
                  <a:gd name="T12" fmla="*/ 4 w 5"/>
                  <a:gd name="T13" fmla="*/ 0 h 9"/>
                  <a:gd name="T14" fmla="*/ 3 w 5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9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9"/>
                      <a:pt x="1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rgbClr val="EE96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3" name="Freeform 742"/>
              <p:cNvSpPr>
                <a:spLocks noEditPoints="1"/>
              </p:cNvSpPr>
              <p:nvPr/>
            </p:nvSpPr>
            <p:spPr bwMode="auto">
              <a:xfrm>
                <a:off x="5146" y="1160"/>
                <a:ext cx="51" cy="32"/>
              </a:xfrm>
              <a:custGeom>
                <a:avLst/>
                <a:gdLst>
                  <a:gd name="T0" fmla="*/ 34 w 51"/>
                  <a:gd name="T1" fmla="*/ 21 h 32"/>
                  <a:gd name="T2" fmla="*/ 34 w 51"/>
                  <a:gd name="T3" fmla="*/ 22 h 32"/>
                  <a:gd name="T4" fmla="*/ 50 w 51"/>
                  <a:gd name="T5" fmla="*/ 32 h 32"/>
                  <a:gd name="T6" fmla="*/ 51 w 51"/>
                  <a:gd name="T7" fmla="*/ 32 h 32"/>
                  <a:gd name="T8" fmla="*/ 51 w 51"/>
                  <a:gd name="T9" fmla="*/ 31 h 32"/>
                  <a:gd name="T10" fmla="*/ 34 w 51"/>
                  <a:gd name="T11" fmla="*/ 21 h 32"/>
                  <a:gd name="T12" fmla="*/ 22 w 51"/>
                  <a:gd name="T13" fmla="*/ 13 h 32"/>
                  <a:gd name="T14" fmla="*/ 21 w 51"/>
                  <a:gd name="T15" fmla="*/ 14 h 32"/>
                  <a:gd name="T16" fmla="*/ 23 w 51"/>
                  <a:gd name="T17" fmla="*/ 15 h 32"/>
                  <a:gd name="T18" fmla="*/ 24 w 51"/>
                  <a:gd name="T19" fmla="*/ 14 h 32"/>
                  <a:gd name="T20" fmla="*/ 22 w 51"/>
                  <a:gd name="T21" fmla="*/ 13 h 32"/>
                  <a:gd name="T22" fmla="*/ 0 w 51"/>
                  <a:gd name="T23" fmla="*/ 0 h 32"/>
                  <a:gd name="T24" fmla="*/ 0 w 51"/>
                  <a:gd name="T25" fmla="*/ 0 h 32"/>
                  <a:gd name="T26" fmla="*/ 0 w 51"/>
                  <a:gd name="T27" fmla="*/ 1 h 32"/>
                  <a:gd name="T28" fmla="*/ 13 w 51"/>
                  <a:gd name="T29" fmla="*/ 9 h 32"/>
                  <a:gd name="T30" fmla="*/ 13 w 51"/>
                  <a:gd name="T31" fmla="*/ 8 h 32"/>
                  <a:gd name="T32" fmla="*/ 0 w 51"/>
                  <a:gd name="T3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32">
                    <a:moveTo>
                      <a:pt x="34" y="21"/>
                    </a:moveTo>
                    <a:cubicBezTo>
                      <a:pt x="34" y="21"/>
                      <a:pt x="34" y="22"/>
                      <a:pt x="34" y="2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34" y="21"/>
                      <a:pt x="34" y="21"/>
                      <a:pt x="34" y="21"/>
                    </a:cubicBezTo>
                    <a:moveTo>
                      <a:pt x="22" y="13"/>
                    </a:moveTo>
                    <a:cubicBezTo>
                      <a:pt x="22" y="14"/>
                      <a:pt x="22" y="14"/>
                      <a:pt x="21" y="14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4" y="15"/>
                      <a:pt x="24" y="15"/>
                      <a:pt x="24" y="14"/>
                    </a:cubicBezTo>
                    <a:cubicBezTo>
                      <a:pt x="22" y="13"/>
                      <a:pt x="22" y="13"/>
                      <a:pt x="22" y="13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E96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4" name="Freeform 743"/>
              <p:cNvSpPr/>
              <p:nvPr/>
            </p:nvSpPr>
            <p:spPr bwMode="auto">
              <a:xfrm>
                <a:off x="5174" y="1177"/>
                <a:ext cx="0" cy="1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5E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5" name="Freeform 744"/>
              <p:cNvSpPr/>
              <p:nvPr/>
            </p:nvSpPr>
            <p:spPr bwMode="auto">
              <a:xfrm>
                <a:off x="5177" y="1180"/>
                <a:ext cx="3" cy="2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9B9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6" name="Freeform 745"/>
              <p:cNvSpPr/>
              <p:nvPr/>
            </p:nvSpPr>
            <p:spPr bwMode="auto">
              <a:xfrm>
                <a:off x="5169" y="1174"/>
                <a:ext cx="5" cy="4"/>
              </a:xfrm>
              <a:custGeom>
                <a:avLst/>
                <a:gdLst>
                  <a:gd name="T0" fmla="*/ 1 w 5"/>
                  <a:gd name="T1" fmla="*/ 0 h 4"/>
                  <a:gd name="T2" fmla="*/ 0 w 5"/>
                  <a:gd name="T3" fmla="*/ 1 h 4"/>
                  <a:gd name="T4" fmla="*/ 5 w 5"/>
                  <a:gd name="T5" fmla="*/ 4 h 4"/>
                  <a:gd name="T6" fmla="*/ 5 w 5"/>
                  <a:gd name="T7" fmla="*/ 3 h 4"/>
                  <a:gd name="T8" fmla="*/ 1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8E8D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7" name="Freeform 746"/>
              <p:cNvSpPr/>
              <p:nvPr/>
            </p:nvSpPr>
            <p:spPr bwMode="auto">
              <a:xfrm>
                <a:off x="5174" y="1177"/>
                <a:ext cx="4" cy="3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1 h 3"/>
                  <a:gd name="T4" fmla="*/ 3 w 4"/>
                  <a:gd name="T5" fmla="*/ 3 h 3"/>
                  <a:gd name="T6" fmla="*/ 4 w 4"/>
                  <a:gd name="T7" fmla="*/ 3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7775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8" name="Freeform 747"/>
              <p:cNvSpPr/>
              <p:nvPr/>
            </p:nvSpPr>
            <p:spPr bwMode="auto">
              <a:xfrm>
                <a:off x="5159" y="1168"/>
                <a:ext cx="7" cy="5"/>
              </a:xfrm>
              <a:custGeom>
                <a:avLst/>
                <a:gdLst>
                  <a:gd name="T0" fmla="*/ 0 w 7"/>
                  <a:gd name="T1" fmla="*/ 0 h 5"/>
                  <a:gd name="T2" fmla="*/ 0 w 7"/>
                  <a:gd name="T3" fmla="*/ 1 h 5"/>
                  <a:gd name="T4" fmla="*/ 6 w 7"/>
                  <a:gd name="T5" fmla="*/ 5 h 5"/>
                  <a:gd name="T6" fmla="*/ 7 w 7"/>
                  <a:gd name="T7" fmla="*/ 4 h 5"/>
                  <a:gd name="T8" fmla="*/ 0 w 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B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9" name="Freeform 748"/>
              <p:cNvSpPr/>
              <p:nvPr/>
            </p:nvSpPr>
            <p:spPr bwMode="auto">
              <a:xfrm>
                <a:off x="5165" y="1172"/>
                <a:ext cx="3" cy="2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D6D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0" name="Freeform 749"/>
              <p:cNvSpPr/>
              <p:nvPr/>
            </p:nvSpPr>
            <p:spPr bwMode="auto">
              <a:xfrm>
                <a:off x="5051" y="1228"/>
                <a:ext cx="15" cy="22"/>
              </a:xfrm>
              <a:custGeom>
                <a:avLst/>
                <a:gdLst>
                  <a:gd name="T0" fmla="*/ 8 w 15"/>
                  <a:gd name="T1" fmla="*/ 8 h 22"/>
                  <a:gd name="T2" fmla="*/ 0 w 15"/>
                  <a:gd name="T3" fmla="*/ 0 h 22"/>
                  <a:gd name="T4" fmla="*/ 6 w 15"/>
                  <a:gd name="T5" fmla="*/ 13 h 22"/>
                  <a:gd name="T6" fmla="*/ 7 w 15"/>
                  <a:gd name="T7" fmla="*/ 14 h 22"/>
                  <a:gd name="T8" fmla="*/ 15 w 15"/>
                  <a:gd name="T9" fmla="*/ 22 h 22"/>
                  <a:gd name="T10" fmla="*/ 14 w 15"/>
                  <a:gd name="T11" fmla="*/ 21 h 22"/>
                  <a:gd name="T12" fmla="*/ 8 w 15"/>
                  <a:gd name="T13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8" y="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3"/>
                      <a:pt x="5" y="8"/>
                      <a:pt x="6" y="13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4" y="21"/>
                      <a:pt x="14" y="21"/>
                    </a:cubicBezTo>
                    <a:cubicBezTo>
                      <a:pt x="13" y="15"/>
                      <a:pt x="11" y="11"/>
                      <a:pt x="8" y="8"/>
                    </a:cubicBezTo>
                    <a:close/>
                  </a:path>
                </a:pathLst>
              </a:custGeom>
              <a:solidFill>
                <a:srgbClr val="5A5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1" name="Freeform 750"/>
              <p:cNvSpPr/>
              <p:nvPr/>
            </p:nvSpPr>
            <p:spPr bwMode="auto">
              <a:xfrm>
                <a:off x="5023" y="1217"/>
                <a:ext cx="38" cy="16"/>
              </a:xfrm>
              <a:custGeom>
                <a:avLst/>
                <a:gdLst>
                  <a:gd name="T0" fmla="*/ 38 w 38"/>
                  <a:gd name="T1" fmla="*/ 16 h 16"/>
                  <a:gd name="T2" fmla="*/ 31 w 38"/>
                  <a:gd name="T3" fmla="*/ 10 h 16"/>
                  <a:gd name="T4" fmla="*/ 0 w 38"/>
                  <a:gd name="T5" fmla="*/ 4 h 16"/>
                  <a:gd name="T6" fmla="*/ 8 w 38"/>
                  <a:gd name="T7" fmla="*/ 12 h 16"/>
                  <a:gd name="T8" fmla="*/ 38 w 38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6">
                    <a:moveTo>
                      <a:pt x="38" y="16"/>
                    </a:moveTo>
                    <a:cubicBezTo>
                      <a:pt x="31" y="10"/>
                      <a:pt x="31" y="10"/>
                      <a:pt x="31" y="10"/>
                    </a:cubicBezTo>
                    <a:cubicBezTo>
                      <a:pt x="25" y="3"/>
                      <a:pt x="15" y="0"/>
                      <a:pt x="0" y="4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21" y="8"/>
                      <a:pt x="32" y="10"/>
                      <a:pt x="38" y="16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2" name="Freeform 751"/>
              <p:cNvSpPr/>
              <p:nvPr/>
            </p:nvSpPr>
            <p:spPr bwMode="auto">
              <a:xfrm>
                <a:off x="4991" y="1221"/>
                <a:ext cx="40" cy="23"/>
              </a:xfrm>
              <a:custGeom>
                <a:avLst/>
                <a:gdLst>
                  <a:gd name="T0" fmla="*/ 40 w 40"/>
                  <a:gd name="T1" fmla="*/ 8 h 23"/>
                  <a:gd name="T2" fmla="*/ 32 w 40"/>
                  <a:gd name="T3" fmla="*/ 0 h 23"/>
                  <a:gd name="T4" fmla="*/ 0 w 40"/>
                  <a:gd name="T5" fmla="*/ 19 h 23"/>
                  <a:gd name="T6" fmla="*/ 9 w 40"/>
                  <a:gd name="T7" fmla="*/ 23 h 23"/>
                  <a:gd name="T8" fmla="*/ 40 w 40"/>
                  <a:gd name="T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3">
                    <a:moveTo>
                      <a:pt x="40" y="8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4" y="2"/>
                      <a:pt x="10" y="10"/>
                      <a:pt x="0" y="1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6" y="18"/>
                      <a:pt x="32" y="10"/>
                      <a:pt x="40" y="8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3" name="Freeform 752"/>
              <p:cNvSpPr/>
              <p:nvPr/>
            </p:nvSpPr>
            <p:spPr bwMode="auto">
              <a:xfrm>
                <a:off x="4990" y="1240"/>
                <a:ext cx="10" cy="5"/>
              </a:xfrm>
              <a:custGeom>
                <a:avLst/>
                <a:gdLst>
                  <a:gd name="T0" fmla="*/ 10 w 10"/>
                  <a:gd name="T1" fmla="*/ 4 h 5"/>
                  <a:gd name="T2" fmla="*/ 1 w 10"/>
                  <a:gd name="T3" fmla="*/ 0 h 5"/>
                  <a:gd name="T4" fmla="*/ 1 w 10"/>
                  <a:gd name="T5" fmla="*/ 0 h 5"/>
                  <a:gd name="T6" fmla="*/ 0 w 10"/>
                  <a:gd name="T7" fmla="*/ 0 h 5"/>
                  <a:gd name="T8" fmla="*/ 9 w 10"/>
                  <a:gd name="T9" fmla="*/ 5 h 5"/>
                  <a:gd name="T10" fmla="*/ 9 w 10"/>
                  <a:gd name="T11" fmla="*/ 5 h 5"/>
                  <a:gd name="T12" fmla="*/ 10 w 10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">
                    <a:moveTo>
                      <a:pt x="10" y="4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10" y="4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4" name="Freeform 753"/>
              <p:cNvSpPr/>
              <p:nvPr/>
            </p:nvSpPr>
            <p:spPr bwMode="auto">
              <a:xfrm>
                <a:off x="4990" y="1240"/>
                <a:ext cx="9" cy="6"/>
              </a:xfrm>
              <a:custGeom>
                <a:avLst/>
                <a:gdLst>
                  <a:gd name="T0" fmla="*/ 9 w 9"/>
                  <a:gd name="T1" fmla="*/ 5 h 6"/>
                  <a:gd name="T2" fmla="*/ 0 w 9"/>
                  <a:gd name="T3" fmla="*/ 0 h 6"/>
                  <a:gd name="T4" fmla="*/ 0 w 9"/>
                  <a:gd name="T5" fmla="*/ 1 h 6"/>
                  <a:gd name="T6" fmla="*/ 9 w 9"/>
                  <a:gd name="T7" fmla="*/ 6 h 6"/>
                  <a:gd name="T8" fmla="*/ 9 w 9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9" y="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5"/>
                      <a:pt x="9" y="5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5" name="Freeform 754"/>
              <p:cNvSpPr/>
              <p:nvPr/>
            </p:nvSpPr>
            <p:spPr bwMode="auto">
              <a:xfrm>
                <a:off x="4998" y="1222"/>
                <a:ext cx="70" cy="29"/>
              </a:xfrm>
              <a:custGeom>
                <a:avLst/>
                <a:gdLst>
                  <a:gd name="T0" fmla="*/ 32 w 70"/>
                  <a:gd name="T1" fmla="*/ 6 h 29"/>
                  <a:gd name="T2" fmla="*/ 1 w 70"/>
                  <a:gd name="T3" fmla="*/ 23 h 29"/>
                  <a:gd name="T4" fmla="*/ 1 w 70"/>
                  <a:gd name="T5" fmla="*/ 24 h 29"/>
                  <a:gd name="T6" fmla="*/ 2 w 70"/>
                  <a:gd name="T7" fmla="*/ 24 h 29"/>
                  <a:gd name="T8" fmla="*/ 4 w 70"/>
                  <a:gd name="T9" fmla="*/ 23 h 29"/>
                  <a:gd name="T10" fmla="*/ 32 w 70"/>
                  <a:gd name="T11" fmla="*/ 9 h 29"/>
                  <a:gd name="T12" fmla="*/ 67 w 70"/>
                  <a:gd name="T13" fmla="*/ 27 h 29"/>
                  <a:gd name="T14" fmla="*/ 69 w 70"/>
                  <a:gd name="T15" fmla="*/ 29 h 29"/>
                  <a:gd name="T16" fmla="*/ 69 w 70"/>
                  <a:gd name="T17" fmla="*/ 29 h 29"/>
                  <a:gd name="T18" fmla="*/ 70 w 70"/>
                  <a:gd name="T19" fmla="*/ 27 h 29"/>
                  <a:gd name="T20" fmla="*/ 32 w 70"/>
                  <a:gd name="T21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" h="29">
                    <a:moveTo>
                      <a:pt x="32" y="6"/>
                    </a:moveTo>
                    <a:cubicBezTo>
                      <a:pt x="25" y="8"/>
                      <a:pt x="16" y="10"/>
                      <a:pt x="1" y="23"/>
                    </a:cubicBezTo>
                    <a:cubicBezTo>
                      <a:pt x="0" y="23"/>
                      <a:pt x="0" y="24"/>
                      <a:pt x="1" y="24"/>
                    </a:cubicBezTo>
                    <a:cubicBezTo>
                      <a:pt x="1" y="24"/>
                      <a:pt x="2" y="24"/>
                      <a:pt x="2" y="24"/>
                    </a:cubicBezTo>
                    <a:cubicBezTo>
                      <a:pt x="3" y="24"/>
                      <a:pt x="4" y="24"/>
                      <a:pt x="4" y="23"/>
                    </a:cubicBezTo>
                    <a:cubicBezTo>
                      <a:pt x="17" y="14"/>
                      <a:pt x="25" y="11"/>
                      <a:pt x="32" y="9"/>
                    </a:cubicBezTo>
                    <a:cubicBezTo>
                      <a:pt x="51" y="4"/>
                      <a:pt x="65" y="11"/>
                      <a:pt x="67" y="27"/>
                    </a:cubicBezTo>
                    <a:cubicBezTo>
                      <a:pt x="67" y="28"/>
                      <a:pt x="68" y="28"/>
                      <a:pt x="69" y="29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70" y="28"/>
                      <a:pt x="70" y="28"/>
                      <a:pt x="70" y="27"/>
                    </a:cubicBezTo>
                    <a:cubicBezTo>
                      <a:pt x="69" y="9"/>
                      <a:pt x="54" y="0"/>
                      <a:pt x="32" y="6"/>
                    </a:cubicBezTo>
                    <a:close/>
                  </a:path>
                </a:pathLst>
              </a:custGeom>
              <a:solidFill>
                <a:srgbClr val="BFC6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6" name="Freeform 755"/>
              <p:cNvSpPr/>
              <p:nvPr/>
            </p:nvSpPr>
            <p:spPr bwMode="auto">
              <a:xfrm>
                <a:off x="5027" y="1212"/>
                <a:ext cx="15" cy="22"/>
              </a:xfrm>
              <a:custGeom>
                <a:avLst/>
                <a:gdLst>
                  <a:gd name="T0" fmla="*/ 9 w 15"/>
                  <a:gd name="T1" fmla="*/ 22 h 22"/>
                  <a:gd name="T2" fmla="*/ 14 w 15"/>
                  <a:gd name="T3" fmla="*/ 19 h 22"/>
                  <a:gd name="T4" fmla="*/ 7 w 15"/>
                  <a:gd name="T5" fmla="*/ 2 h 22"/>
                  <a:gd name="T6" fmla="*/ 5 w 15"/>
                  <a:gd name="T7" fmla="*/ 0 h 22"/>
                  <a:gd name="T8" fmla="*/ 0 w 15"/>
                  <a:gd name="T9" fmla="*/ 3 h 22"/>
                  <a:gd name="T10" fmla="*/ 2 w 15"/>
                  <a:gd name="T11" fmla="*/ 4 h 22"/>
                  <a:gd name="T12" fmla="*/ 9 w 15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9" y="22"/>
                    </a:move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4"/>
                      <a:pt x="12" y="6"/>
                      <a:pt x="7" y="2"/>
                    </a:cubicBezTo>
                    <a:cubicBezTo>
                      <a:pt x="6" y="1"/>
                      <a:pt x="5" y="0"/>
                      <a:pt x="5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4"/>
                      <a:pt x="2" y="4"/>
                    </a:cubicBezTo>
                    <a:cubicBezTo>
                      <a:pt x="7" y="9"/>
                      <a:pt x="11" y="16"/>
                      <a:pt x="9" y="22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7" name="Freeform 756"/>
              <p:cNvSpPr/>
              <p:nvPr/>
            </p:nvSpPr>
            <p:spPr bwMode="auto">
              <a:xfrm>
                <a:off x="5020" y="1231"/>
                <a:ext cx="21" cy="76"/>
              </a:xfrm>
              <a:custGeom>
                <a:avLst/>
                <a:gdLst>
                  <a:gd name="T0" fmla="*/ 0 w 21"/>
                  <a:gd name="T1" fmla="*/ 75 h 76"/>
                  <a:gd name="T2" fmla="*/ 2 w 21"/>
                  <a:gd name="T3" fmla="*/ 75 h 76"/>
                  <a:gd name="T4" fmla="*/ 4 w 21"/>
                  <a:gd name="T5" fmla="*/ 72 h 76"/>
                  <a:gd name="T6" fmla="*/ 21 w 21"/>
                  <a:gd name="T7" fmla="*/ 0 h 76"/>
                  <a:gd name="T8" fmla="*/ 16 w 21"/>
                  <a:gd name="T9" fmla="*/ 3 h 76"/>
                  <a:gd name="T10" fmla="*/ 0 w 21"/>
                  <a:gd name="T11" fmla="*/ 75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76">
                    <a:moveTo>
                      <a:pt x="0" y="75"/>
                    </a:moveTo>
                    <a:cubicBezTo>
                      <a:pt x="0" y="75"/>
                      <a:pt x="1" y="76"/>
                      <a:pt x="2" y="75"/>
                    </a:cubicBezTo>
                    <a:cubicBezTo>
                      <a:pt x="4" y="74"/>
                      <a:pt x="4" y="72"/>
                      <a:pt x="4" y="7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6" y="3"/>
                      <a:pt x="16" y="3"/>
                      <a:pt x="16" y="3"/>
                    </a:cubicBez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8" name="Freeform 757"/>
              <p:cNvSpPr/>
              <p:nvPr/>
            </p:nvSpPr>
            <p:spPr bwMode="auto">
              <a:xfrm>
                <a:off x="5016" y="1212"/>
                <a:ext cx="22" cy="94"/>
              </a:xfrm>
              <a:custGeom>
                <a:avLst/>
                <a:gdLst>
                  <a:gd name="T0" fmla="*/ 12 w 22"/>
                  <a:gd name="T1" fmla="*/ 8 h 94"/>
                  <a:gd name="T2" fmla="*/ 11 w 22"/>
                  <a:gd name="T3" fmla="*/ 7 h 94"/>
                  <a:gd name="T4" fmla="*/ 5 w 22"/>
                  <a:gd name="T5" fmla="*/ 9 h 94"/>
                  <a:gd name="T6" fmla="*/ 5 w 22"/>
                  <a:gd name="T7" fmla="*/ 9 h 94"/>
                  <a:gd name="T8" fmla="*/ 0 w 22"/>
                  <a:gd name="T9" fmla="*/ 11 h 94"/>
                  <a:gd name="T10" fmla="*/ 2 w 22"/>
                  <a:gd name="T11" fmla="*/ 6 h 94"/>
                  <a:gd name="T12" fmla="*/ 12 w 22"/>
                  <a:gd name="T13" fmla="*/ 2 h 94"/>
                  <a:gd name="T14" fmla="*/ 14 w 22"/>
                  <a:gd name="T15" fmla="*/ 4 h 94"/>
                  <a:gd name="T16" fmla="*/ 20 w 22"/>
                  <a:gd name="T17" fmla="*/ 22 h 94"/>
                  <a:gd name="T18" fmla="*/ 4 w 22"/>
                  <a:gd name="T19" fmla="*/ 94 h 94"/>
                  <a:gd name="T20" fmla="*/ 2 w 22"/>
                  <a:gd name="T21" fmla="*/ 93 h 94"/>
                  <a:gd name="T22" fmla="*/ 2 w 22"/>
                  <a:gd name="T23" fmla="*/ 92 h 94"/>
                  <a:gd name="T24" fmla="*/ 1 w 22"/>
                  <a:gd name="T25" fmla="*/ 90 h 94"/>
                  <a:gd name="T26" fmla="*/ 17 w 22"/>
                  <a:gd name="T27" fmla="*/ 19 h 94"/>
                  <a:gd name="T28" fmla="*/ 12 w 22"/>
                  <a:gd name="T29" fmla="*/ 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94">
                    <a:moveTo>
                      <a:pt x="12" y="8"/>
                    </a:moveTo>
                    <a:cubicBezTo>
                      <a:pt x="12" y="7"/>
                      <a:pt x="11" y="7"/>
                      <a:pt x="11" y="7"/>
                    </a:cubicBezTo>
                    <a:cubicBezTo>
                      <a:pt x="8" y="5"/>
                      <a:pt x="6" y="6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0"/>
                      <a:pt x="1" y="11"/>
                      <a:pt x="0" y="11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1"/>
                      <a:pt x="8" y="0"/>
                      <a:pt x="12" y="2"/>
                    </a:cubicBezTo>
                    <a:cubicBezTo>
                      <a:pt x="13" y="3"/>
                      <a:pt x="14" y="3"/>
                      <a:pt x="14" y="4"/>
                    </a:cubicBezTo>
                    <a:cubicBezTo>
                      <a:pt x="20" y="8"/>
                      <a:pt x="22" y="16"/>
                      <a:pt x="20" y="2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2" y="93"/>
                      <a:pt x="2" y="93"/>
                      <a:pt x="2" y="93"/>
                    </a:cubicBezTo>
                    <a:cubicBezTo>
                      <a:pt x="2" y="92"/>
                      <a:pt x="2" y="92"/>
                      <a:pt x="2" y="92"/>
                    </a:cubicBezTo>
                    <a:cubicBezTo>
                      <a:pt x="1" y="92"/>
                      <a:pt x="0" y="91"/>
                      <a:pt x="1" y="9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5"/>
                      <a:pt x="16" y="10"/>
                      <a:pt x="12" y="8"/>
                    </a:cubicBezTo>
                  </a:path>
                </a:pathLst>
              </a:custGeom>
              <a:solidFill>
                <a:srgbClr val="AAA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9" name="Freeform 758"/>
              <p:cNvSpPr/>
              <p:nvPr/>
            </p:nvSpPr>
            <p:spPr bwMode="auto">
              <a:xfrm>
                <a:off x="4994" y="1108"/>
                <a:ext cx="23" cy="13"/>
              </a:xfrm>
              <a:custGeom>
                <a:avLst/>
                <a:gdLst>
                  <a:gd name="T0" fmla="*/ 23 w 23"/>
                  <a:gd name="T1" fmla="*/ 13 h 13"/>
                  <a:gd name="T2" fmla="*/ 2 w 23"/>
                  <a:gd name="T3" fmla="*/ 1 h 13"/>
                  <a:gd name="T4" fmla="*/ 0 w 23"/>
                  <a:gd name="T5" fmla="*/ 1 h 13"/>
                  <a:gd name="T6" fmla="*/ 20 w 23"/>
                  <a:gd name="T7" fmla="*/ 13 h 13"/>
                  <a:gd name="T8" fmla="*/ 23 w 23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">
                    <a:moveTo>
                      <a:pt x="23" y="13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2"/>
                      <a:pt x="22" y="12"/>
                      <a:pt x="23" y="13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0" name="Freeform 759"/>
              <p:cNvSpPr/>
              <p:nvPr/>
            </p:nvSpPr>
            <p:spPr bwMode="auto">
              <a:xfrm>
                <a:off x="4992" y="1109"/>
                <a:ext cx="22" cy="13"/>
              </a:xfrm>
              <a:custGeom>
                <a:avLst/>
                <a:gdLst>
                  <a:gd name="T0" fmla="*/ 22 w 22"/>
                  <a:gd name="T1" fmla="*/ 12 h 13"/>
                  <a:gd name="T2" fmla="*/ 2 w 22"/>
                  <a:gd name="T3" fmla="*/ 0 h 13"/>
                  <a:gd name="T4" fmla="*/ 0 w 22"/>
                  <a:gd name="T5" fmla="*/ 1 h 13"/>
                  <a:gd name="T6" fmla="*/ 21 w 22"/>
                  <a:gd name="T7" fmla="*/ 13 h 13"/>
                  <a:gd name="T8" fmla="*/ 22 w 22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3">
                    <a:moveTo>
                      <a:pt x="22" y="12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2" y="12"/>
                      <a:pt x="22" y="12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1" name="Freeform 760"/>
              <p:cNvSpPr/>
              <p:nvPr/>
            </p:nvSpPr>
            <p:spPr bwMode="auto">
              <a:xfrm>
                <a:off x="4991" y="1110"/>
                <a:ext cx="22" cy="14"/>
              </a:xfrm>
              <a:custGeom>
                <a:avLst/>
                <a:gdLst>
                  <a:gd name="T0" fmla="*/ 22 w 22"/>
                  <a:gd name="T1" fmla="*/ 12 h 14"/>
                  <a:gd name="T2" fmla="*/ 1 w 22"/>
                  <a:gd name="T3" fmla="*/ 0 h 14"/>
                  <a:gd name="T4" fmla="*/ 0 w 22"/>
                  <a:gd name="T5" fmla="*/ 2 h 14"/>
                  <a:gd name="T6" fmla="*/ 21 w 22"/>
                  <a:gd name="T7" fmla="*/ 14 h 14"/>
                  <a:gd name="T8" fmla="*/ 22 w 22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2" y="1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2" y="1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2" name="Freeform 761"/>
              <p:cNvSpPr/>
              <p:nvPr/>
            </p:nvSpPr>
            <p:spPr bwMode="auto">
              <a:xfrm>
                <a:off x="4991" y="1112"/>
                <a:ext cx="21" cy="17"/>
              </a:xfrm>
              <a:custGeom>
                <a:avLst/>
                <a:gdLst>
                  <a:gd name="T0" fmla="*/ 21 w 21"/>
                  <a:gd name="T1" fmla="*/ 12 h 17"/>
                  <a:gd name="T2" fmla="*/ 0 w 21"/>
                  <a:gd name="T3" fmla="*/ 0 h 17"/>
                  <a:gd name="T4" fmla="*/ 0 w 21"/>
                  <a:gd name="T5" fmla="*/ 2 h 17"/>
                  <a:gd name="T6" fmla="*/ 1 w 21"/>
                  <a:gd name="T7" fmla="*/ 5 h 17"/>
                  <a:gd name="T8" fmla="*/ 21 w 21"/>
                  <a:gd name="T9" fmla="*/ 17 h 17"/>
                  <a:gd name="T10" fmla="*/ 20 w 21"/>
                  <a:gd name="T11" fmla="*/ 15 h 17"/>
                  <a:gd name="T12" fmla="*/ 21 w 21"/>
                  <a:gd name="T13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7">
                    <a:moveTo>
                      <a:pt x="21" y="1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6"/>
                      <a:pt x="20" y="16"/>
                      <a:pt x="20" y="15"/>
                    </a:cubicBezTo>
                    <a:cubicBezTo>
                      <a:pt x="20" y="14"/>
                      <a:pt x="20" y="13"/>
                      <a:pt x="21" y="12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3" name="Freeform 762"/>
              <p:cNvSpPr/>
              <p:nvPr/>
            </p:nvSpPr>
            <p:spPr bwMode="auto">
              <a:xfrm>
                <a:off x="5011" y="1120"/>
                <a:ext cx="7" cy="10"/>
              </a:xfrm>
              <a:custGeom>
                <a:avLst/>
                <a:gdLst>
                  <a:gd name="T0" fmla="*/ 3 w 7"/>
                  <a:gd name="T1" fmla="*/ 1 h 10"/>
                  <a:gd name="T2" fmla="*/ 0 w 7"/>
                  <a:gd name="T3" fmla="*/ 7 h 10"/>
                  <a:gd name="T4" fmla="*/ 3 w 7"/>
                  <a:gd name="T5" fmla="*/ 9 h 10"/>
                  <a:gd name="T6" fmla="*/ 7 w 7"/>
                  <a:gd name="T7" fmla="*/ 3 h 10"/>
                  <a:gd name="T8" fmla="*/ 3 w 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0">
                    <a:moveTo>
                      <a:pt x="3" y="1"/>
                    </a:moveTo>
                    <a:cubicBezTo>
                      <a:pt x="2" y="2"/>
                      <a:pt x="0" y="5"/>
                      <a:pt x="0" y="7"/>
                    </a:cubicBezTo>
                    <a:cubicBezTo>
                      <a:pt x="0" y="9"/>
                      <a:pt x="2" y="10"/>
                      <a:pt x="3" y="9"/>
                    </a:cubicBezTo>
                    <a:cubicBezTo>
                      <a:pt x="5" y="7"/>
                      <a:pt x="7" y="5"/>
                      <a:pt x="7" y="3"/>
                    </a:cubicBezTo>
                    <a:cubicBezTo>
                      <a:pt x="7" y="1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4" name="Freeform 763"/>
              <p:cNvSpPr/>
              <p:nvPr/>
            </p:nvSpPr>
            <p:spPr bwMode="auto">
              <a:xfrm>
                <a:off x="5024" y="1159"/>
                <a:ext cx="24" cy="58"/>
              </a:xfrm>
              <a:custGeom>
                <a:avLst/>
                <a:gdLst>
                  <a:gd name="T0" fmla="*/ 12 w 24"/>
                  <a:gd name="T1" fmla="*/ 0 h 58"/>
                  <a:gd name="T2" fmla="*/ 0 w 24"/>
                  <a:gd name="T3" fmla="*/ 52 h 58"/>
                  <a:gd name="T4" fmla="*/ 1 w 24"/>
                  <a:gd name="T5" fmla="*/ 55 h 58"/>
                  <a:gd name="T6" fmla="*/ 10 w 24"/>
                  <a:gd name="T7" fmla="*/ 58 h 58"/>
                  <a:gd name="T8" fmla="*/ 12 w 24"/>
                  <a:gd name="T9" fmla="*/ 55 h 58"/>
                  <a:gd name="T10" fmla="*/ 24 w 24"/>
                  <a:gd name="T11" fmla="*/ 2 h 58"/>
                  <a:gd name="T12" fmla="*/ 22 w 24"/>
                  <a:gd name="T13" fmla="*/ 5 h 58"/>
                  <a:gd name="T14" fmla="*/ 13 w 24"/>
                  <a:gd name="T15" fmla="*/ 2 h 58"/>
                  <a:gd name="T16" fmla="*/ 12 w 2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58">
                    <a:moveTo>
                      <a:pt x="12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3"/>
                      <a:pt x="0" y="54"/>
                      <a:pt x="1" y="55"/>
                    </a:cubicBezTo>
                    <a:cubicBezTo>
                      <a:pt x="3" y="57"/>
                      <a:pt x="7" y="58"/>
                      <a:pt x="10" y="58"/>
                    </a:cubicBezTo>
                    <a:cubicBezTo>
                      <a:pt x="11" y="57"/>
                      <a:pt x="12" y="56"/>
                      <a:pt x="12" y="5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3"/>
                      <a:pt x="23" y="4"/>
                      <a:pt x="22" y="5"/>
                    </a:cubicBezTo>
                    <a:cubicBezTo>
                      <a:pt x="19" y="5"/>
                      <a:pt x="15" y="4"/>
                      <a:pt x="13" y="2"/>
                    </a:cubicBezTo>
                    <a:cubicBezTo>
                      <a:pt x="12" y="1"/>
                      <a:pt x="12" y="0"/>
                      <a:pt x="12" y="0"/>
                    </a:cubicBezTo>
                  </a:path>
                </a:pathLst>
              </a:custGeom>
              <a:solidFill>
                <a:srgbClr val="EF6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5" name="Freeform 764"/>
              <p:cNvSpPr/>
              <p:nvPr/>
            </p:nvSpPr>
            <p:spPr bwMode="auto">
              <a:xfrm>
                <a:off x="5035" y="1156"/>
                <a:ext cx="14" cy="8"/>
              </a:xfrm>
              <a:custGeom>
                <a:avLst/>
                <a:gdLst>
                  <a:gd name="T0" fmla="*/ 4 w 14"/>
                  <a:gd name="T1" fmla="*/ 0 h 8"/>
                  <a:gd name="T2" fmla="*/ 2 w 14"/>
                  <a:gd name="T3" fmla="*/ 5 h 8"/>
                  <a:gd name="T4" fmla="*/ 11 w 14"/>
                  <a:gd name="T5" fmla="*/ 8 h 8"/>
                  <a:gd name="T6" fmla="*/ 12 w 14"/>
                  <a:gd name="T7" fmla="*/ 3 h 8"/>
                  <a:gd name="T8" fmla="*/ 4 w 14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8">
                    <a:moveTo>
                      <a:pt x="4" y="0"/>
                    </a:moveTo>
                    <a:cubicBezTo>
                      <a:pt x="1" y="1"/>
                      <a:pt x="0" y="3"/>
                      <a:pt x="2" y="5"/>
                    </a:cubicBezTo>
                    <a:cubicBezTo>
                      <a:pt x="4" y="7"/>
                      <a:pt x="8" y="8"/>
                      <a:pt x="11" y="8"/>
                    </a:cubicBezTo>
                    <a:cubicBezTo>
                      <a:pt x="14" y="7"/>
                      <a:pt x="14" y="5"/>
                      <a:pt x="12" y="3"/>
                    </a:cubicBezTo>
                    <a:cubicBezTo>
                      <a:pt x="10" y="1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81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6" name="Freeform 765"/>
              <p:cNvSpPr/>
              <p:nvPr/>
            </p:nvSpPr>
            <p:spPr bwMode="auto">
              <a:xfrm>
                <a:off x="5039" y="1151"/>
                <a:ext cx="9" cy="11"/>
              </a:xfrm>
              <a:custGeom>
                <a:avLst/>
                <a:gdLst>
                  <a:gd name="T0" fmla="*/ 2 w 9"/>
                  <a:gd name="T1" fmla="*/ 0 h 11"/>
                  <a:gd name="T2" fmla="*/ 0 w 9"/>
                  <a:gd name="T3" fmla="*/ 8 h 11"/>
                  <a:gd name="T4" fmla="*/ 1 w 9"/>
                  <a:gd name="T5" fmla="*/ 9 h 11"/>
                  <a:gd name="T6" fmla="*/ 6 w 9"/>
                  <a:gd name="T7" fmla="*/ 11 h 11"/>
                  <a:gd name="T8" fmla="*/ 7 w 9"/>
                  <a:gd name="T9" fmla="*/ 9 h 11"/>
                  <a:gd name="T10" fmla="*/ 9 w 9"/>
                  <a:gd name="T11" fmla="*/ 2 h 11"/>
                  <a:gd name="T12" fmla="*/ 7 w 9"/>
                  <a:gd name="T13" fmla="*/ 3 h 11"/>
                  <a:gd name="T14" fmla="*/ 3 w 9"/>
                  <a:gd name="T15" fmla="*/ 1 h 11"/>
                  <a:gd name="T16" fmla="*/ 2 w 9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1">
                    <a:moveTo>
                      <a:pt x="2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9"/>
                      <a:pt x="1" y="9"/>
                    </a:cubicBezTo>
                    <a:cubicBezTo>
                      <a:pt x="2" y="10"/>
                      <a:pt x="4" y="11"/>
                      <a:pt x="6" y="11"/>
                    </a:cubicBezTo>
                    <a:cubicBezTo>
                      <a:pt x="6" y="10"/>
                      <a:pt x="7" y="10"/>
                      <a:pt x="7" y="9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7" y="3"/>
                    </a:cubicBezTo>
                    <a:cubicBezTo>
                      <a:pt x="6" y="3"/>
                      <a:pt x="4" y="3"/>
                      <a:pt x="3" y="1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7" name="Freeform 766"/>
              <p:cNvSpPr/>
              <p:nvPr/>
            </p:nvSpPr>
            <p:spPr bwMode="auto">
              <a:xfrm>
                <a:off x="5041" y="1149"/>
                <a:ext cx="7" cy="5"/>
              </a:xfrm>
              <a:custGeom>
                <a:avLst/>
                <a:gdLst>
                  <a:gd name="T0" fmla="*/ 1 w 7"/>
                  <a:gd name="T1" fmla="*/ 1 h 5"/>
                  <a:gd name="T2" fmla="*/ 1 w 7"/>
                  <a:gd name="T3" fmla="*/ 3 h 5"/>
                  <a:gd name="T4" fmla="*/ 5 w 7"/>
                  <a:gd name="T5" fmla="*/ 5 h 5"/>
                  <a:gd name="T6" fmla="*/ 6 w 7"/>
                  <a:gd name="T7" fmla="*/ 2 h 5"/>
                  <a:gd name="T8" fmla="*/ 1 w 7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1" y="1"/>
                    </a:moveTo>
                    <a:cubicBezTo>
                      <a:pt x="0" y="1"/>
                      <a:pt x="0" y="2"/>
                      <a:pt x="1" y="3"/>
                    </a:cubicBezTo>
                    <a:cubicBezTo>
                      <a:pt x="2" y="5"/>
                      <a:pt x="4" y="5"/>
                      <a:pt x="5" y="5"/>
                    </a:cubicBezTo>
                    <a:cubicBezTo>
                      <a:pt x="7" y="4"/>
                      <a:pt x="7" y="3"/>
                      <a:pt x="6" y="2"/>
                    </a:cubicBezTo>
                    <a:cubicBezTo>
                      <a:pt x="5" y="1"/>
                      <a:pt x="3" y="0"/>
                      <a:pt x="1" y="1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8" name="Freeform 767"/>
              <p:cNvSpPr/>
              <p:nvPr/>
            </p:nvSpPr>
            <p:spPr bwMode="auto">
              <a:xfrm>
                <a:off x="5013" y="1122"/>
                <a:ext cx="8" cy="4"/>
              </a:xfrm>
              <a:custGeom>
                <a:avLst/>
                <a:gdLst>
                  <a:gd name="T0" fmla="*/ 3 w 8"/>
                  <a:gd name="T1" fmla="*/ 0 h 4"/>
                  <a:gd name="T2" fmla="*/ 7 w 8"/>
                  <a:gd name="T3" fmla="*/ 1 h 4"/>
                  <a:gd name="T4" fmla="*/ 7 w 8"/>
                  <a:gd name="T5" fmla="*/ 2 h 4"/>
                  <a:gd name="T6" fmla="*/ 8 w 8"/>
                  <a:gd name="T7" fmla="*/ 3 h 4"/>
                  <a:gd name="T8" fmla="*/ 4 w 8"/>
                  <a:gd name="T9" fmla="*/ 4 h 4"/>
                  <a:gd name="T10" fmla="*/ 4 w 8"/>
                  <a:gd name="T11" fmla="*/ 4 h 4"/>
                  <a:gd name="T12" fmla="*/ 3 w 8"/>
                  <a:gd name="T13" fmla="*/ 3 h 4"/>
                  <a:gd name="T14" fmla="*/ 0 w 8"/>
                  <a:gd name="T15" fmla="*/ 1 h 4"/>
                  <a:gd name="T16" fmla="*/ 3 w 8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3" y="0"/>
                    </a:moveTo>
                    <a:lnTo>
                      <a:pt x="7" y="1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0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E5E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9" name="Freeform 768"/>
              <p:cNvSpPr/>
              <p:nvPr/>
            </p:nvSpPr>
            <p:spPr bwMode="auto">
              <a:xfrm>
                <a:off x="5017" y="1125"/>
                <a:ext cx="62" cy="40"/>
              </a:xfrm>
              <a:custGeom>
                <a:avLst/>
                <a:gdLst>
                  <a:gd name="T0" fmla="*/ 59 w 62"/>
                  <a:gd name="T1" fmla="*/ 35 h 40"/>
                  <a:gd name="T2" fmla="*/ 62 w 62"/>
                  <a:gd name="T3" fmla="*/ 33 h 40"/>
                  <a:gd name="T4" fmla="*/ 33 w 62"/>
                  <a:gd name="T5" fmla="*/ 27 h 40"/>
                  <a:gd name="T6" fmla="*/ 4 w 62"/>
                  <a:gd name="T7" fmla="*/ 0 h 40"/>
                  <a:gd name="T8" fmla="*/ 0 w 62"/>
                  <a:gd name="T9" fmla="*/ 1 h 40"/>
                  <a:gd name="T10" fmla="*/ 30 w 62"/>
                  <a:gd name="T11" fmla="*/ 28 h 40"/>
                  <a:gd name="T12" fmla="*/ 59 w 62"/>
                  <a:gd name="T13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40">
                    <a:moveTo>
                      <a:pt x="59" y="35"/>
                    </a:moveTo>
                    <a:cubicBezTo>
                      <a:pt x="62" y="33"/>
                      <a:pt x="62" y="33"/>
                      <a:pt x="62" y="33"/>
                    </a:cubicBezTo>
                    <a:cubicBezTo>
                      <a:pt x="62" y="33"/>
                      <a:pt x="53" y="38"/>
                      <a:pt x="33" y="27"/>
                    </a:cubicBezTo>
                    <a:cubicBezTo>
                      <a:pt x="13" y="15"/>
                      <a:pt x="4" y="0"/>
                      <a:pt x="4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0" y="17"/>
                      <a:pt x="30" y="28"/>
                    </a:cubicBezTo>
                    <a:cubicBezTo>
                      <a:pt x="49" y="40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0" name="Freeform 769"/>
              <p:cNvSpPr/>
              <p:nvPr/>
            </p:nvSpPr>
            <p:spPr bwMode="auto">
              <a:xfrm>
                <a:off x="5076" y="1158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2 h 2"/>
                  <a:gd name="T8" fmla="*/ 0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1" name="Freeform 770"/>
              <p:cNvSpPr/>
              <p:nvPr/>
            </p:nvSpPr>
            <p:spPr bwMode="auto">
              <a:xfrm>
                <a:off x="5076" y="1158"/>
                <a:ext cx="23" cy="13"/>
              </a:xfrm>
              <a:custGeom>
                <a:avLst/>
                <a:gdLst>
                  <a:gd name="T0" fmla="*/ 19 w 23"/>
                  <a:gd name="T1" fmla="*/ 13 h 13"/>
                  <a:gd name="T2" fmla="*/ 23 w 23"/>
                  <a:gd name="T3" fmla="*/ 11 h 13"/>
                  <a:gd name="T4" fmla="*/ 3 w 23"/>
                  <a:gd name="T5" fmla="*/ 0 h 13"/>
                  <a:gd name="T6" fmla="*/ 0 w 23"/>
                  <a:gd name="T7" fmla="*/ 2 h 13"/>
                  <a:gd name="T8" fmla="*/ 19 w 23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">
                    <a:moveTo>
                      <a:pt x="19" y="13"/>
                    </a:moveTo>
                    <a:lnTo>
                      <a:pt x="23" y="11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2" name="Freeform 771"/>
              <p:cNvSpPr/>
              <p:nvPr/>
            </p:nvSpPr>
            <p:spPr bwMode="auto">
              <a:xfrm>
                <a:off x="5095" y="1169"/>
                <a:ext cx="4" cy="6"/>
              </a:xfrm>
              <a:custGeom>
                <a:avLst/>
                <a:gdLst>
                  <a:gd name="T0" fmla="*/ 0 w 4"/>
                  <a:gd name="T1" fmla="*/ 6 h 6"/>
                  <a:gd name="T2" fmla="*/ 4 w 4"/>
                  <a:gd name="T3" fmla="*/ 4 h 6"/>
                  <a:gd name="T4" fmla="*/ 4 w 4"/>
                  <a:gd name="T5" fmla="*/ 0 h 6"/>
                  <a:gd name="T6" fmla="*/ 0 w 4"/>
                  <a:gd name="T7" fmla="*/ 2 h 6"/>
                  <a:gd name="T8" fmla="*/ 0 w 4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0" y="6"/>
                    </a:moveTo>
                    <a:lnTo>
                      <a:pt x="4" y="4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3" name="Freeform 772"/>
              <p:cNvSpPr/>
              <p:nvPr/>
            </p:nvSpPr>
            <p:spPr bwMode="auto">
              <a:xfrm>
                <a:off x="5013" y="1123"/>
                <a:ext cx="82" cy="52"/>
              </a:xfrm>
              <a:custGeom>
                <a:avLst/>
                <a:gdLst>
                  <a:gd name="T0" fmla="*/ 0 w 82"/>
                  <a:gd name="T1" fmla="*/ 0 h 52"/>
                  <a:gd name="T2" fmla="*/ 0 w 82"/>
                  <a:gd name="T3" fmla="*/ 4 h 52"/>
                  <a:gd name="T4" fmla="*/ 3 w 82"/>
                  <a:gd name="T5" fmla="*/ 6 h 52"/>
                  <a:gd name="T6" fmla="*/ 34 w 82"/>
                  <a:gd name="T7" fmla="*/ 34 h 52"/>
                  <a:gd name="T8" fmla="*/ 64 w 82"/>
                  <a:gd name="T9" fmla="*/ 41 h 52"/>
                  <a:gd name="T10" fmla="*/ 82 w 82"/>
                  <a:gd name="T11" fmla="*/ 52 h 52"/>
                  <a:gd name="T12" fmla="*/ 82 w 82"/>
                  <a:gd name="T13" fmla="*/ 48 h 52"/>
                  <a:gd name="T14" fmla="*/ 63 w 82"/>
                  <a:gd name="T15" fmla="*/ 37 h 52"/>
                  <a:gd name="T16" fmla="*/ 63 w 82"/>
                  <a:gd name="T17" fmla="*/ 37 h 52"/>
                  <a:gd name="T18" fmla="*/ 34 w 82"/>
                  <a:gd name="T19" fmla="*/ 30 h 52"/>
                  <a:gd name="T20" fmla="*/ 4 w 82"/>
                  <a:gd name="T21" fmla="*/ 3 h 52"/>
                  <a:gd name="T22" fmla="*/ 4 w 82"/>
                  <a:gd name="T23" fmla="*/ 3 h 52"/>
                  <a:gd name="T24" fmla="*/ 3 w 82"/>
                  <a:gd name="T25" fmla="*/ 2 h 52"/>
                  <a:gd name="T26" fmla="*/ 0 w 82"/>
                  <a:gd name="T2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52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5" y="9"/>
                      <a:pt x="15" y="23"/>
                      <a:pt x="34" y="34"/>
                    </a:cubicBezTo>
                    <a:cubicBezTo>
                      <a:pt x="52" y="45"/>
                      <a:pt x="62" y="42"/>
                      <a:pt x="64" y="41"/>
                    </a:cubicBezTo>
                    <a:cubicBezTo>
                      <a:pt x="82" y="52"/>
                      <a:pt x="82" y="52"/>
                      <a:pt x="82" y="52"/>
                    </a:cubicBezTo>
                    <a:cubicBezTo>
                      <a:pt x="82" y="48"/>
                      <a:pt x="82" y="48"/>
                      <a:pt x="82" y="48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7"/>
                      <a:pt x="53" y="42"/>
                      <a:pt x="34" y="30"/>
                    </a:cubicBezTo>
                    <a:cubicBezTo>
                      <a:pt x="14" y="19"/>
                      <a:pt x="5" y="4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4" name="Freeform 773"/>
              <p:cNvSpPr/>
              <p:nvPr/>
            </p:nvSpPr>
            <p:spPr bwMode="auto">
              <a:xfrm>
                <a:off x="5029" y="1167"/>
                <a:ext cx="14" cy="47"/>
              </a:xfrm>
              <a:custGeom>
                <a:avLst/>
                <a:gdLst>
                  <a:gd name="T0" fmla="*/ 12 w 14"/>
                  <a:gd name="T1" fmla="*/ 0 h 47"/>
                  <a:gd name="T2" fmla="*/ 10 w 14"/>
                  <a:gd name="T3" fmla="*/ 1 h 47"/>
                  <a:gd name="T4" fmla="*/ 1 w 14"/>
                  <a:gd name="T5" fmla="*/ 45 h 47"/>
                  <a:gd name="T6" fmla="*/ 2 w 14"/>
                  <a:gd name="T7" fmla="*/ 47 h 47"/>
                  <a:gd name="T8" fmla="*/ 2 w 14"/>
                  <a:gd name="T9" fmla="*/ 47 h 47"/>
                  <a:gd name="T10" fmla="*/ 4 w 14"/>
                  <a:gd name="T11" fmla="*/ 46 h 47"/>
                  <a:gd name="T12" fmla="*/ 14 w 14"/>
                  <a:gd name="T13" fmla="*/ 2 h 47"/>
                  <a:gd name="T14" fmla="*/ 12 w 14"/>
                  <a:gd name="T15" fmla="*/ 0 h 47"/>
                  <a:gd name="T16" fmla="*/ 12 w 14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47">
                    <a:moveTo>
                      <a:pt x="12" y="0"/>
                    </a:moveTo>
                    <a:cubicBezTo>
                      <a:pt x="11" y="0"/>
                      <a:pt x="11" y="1"/>
                      <a:pt x="10" y="1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0" y="46"/>
                      <a:pt x="1" y="47"/>
                      <a:pt x="2" y="47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7"/>
                      <a:pt x="4" y="47"/>
                      <a:pt x="4" y="46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F59A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5" name="Freeform 774"/>
              <p:cNvSpPr/>
              <p:nvPr/>
            </p:nvSpPr>
            <p:spPr bwMode="auto">
              <a:xfrm>
                <a:off x="5077" y="1164"/>
                <a:ext cx="19" cy="19"/>
              </a:xfrm>
              <a:custGeom>
                <a:avLst/>
                <a:gdLst>
                  <a:gd name="T0" fmla="*/ 0 w 19"/>
                  <a:gd name="T1" fmla="*/ 0 h 19"/>
                  <a:gd name="T2" fmla="*/ 1 w 19"/>
                  <a:gd name="T3" fmla="*/ 8 h 19"/>
                  <a:gd name="T4" fmla="*/ 16 w 19"/>
                  <a:gd name="T5" fmla="*/ 19 h 19"/>
                  <a:gd name="T6" fmla="*/ 16 w 19"/>
                  <a:gd name="T7" fmla="*/ 17 h 19"/>
                  <a:gd name="T8" fmla="*/ 4 w 19"/>
                  <a:gd name="T9" fmla="*/ 7 h 19"/>
                  <a:gd name="T10" fmla="*/ 5 w 19"/>
                  <a:gd name="T11" fmla="*/ 4 h 19"/>
                  <a:gd name="T12" fmla="*/ 0 w 19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9">
                    <a:moveTo>
                      <a:pt x="0" y="0"/>
                    </a:moveTo>
                    <a:cubicBezTo>
                      <a:pt x="0" y="0"/>
                      <a:pt x="0" y="5"/>
                      <a:pt x="1" y="8"/>
                    </a:cubicBezTo>
                    <a:cubicBezTo>
                      <a:pt x="2" y="11"/>
                      <a:pt x="13" y="17"/>
                      <a:pt x="16" y="19"/>
                    </a:cubicBezTo>
                    <a:cubicBezTo>
                      <a:pt x="16" y="19"/>
                      <a:pt x="19" y="19"/>
                      <a:pt x="16" y="17"/>
                    </a:cubicBezTo>
                    <a:cubicBezTo>
                      <a:pt x="14" y="15"/>
                      <a:pt x="4" y="10"/>
                      <a:pt x="4" y="7"/>
                    </a:cubicBezTo>
                    <a:cubicBezTo>
                      <a:pt x="4" y="4"/>
                      <a:pt x="5" y="4"/>
                      <a:pt x="5" y="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6" name="Freeform 775"/>
              <p:cNvSpPr/>
              <p:nvPr/>
            </p:nvSpPr>
            <p:spPr bwMode="auto">
              <a:xfrm>
                <a:off x="4993" y="1121"/>
                <a:ext cx="25" cy="12"/>
              </a:xfrm>
              <a:custGeom>
                <a:avLst/>
                <a:gdLst>
                  <a:gd name="T0" fmla="*/ 25 w 25"/>
                  <a:gd name="T1" fmla="*/ 9 h 12"/>
                  <a:gd name="T2" fmla="*/ 18 w 25"/>
                  <a:gd name="T3" fmla="*/ 12 h 12"/>
                  <a:gd name="T4" fmla="*/ 2 w 25"/>
                  <a:gd name="T5" fmla="*/ 3 h 12"/>
                  <a:gd name="T6" fmla="*/ 3 w 25"/>
                  <a:gd name="T7" fmla="*/ 2 h 12"/>
                  <a:gd name="T8" fmla="*/ 17 w 25"/>
                  <a:gd name="T9" fmla="*/ 8 h 12"/>
                  <a:gd name="T10" fmla="*/ 20 w 25"/>
                  <a:gd name="T11" fmla="*/ 6 h 12"/>
                  <a:gd name="T12" fmla="*/ 25 w 25"/>
                  <a:gd name="T13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2">
                    <a:moveTo>
                      <a:pt x="25" y="9"/>
                    </a:moveTo>
                    <a:cubicBezTo>
                      <a:pt x="25" y="9"/>
                      <a:pt x="21" y="11"/>
                      <a:pt x="18" y="12"/>
                    </a:cubicBezTo>
                    <a:cubicBezTo>
                      <a:pt x="14" y="12"/>
                      <a:pt x="4" y="5"/>
                      <a:pt x="2" y="3"/>
                    </a:cubicBezTo>
                    <a:cubicBezTo>
                      <a:pt x="1" y="2"/>
                      <a:pt x="0" y="0"/>
                      <a:pt x="3" y="2"/>
                    </a:cubicBezTo>
                    <a:cubicBezTo>
                      <a:pt x="6" y="3"/>
                      <a:pt x="14" y="9"/>
                      <a:pt x="17" y="8"/>
                    </a:cubicBezTo>
                    <a:cubicBezTo>
                      <a:pt x="20" y="7"/>
                      <a:pt x="20" y="6"/>
                      <a:pt x="20" y="6"/>
                    </a:cubicBezTo>
                    <a:lnTo>
                      <a:pt x="25" y="9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7" name="Freeform 776"/>
              <p:cNvSpPr/>
              <p:nvPr/>
            </p:nvSpPr>
            <p:spPr bwMode="auto">
              <a:xfrm>
                <a:off x="5082" y="1159"/>
                <a:ext cx="23" cy="13"/>
              </a:xfrm>
              <a:custGeom>
                <a:avLst/>
                <a:gdLst>
                  <a:gd name="T0" fmla="*/ 23 w 23"/>
                  <a:gd name="T1" fmla="*/ 12 h 13"/>
                  <a:gd name="T2" fmla="*/ 2 w 23"/>
                  <a:gd name="T3" fmla="*/ 0 h 13"/>
                  <a:gd name="T4" fmla="*/ 0 w 23"/>
                  <a:gd name="T5" fmla="*/ 0 h 13"/>
                  <a:gd name="T6" fmla="*/ 20 w 23"/>
                  <a:gd name="T7" fmla="*/ 13 h 13"/>
                  <a:gd name="T8" fmla="*/ 23 w 23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">
                    <a:moveTo>
                      <a:pt x="23" y="12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2"/>
                      <a:pt x="22" y="12"/>
                      <a:pt x="23" y="12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8" name="Freeform 777"/>
              <p:cNvSpPr/>
              <p:nvPr/>
            </p:nvSpPr>
            <p:spPr bwMode="auto">
              <a:xfrm>
                <a:off x="5080" y="1159"/>
                <a:ext cx="22" cy="14"/>
              </a:xfrm>
              <a:custGeom>
                <a:avLst/>
                <a:gdLst>
                  <a:gd name="T0" fmla="*/ 22 w 22"/>
                  <a:gd name="T1" fmla="*/ 13 h 14"/>
                  <a:gd name="T2" fmla="*/ 2 w 22"/>
                  <a:gd name="T3" fmla="*/ 0 h 14"/>
                  <a:gd name="T4" fmla="*/ 0 w 22"/>
                  <a:gd name="T5" fmla="*/ 2 h 14"/>
                  <a:gd name="T6" fmla="*/ 21 w 22"/>
                  <a:gd name="T7" fmla="*/ 14 h 14"/>
                  <a:gd name="T8" fmla="*/ 22 w 22"/>
                  <a:gd name="T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2" y="1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0" y="2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2" y="13"/>
                      <a:pt x="22" y="13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9" name="Freeform 778"/>
              <p:cNvSpPr/>
              <p:nvPr/>
            </p:nvSpPr>
            <p:spPr bwMode="auto">
              <a:xfrm>
                <a:off x="5079" y="1161"/>
                <a:ext cx="22" cy="14"/>
              </a:xfrm>
              <a:custGeom>
                <a:avLst/>
                <a:gdLst>
                  <a:gd name="T0" fmla="*/ 22 w 22"/>
                  <a:gd name="T1" fmla="*/ 12 h 14"/>
                  <a:gd name="T2" fmla="*/ 1 w 22"/>
                  <a:gd name="T3" fmla="*/ 0 h 14"/>
                  <a:gd name="T4" fmla="*/ 0 w 22"/>
                  <a:gd name="T5" fmla="*/ 2 h 14"/>
                  <a:gd name="T6" fmla="*/ 21 w 22"/>
                  <a:gd name="T7" fmla="*/ 14 h 14"/>
                  <a:gd name="T8" fmla="*/ 22 w 22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2" y="1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2"/>
                      <a:pt x="22" y="1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0" name="Freeform 779"/>
              <p:cNvSpPr/>
              <p:nvPr/>
            </p:nvSpPr>
            <p:spPr bwMode="auto">
              <a:xfrm>
                <a:off x="5078" y="1163"/>
                <a:ext cx="22" cy="16"/>
              </a:xfrm>
              <a:custGeom>
                <a:avLst/>
                <a:gdLst>
                  <a:gd name="T0" fmla="*/ 22 w 22"/>
                  <a:gd name="T1" fmla="*/ 12 h 16"/>
                  <a:gd name="T2" fmla="*/ 1 w 22"/>
                  <a:gd name="T3" fmla="*/ 0 h 16"/>
                  <a:gd name="T4" fmla="*/ 0 w 22"/>
                  <a:gd name="T5" fmla="*/ 2 h 16"/>
                  <a:gd name="T6" fmla="*/ 1 w 22"/>
                  <a:gd name="T7" fmla="*/ 4 h 16"/>
                  <a:gd name="T8" fmla="*/ 22 w 22"/>
                  <a:gd name="T9" fmla="*/ 16 h 16"/>
                  <a:gd name="T10" fmla="*/ 21 w 22"/>
                  <a:gd name="T11" fmla="*/ 14 h 16"/>
                  <a:gd name="T12" fmla="*/ 22 w 22"/>
                  <a:gd name="T13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6">
                    <a:moveTo>
                      <a:pt x="22" y="1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6"/>
                      <a:pt x="21" y="15"/>
                      <a:pt x="21" y="14"/>
                    </a:cubicBezTo>
                    <a:cubicBezTo>
                      <a:pt x="21" y="14"/>
                      <a:pt x="21" y="13"/>
                      <a:pt x="22" y="12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1" name="Freeform 780"/>
              <p:cNvSpPr/>
              <p:nvPr/>
            </p:nvSpPr>
            <p:spPr bwMode="auto">
              <a:xfrm>
                <a:off x="5099" y="1171"/>
                <a:ext cx="7" cy="9"/>
              </a:xfrm>
              <a:custGeom>
                <a:avLst/>
                <a:gdLst>
                  <a:gd name="T0" fmla="*/ 3 w 7"/>
                  <a:gd name="T1" fmla="*/ 1 h 9"/>
                  <a:gd name="T2" fmla="*/ 0 w 7"/>
                  <a:gd name="T3" fmla="*/ 6 h 9"/>
                  <a:gd name="T4" fmla="*/ 3 w 7"/>
                  <a:gd name="T5" fmla="*/ 8 h 9"/>
                  <a:gd name="T6" fmla="*/ 7 w 7"/>
                  <a:gd name="T7" fmla="*/ 3 h 9"/>
                  <a:gd name="T8" fmla="*/ 3 w 7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3" y="1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0" y="8"/>
                      <a:pt x="1" y="9"/>
                      <a:pt x="3" y="8"/>
                    </a:cubicBezTo>
                    <a:cubicBezTo>
                      <a:pt x="5" y="7"/>
                      <a:pt x="7" y="5"/>
                      <a:pt x="7" y="3"/>
                    </a:cubicBezTo>
                    <a:cubicBezTo>
                      <a:pt x="7" y="0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2" name="Freeform 781"/>
              <p:cNvSpPr/>
              <p:nvPr/>
            </p:nvSpPr>
            <p:spPr bwMode="auto">
              <a:xfrm>
                <a:off x="5213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3" name="Freeform 782"/>
              <p:cNvSpPr/>
              <p:nvPr/>
            </p:nvSpPr>
            <p:spPr bwMode="auto">
              <a:xfrm>
                <a:off x="5213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B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4" name="Rectangle 783"/>
              <p:cNvSpPr>
                <a:spLocks noChangeArrowheads="1"/>
              </p:cNvSpPr>
              <p:nvPr/>
            </p:nvSpPr>
            <p:spPr bwMode="auto">
              <a:xfrm>
                <a:off x="5208" y="1209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5" name="Freeform 784"/>
              <p:cNvSpPr/>
              <p:nvPr/>
            </p:nvSpPr>
            <p:spPr bwMode="auto">
              <a:xfrm>
                <a:off x="5207" y="1209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6" name="Rectangle 785"/>
              <p:cNvSpPr>
                <a:spLocks noChangeArrowheads="1"/>
              </p:cNvSpPr>
              <p:nvPr/>
            </p:nvSpPr>
            <p:spPr bwMode="auto">
              <a:xfrm>
                <a:off x="5214" y="1195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7" name="Freeform 786"/>
              <p:cNvSpPr/>
              <p:nvPr/>
            </p:nvSpPr>
            <p:spPr bwMode="auto">
              <a:xfrm>
                <a:off x="5213" y="1195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8" name="Freeform 787"/>
              <p:cNvSpPr/>
              <p:nvPr/>
            </p:nvSpPr>
            <p:spPr bwMode="auto">
              <a:xfrm>
                <a:off x="5202" y="1212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9" name="Rectangle 788"/>
              <p:cNvSpPr>
                <a:spLocks noChangeArrowheads="1"/>
              </p:cNvSpPr>
              <p:nvPr/>
            </p:nvSpPr>
            <p:spPr bwMode="auto">
              <a:xfrm>
                <a:off x="5202" y="1211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0" name="Freeform 789"/>
              <p:cNvSpPr/>
              <p:nvPr/>
            </p:nvSpPr>
            <p:spPr bwMode="auto">
              <a:xfrm>
                <a:off x="5212" y="119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1" name="Rectangle 790"/>
              <p:cNvSpPr>
                <a:spLocks noChangeArrowheads="1"/>
              </p:cNvSpPr>
              <p:nvPr/>
            </p:nvSpPr>
            <p:spPr bwMode="auto">
              <a:xfrm>
                <a:off x="5212" y="1191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2" name="Freeform 791"/>
              <p:cNvSpPr/>
              <p:nvPr/>
            </p:nvSpPr>
            <p:spPr bwMode="auto">
              <a:xfrm>
                <a:off x="5211" y="1191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3" name="Freeform 792"/>
              <p:cNvSpPr/>
              <p:nvPr/>
            </p:nvSpPr>
            <p:spPr bwMode="auto">
              <a:xfrm>
                <a:off x="5200" y="121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4" name="Freeform 793"/>
              <p:cNvSpPr/>
              <p:nvPr/>
            </p:nvSpPr>
            <p:spPr bwMode="auto">
              <a:xfrm>
                <a:off x="5199" y="121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5" name="Freeform 794"/>
              <p:cNvSpPr/>
              <p:nvPr/>
            </p:nvSpPr>
            <p:spPr bwMode="auto">
              <a:xfrm>
                <a:off x="5198" y="1211"/>
                <a:ext cx="2" cy="1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0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6" name="Freeform 795"/>
              <p:cNvSpPr/>
              <p:nvPr/>
            </p:nvSpPr>
            <p:spPr bwMode="auto">
              <a:xfrm>
                <a:off x="5198" y="1209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7" name="Freeform 796"/>
              <p:cNvSpPr/>
              <p:nvPr/>
            </p:nvSpPr>
            <p:spPr bwMode="auto">
              <a:xfrm>
                <a:off x="5198" y="121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8" name="Freeform 797"/>
              <p:cNvSpPr/>
              <p:nvPr/>
            </p:nvSpPr>
            <p:spPr bwMode="auto">
              <a:xfrm>
                <a:off x="5198" y="121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9" name="Freeform 798"/>
              <p:cNvSpPr/>
              <p:nvPr/>
            </p:nvSpPr>
            <p:spPr bwMode="auto">
              <a:xfrm>
                <a:off x="5209" y="1191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0 h 1"/>
                  <a:gd name="T4" fmla="*/ 0 w 3"/>
                  <a:gd name="T5" fmla="*/ 0 h 1"/>
                  <a:gd name="T6" fmla="*/ 1 w 3"/>
                  <a:gd name="T7" fmla="*/ 0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4F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80" name="Rectangle 799"/>
              <p:cNvSpPr>
                <a:spLocks noChangeArrowheads="1"/>
              </p:cNvSpPr>
              <p:nvPr/>
            </p:nvSpPr>
            <p:spPr bwMode="auto">
              <a:xfrm>
                <a:off x="5209" y="1190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81" name="Freeform 800"/>
              <p:cNvSpPr/>
              <p:nvPr/>
            </p:nvSpPr>
            <p:spPr bwMode="auto">
              <a:xfrm>
                <a:off x="5198" y="1207"/>
                <a:ext cx="2" cy="3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0 h 3"/>
                  <a:gd name="T4" fmla="*/ 1 w 2"/>
                  <a:gd name="T5" fmla="*/ 2 h 3"/>
                  <a:gd name="T6" fmla="*/ 2 w 2"/>
                  <a:gd name="T7" fmla="*/ 3 h 3"/>
                  <a:gd name="T8" fmla="*/ 1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7C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82" name="Freeform 801"/>
              <p:cNvSpPr/>
              <p:nvPr/>
            </p:nvSpPr>
            <p:spPr bwMode="auto">
              <a:xfrm>
                <a:off x="5208" y="1190"/>
                <a:ext cx="2" cy="0"/>
              </a:xfrm>
              <a:custGeom>
                <a:avLst/>
                <a:gdLst>
                  <a:gd name="T0" fmla="*/ 2 w 2"/>
                  <a:gd name="T1" fmla="*/ 1 w 2"/>
                  <a:gd name="T2" fmla="*/ 0 w 2"/>
                  <a:gd name="T3" fmla="*/ 0 w 2"/>
                  <a:gd name="T4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83" name="Freeform 802"/>
              <p:cNvSpPr/>
              <p:nvPr/>
            </p:nvSpPr>
            <p:spPr bwMode="auto">
              <a:xfrm>
                <a:off x="5207" y="1190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84" name="Freeform 803"/>
              <p:cNvSpPr/>
              <p:nvPr/>
            </p:nvSpPr>
            <p:spPr bwMode="auto">
              <a:xfrm>
                <a:off x="5207" y="1190"/>
                <a:ext cx="1" cy="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1 h 2"/>
                  <a:gd name="T6" fmla="*/ 1 w 1"/>
                  <a:gd name="T7" fmla="*/ 2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85" name="Freeform 804"/>
              <p:cNvSpPr/>
              <p:nvPr/>
            </p:nvSpPr>
            <p:spPr bwMode="auto">
              <a:xfrm>
                <a:off x="5207" y="119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86" name="Freeform 805"/>
              <p:cNvSpPr/>
              <p:nvPr/>
            </p:nvSpPr>
            <p:spPr bwMode="auto">
              <a:xfrm>
                <a:off x="5207" y="119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87" name="Freeform 806"/>
              <p:cNvSpPr/>
              <p:nvPr/>
            </p:nvSpPr>
            <p:spPr bwMode="auto">
              <a:xfrm>
                <a:off x="5207" y="119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88" name="Freeform 807"/>
              <p:cNvSpPr/>
              <p:nvPr/>
            </p:nvSpPr>
            <p:spPr bwMode="auto">
              <a:xfrm>
                <a:off x="5197" y="1207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</p:grpSp>
        <p:grpSp>
          <p:nvGrpSpPr>
            <p:cNvPr id="90" name="Group 1009"/>
            <p:cNvGrpSpPr/>
            <p:nvPr/>
          </p:nvGrpSpPr>
          <p:grpSpPr bwMode="auto">
            <a:xfrm>
              <a:off x="7197725" y="1555750"/>
              <a:ext cx="1847850" cy="4673600"/>
              <a:chOff x="4382" y="980"/>
              <a:chExt cx="1164" cy="2944"/>
            </a:xfrm>
          </p:grpSpPr>
          <p:sp>
            <p:nvSpPr>
              <p:cNvPr id="189" name="Freeform 809"/>
              <p:cNvSpPr/>
              <p:nvPr/>
            </p:nvSpPr>
            <p:spPr bwMode="auto">
              <a:xfrm>
                <a:off x="5204" y="1191"/>
                <a:ext cx="4" cy="3"/>
              </a:xfrm>
              <a:custGeom>
                <a:avLst/>
                <a:gdLst>
                  <a:gd name="T0" fmla="*/ 4 w 4"/>
                  <a:gd name="T1" fmla="*/ 1 h 3"/>
                  <a:gd name="T2" fmla="*/ 3 w 4"/>
                  <a:gd name="T3" fmla="*/ 0 h 3"/>
                  <a:gd name="T4" fmla="*/ 2 w 4"/>
                  <a:gd name="T5" fmla="*/ 1 h 3"/>
                  <a:gd name="T6" fmla="*/ 0 w 4"/>
                  <a:gd name="T7" fmla="*/ 2 h 3"/>
                  <a:gd name="T8" fmla="*/ 1 w 4"/>
                  <a:gd name="T9" fmla="*/ 3 h 3"/>
                  <a:gd name="T10" fmla="*/ 3 w 4"/>
                  <a:gd name="T11" fmla="*/ 1 h 3"/>
                  <a:gd name="T12" fmla="*/ 4 w 4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4F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0" name="Freeform 810"/>
              <p:cNvSpPr/>
              <p:nvPr/>
            </p:nvSpPr>
            <p:spPr bwMode="auto">
              <a:xfrm>
                <a:off x="5197" y="1205"/>
                <a:ext cx="1" cy="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2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1" name="Freeform 811"/>
              <p:cNvSpPr/>
              <p:nvPr/>
            </p:nvSpPr>
            <p:spPr bwMode="auto">
              <a:xfrm>
                <a:off x="5197" y="120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2" name="Freeform 812"/>
              <p:cNvSpPr/>
              <p:nvPr/>
            </p:nvSpPr>
            <p:spPr bwMode="auto">
              <a:xfrm>
                <a:off x="5197" y="1205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3" name="Freeform 813"/>
              <p:cNvSpPr/>
              <p:nvPr/>
            </p:nvSpPr>
            <p:spPr bwMode="auto">
              <a:xfrm>
                <a:off x="5197" y="120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4" name="Freeform 814"/>
              <p:cNvSpPr/>
              <p:nvPr/>
            </p:nvSpPr>
            <p:spPr bwMode="auto">
              <a:xfrm>
                <a:off x="5197" y="120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5" name="Freeform 815"/>
              <p:cNvSpPr/>
              <p:nvPr/>
            </p:nvSpPr>
            <p:spPr bwMode="auto">
              <a:xfrm>
                <a:off x="5198" y="1201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0 h 4"/>
                  <a:gd name="T4" fmla="*/ 0 w 2"/>
                  <a:gd name="T5" fmla="*/ 3 h 4"/>
                  <a:gd name="T6" fmla="*/ 1 w 2"/>
                  <a:gd name="T7" fmla="*/ 4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4F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6" name="Freeform 816"/>
              <p:cNvSpPr/>
              <p:nvPr/>
            </p:nvSpPr>
            <p:spPr bwMode="auto">
              <a:xfrm>
                <a:off x="5203" y="119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1 h 1"/>
                  <a:gd name="T10" fmla="*/ 1 w 2"/>
                  <a:gd name="T11" fmla="*/ 1 h 1"/>
                  <a:gd name="T12" fmla="*/ 2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7" name="Freeform 817"/>
              <p:cNvSpPr/>
              <p:nvPr/>
            </p:nvSpPr>
            <p:spPr bwMode="auto">
              <a:xfrm>
                <a:off x="5200" y="119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2 w 3"/>
                  <a:gd name="T3" fmla="*/ 0 h 4"/>
                  <a:gd name="T4" fmla="*/ 1 w 3"/>
                  <a:gd name="T5" fmla="*/ 2 h 4"/>
                  <a:gd name="T6" fmla="*/ 0 w 3"/>
                  <a:gd name="T7" fmla="*/ 3 h 4"/>
                  <a:gd name="T8" fmla="*/ 1 w 3"/>
                  <a:gd name="T9" fmla="*/ 4 h 4"/>
                  <a:gd name="T10" fmla="*/ 2 w 3"/>
                  <a:gd name="T11" fmla="*/ 2 h 4"/>
                  <a:gd name="T12" fmla="*/ 3 w 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2" y="2"/>
                    </a:cubicBezTo>
                    <a:cubicBezTo>
                      <a:pt x="2" y="2"/>
                      <a:pt x="3" y="1"/>
                      <a:pt x="3" y="0"/>
                    </a:cubicBezTo>
                    <a:close/>
                  </a:path>
                </a:pathLst>
              </a:custGeom>
              <a:solidFill>
                <a:srgbClr val="4F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8" name="Freeform 818"/>
              <p:cNvSpPr/>
              <p:nvPr/>
            </p:nvSpPr>
            <p:spPr bwMode="auto">
              <a:xfrm>
                <a:off x="5202" y="1194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9" name="Freeform 819"/>
              <p:cNvSpPr/>
              <p:nvPr/>
            </p:nvSpPr>
            <p:spPr bwMode="auto">
              <a:xfrm>
                <a:off x="5202" y="1192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2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0" name="Rectangle 820"/>
              <p:cNvSpPr>
                <a:spLocks noChangeArrowheads="1"/>
              </p:cNvSpPr>
              <p:nvPr/>
            </p:nvSpPr>
            <p:spPr bwMode="auto">
              <a:xfrm>
                <a:off x="5202" y="1194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1" name="Rectangle 821"/>
              <p:cNvSpPr>
                <a:spLocks noChangeArrowheads="1"/>
              </p:cNvSpPr>
              <p:nvPr/>
            </p:nvSpPr>
            <p:spPr bwMode="auto">
              <a:xfrm>
                <a:off x="5202" y="1194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2" name="Freeform 822"/>
              <p:cNvSpPr/>
              <p:nvPr/>
            </p:nvSpPr>
            <p:spPr bwMode="auto">
              <a:xfrm>
                <a:off x="5202" y="1194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3" name="Freeform 823"/>
              <p:cNvSpPr/>
              <p:nvPr/>
            </p:nvSpPr>
            <p:spPr bwMode="auto">
              <a:xfrm>
                <a:off x="5199" y="1198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4" name="Freeform 824"/>
              <p:cNvSpPr/>
              <p:nvPr/>
            </p:nvSpPr>
            <p:spPr bwMode="auto">
              <a:xfrm>
                <a:off x="5198" y="120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5" name="Freeform 825"/>
              <p:cNvSpPr/>
              <p:nvPr/>
            </p:nvSpPr>
            <p:spPr bwMode="auto">
              <a:xfrm>
                <a:off x="5198" y="120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6" name="Freeform 826"/>
              <p:cNvSpPr/>
              <p:nvPr/>
            </p:nvSpPr>
            <p:spPr bwMode="auto">
              <a:xfrm>
                <a:off x="5198" y="1198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0 h 3"/>
                  <a:gd name="T4" fmla="*/ 0 w 2"/>
                  <a:gd name="T5" fmla="*/ 2 h 3"/>
                  <a:gd name="T6" fmla="*/ 1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7" name="Freeform 827"/>
              <p:cNvSpPr/>
              <p:nvPr/>
            </p:nvSpPr>
            <p:spPr bwMode="auto">
              <a:xfrm>
                <a:off x="5198" y="1190"/>
                <a:ext cx="17" cy="23"/>
              </a:xfrm>
              <a:custGeom>
                <a:avLst/>
                <a:gdLst>
                  <a:gd name="T0" fmla="*/ 10 w 17"/>
                  <a:gd name="T1" fmla="*/ 1 h 23"/>
                  <a:gd name="T2" fmla="*/ 9 w 17"/>
                  <a:gd name="T3" fmla="*/ 2 h 23"/>
                  <a:gd name="T4" fmla="*/ 7 w 17"/>
                  <a:gd name="T5" fmla="*/ 3 h 23"/>
                  <a:gd name="T6" fmla="*/ 6 w 17"/>
                  <a:gd name="T7" fmla="*/ 3 h 23"/>
                  <a:gd name="T8" fmla="*/ 5 w 17"/>
                  <a:gd name="T9" fmla="*/ 5 h 23"/>
                  <a:gd name="T10" fmla="*/ 4 w 17"/>
                  <a:gd name="T11" fmla="*/ 7 h 23"/>
                  <a:gd name="T12" fmla="*/ 2 w 17"/>
                  <a:gd name="T13" fmla="*/ 9 h 23"/>
                  <a:gd name="T14" fmla="*/ 2 w 17"/>
                  <a:gd name="T15" fmla="*/ 9 h 23"/>
                  <a:gd name="T16" fmla="*/ 1 w 17"/>
                  <a:gd name="T17" fmla="*/ 11 h 23"/>
                  <a:gd name="T18" fmla="*/ 1 w 17"/>
                  <a:gd name="T19" fmla="*/ 15 h 23"/>
                  <a:gd name="T20" fmla="*/ 0 w 17"/>
                  <a:gd name="T21" fmla="*/ 16 h 23"/>
                  <a:gd name="T22" fmla="*/ 0 w 17"/>
                  <a:gd name="T23" fmla="*/ 18 h 23"/>
                  <a:gd name="T24" fmla="*/ 2 w 17"/>
                  <a:gd name="T25" fmla="*/ 20 h 23"/>
                  <a:gd name="T26" fmla="*/ 1 w 17"/>
                  <a:gd name="T27" fmla="*/ 21 h 23"/>
                  <a:gd name="T28" fmla="*/ 2 w 17"/>
                  <a:gd name="T29" fmla="*/ 22 h 23"/>
                  <a:gd name="T30" fmla="*/ 3 w 17"/>
                  <a:gd name="T31" fmla="*/ 21 h 23"/>
                  <a:gd name="T32" fmla="*/ 5 w 17"/>
                  <a:gd name="T33" fmla="*/ 22 h 23"/>
                  <a:gd name="T34" fmla="*/ 7 w 17"/>
                  <a:gd name="T35" fmla="*/ 22 h 23"/>
                  <a:gd name="T36" fmla="*/ 7 w 17"/>
                  <a:gd name="T37" fmla="*/ 22 h 23"/>
                  <a:gd name="T38" fmla="*/ 9 w 17"/>
                  <a:gd name="T39" fmla="*/ 20 h 23"/>
                  <a:gd name="T40" fmla="*/ 10 w 17"/>
                  <a:gd name="T41" fmla="*/ 20 h 23"/>
                  <a:gd name="T42" fmla="*/ 11 w 17"/>
                  <a:gd name="T43" fmla="*/ 20 h 23"/>
                  <a:gd name="T44" fmla="*/ 12 w 17"/>
                  <a:gd name="T45" fmla="*/ 18 h 23"/>
                  <a:gd name="T46" fmla="*/ 14 w 17"/>
                  <a:gd name="T47" fmla="*/ 15 h 23"/>
                  <a:gd name="T48" fmla="*/ 15 w 17"/>
                  <a:gd name="T49" fmla="*/ 14 h 23"/>
                  <a:gd name="T50" fmla="*/ 15 w 17"/>
                  <a:gd name="T51" fmla="*/ 14 h 23"/>
                  <a:gd name="T52" fmla="*/ 16 w 17"/>
                  <a:gd name="T53" fmla="*/ 12 h 23"/>
                  <a:gd name="T54" fmla="*/ 16 w 17"/>
                  <a:gd name="T55" fmla="*/ 8 h 23"/>
                  <a:gd name="T56" fmla="*/ 17 w 17"/>
                  <a:gd name="T57" fmla="*/ 7 h 23"/>
                  <a:gd name="T58" fmla="*/ 17 w 17"/>
                  <a:gd name="T59" fmla="*/ 5 h 23"/>
                  <a:gd name="T60" fmla="*/ 15 w 17"/>
                  <a:gd name="T61" fmla="*/ 3 h 23"/>
                  <a:gd name="T62" fmla="*/ 16 w 17"/>
                  <a:gd name="T63" fmla="*/ 2 h 23"/>
                  <a:gd name="T64" fmla="*/ 15 w 17"/>
                  <a:gd name="T65" fmla="*/ 1 h 23"/>
                  <a:gd name="T66" fmla="*/ 14 w 17"/>
                  <a:gd name="T67" fmla="*/ 2 h 23"/>
                  <a:gd name="T68" fmla="*/ 12 w 17"/>
                  <a:gd name="T69" fmla="*/ 1 h 23"/>
                  <a:gd name="T70" fmla="*/ 10 w 17"/>
                  <a:gd name="T7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" h="23">
                    <a:moveTo>
                      <a:pt x="10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3"/>
                      <a:pt x="7" y="3"/>
                      <a:pt x="7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4" y="7"/>
                      <a:pt x="4" y="7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4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9"/>
                      <a:pt x="2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2"/>
                      <a:pt x="5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9" y="20"/>
                      <a:pt x="10" y="20"/>
                      <a:pt x="10" y="19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7"/>
                      <a:pt x="13" y="16"/>
                      <a:pt x="14" y="15"/>
                    </a:cubicBezTo>
                    <a:cubicBezTo>
                      <a:pt x="14" y="15"/>
                      <a:pt x="14" y="15"/>
                      <a:pt x="14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0"/>
                      <a:pt x="16" y="9"/>
                      <a:pt x="16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5"/>
                      <a:pt x="16" y="4"/>
                      <a:pt x="15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7F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8" name="Freeform 828"/>
              <p:cNvSpPr/>
              <p:nvPr/>
            </p:nvSpPr>
            <p:spPr bwMode="auto">
              <a:xfrm>
                <a:off x="5199" y="1198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9" name="Freeform 829"/>
              <p:cNvSpPr/>
              <p:nvPr/>
            </p:nvSpPr>
            <p:spPr bwMode="auto">
              <a:xfrm>
                <a:off x="5199" y="1198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0" name="Freeform 830"/>
              <p:cNvSpPr/>
              <p:nvPr/>
            </p:nvSpPr>
            <p:spPr bwMode="auto">
              <a:xfrm>
                <a:off x="5111" y="1260"/>
                <a:ext cx="5" cy="8"/>
              </a:xfrm>
              <a:custGeom>
                <a:avLst/>
                <a:gdLst>
                  <a:gd name="T0" fmla="*/ 2 w 5"/>
                  <a:gd name="T1" fmla="*/ 1 h 8"/>
                  <a:gd name="T2" fmla="*/ 0 w 5"/>
                  <a:gd name="T3" fmla="*/ 6 h 8"/>
                  <a:gd name="T4" fmla="*/ 2 w 5"/>
                  <a:gd name="T5" fmla="*/ 7 h 8"/>
                  <a:gd name="T6" fmla="*/ 5 w 5"/>
                  <a:gd name="T7" fmla="*/ 2 h 8"/>
                  <a:gd name="T8" fmla="*/ 2 w 5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2" y="1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0" y="7"/>
                      <a:pt x="1" y="8"/>
                      <a:pt x="2" y="7"/>
                    </a:cubicBezTo>
                    <a:cubicBezTo>
                      <a:pt x="4" y="6"/>
                      <a:pt x="5" y="4"/>
                      <a:pt x="5" y="2"/>
                    </a:cubicBezTo>
                    <a:cubicBezTo>
                      <a:pt x="5" y="1"/>
                      <a:pt x="4" y="0"/>
                      <a:pt x="2" y="1"/>
                    </a:cubicBez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1" name="Freeform 831"/>
              <p:cNvSpPr/>
              <p:nvPr/>
            </p:nvSpPr>
            <p:spPr bwMode="auto">
              <a:xfrm>
                <a:off x="5200" y="1201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0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234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2" name="Freeform 832"/>
              <p:cNvSpPr/>
              <p:nvPr/>
            </p:nvSpPr>
            <p:spPr bwMode="auto">
              <a:xfrm>
                <a:off x="5200" y="1201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0 w 4"/>
                  <a:gd name="T5" fmla="*/ 0 h 2"/>
                  <a:gd name="T6" fmla="*/ 3 w 4"/>
                  <a:gd name="T7" fmla="*/ 2 h 2"/>
                  <a:gd name="T8" fmla="*/ 4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A7B4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3" name="Freeform 833"/>
              <p:cNvSpPr/>
              <p:nvPr/>
            </p:nvSpPr>
            <p:spPr bwMode="auto">
              <a:xfrm>
                <a:off x="5114" y="1199"/>
                <a:ext cx="90" cy="64"/>
              </a:xfrm>
              <a:custGeom>
                <a:avLst/>
                <a:gdLst>
                  <a:gd name="T0" fmla="*/ 1 w 90"/>
                  <a:gd name="T1" fmla="*/ 58 h 64"/>
                  <a:gd name="T2" fmla="*/ 85 w 90"/>
                  <a:gd name="T3" fmla="*/ 2 h 64"/>
                  <a:gd name="T4" fmla="*/ 86 w 90"/>
                  <a:gd name="T5" fmla="*/ 0 h 64"/>
                  <a:gd name="T6" fmla="*/ 90 w 90"/>
                  <a:gd name="T7" fmla="*/ 3 h 64"/>
                  <a:gd name="T8" fmla="*/ 89 w 90"/>
                  <a:gd name="T9" fmla="*/ 5 h 64"/>
                  <a:gd name="T10" fmla="*/ 0 w 90"/>
                  <a:gd name="T11" fmla="*/ 64 h 64"/>
                  <a:gd name="T12" fmla="*/ 1 w 90"/>
                  <a:gd name="T13" fmla="*/ 5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64">
                    <a:moveTo>
                      <a:pt x="1" y="58"/>
                    </a:moveTo>
                    <a:cubicBezTo>
                      <a:pt x="85" y="2"/>
                      <a:pt x="85" y="2"/>
                      <a:pt x="85" y="2"/>
                    </a:cubicBezTo>
                    <a:cubicBezTo>
                      <a:pt x="86" y="2"/>
                      <a:pt x="86" y="1"/>
                      <a:pt x="86" y="0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0" y="3"/>
                      <a:pt x="90" y="4"/>
                      <a:pt x="89" y="5"/>
                    </a:cubicBezTo>
                    <a:cubicBezTo>
                      <a:pt x="0" y="64"/>
                      <a:pt x="0" y="64"/>
                      <a:pt x="0" y="64"/>
                    </a:cubicBezTo>
                    <a:lnTo>
                      <a:pt x="1" y="58"/>
                    </a:ln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4" name="Freeform 834"/>
              <p:cNvSpPr/>
              <p:nvPr/>
            </p:nvSpPr>
            <p:spPr bwMode="auto">
              <a:xfrm>
                <a:off x="5111" y="1154"/>
                <a:ext cx="99" cy="119"/>
              </a:xfrm>
              <a:custGeom>
                <a:avLst/>
                <a:gdLst>
                  <a:gd name="T0" fmla="*/ 30 w 99"/>
                  <a:gd name="T1" fmla="*/ 0 h 119"/>
                  <a:gd name="T2" fmla="*/ 26 w 99"/>
                  <a:gd name="T3" fmla="*/ 6 h 119"/>
                  <a:gd name="T4" fmla="*/ 93 w 99"/>
                  <a:gd name="T5" fmla="*/ 48 h 119"/>
                  <a:gd name="T6" fmla="*/ 93 w 99"/>
                  <a:gd name="T7" fmla="*/ 49 h 119"/>
                  <a:gd name="T8" fmla="*/ 92 w 99"/>
                  <a:gd name="T9" fmla="*/ 50 h 119"/>
                  <a:gd name="T10" fmla="*/ 0 w 99"/>
                  <a:gd name="T11" fmla="*/ 111 h 119"/>
                  <a:gd name="T12" fmla="*/ 1 w 99"/>
                  <a:gd name="T13" fmla="*/ 119 h 119"/>
                  <a:gd name="T14" fmla="*/ 93 w 99"/>
                  <a:gd name="T15" fmla="*/ 55 h 119"/>
                  <a:gd name="T16" fmla="*/ 98 w 99"/>
                  <a:gd name="T17" fmla="*/ 49 h 119"/>
                  <a:gd name="T18" fmla="*/ 96 w 99"/>
                  <a:gd name="T19" fmla="*/ 42 h 119"/>
                  <a:gd name="T20" fmla="*/ 30 w 99"/>
                  <a:gd name="T2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119">
                    <a:moveTo>
                      <a:pt x="30" y="0"/>
                    </a:moveTo>
                    <a:cubicBezTo>
                      <a:pt x="26" y="6"/>
                      <a:pt x="26" y="6"/>
                      <a:pt x="26" y="6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3" y="48"/>
                      <a:pt x="93" y="49"/>
                      <a:pt x="93" y="49"/>
                    </a:cubicBezTo>
                    <a:cubicBezTo>
                      <a:pt x="92" y="50"/>
                      <a:pt x="92" y="50"/>
                      <a:pt x="92" y="50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5" y="54"/>
                      <a:pt x="97" y="52"/>
                      <a:pt x="98" y="49"/>
                    </a:cubicBezTo>
                    <a:cubicBezTo>
                      <a:pt x="99" y="46"/>
                      <a:pt x="98" y="43"/>
                      <a:pt x="96" y="42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5" name="Freeform 835"/>
              <p:cNvSpPr/>
              <p:nvPr/>
            </p:nvSpPr>
            <p:spPr bwMode="auto">
              <a:xfrm>
                <a:off x="5125" y="126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6" name="Freeform 836"/>
              <p:cNvSpPr/>
              <p:nvPr/>
            </p:nvSpPr>
            <p:spPr bwMode="auto">
              <a:xfrm>
                <a:off x="5124" y="1264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1 w 3"/>
                  <a:gd name="T3" fmla="*/ 0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9B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7" name="Freeform 837"/>
              <p:cNvSpPr/>
              <p:nvPr/>
            </p:nvSpPr>
            <p:spPr bwMode="auto">
              <a:xfrm>
                <a:off x="5115" y="1279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8" name="Freeform 838"/>
              <p:cNvSpPr/>
              <p:nvPr/>
            </p:nvSpPr>
            <p:spPr bwMode="auto">
              <a:xfrm>
                <a:off x="5115" y="1278"/>
                <a:ext cx="2" cy="1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9" name="Freeform 839"/>
              <p:cNvSpPr/>
              <p:nvPr/>
            </p:nvSpPr>
            <p:spPr bwMode="auto">
              <a:xfrm>
                <a:off x="5127" y="125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0" name="Freeform 840"/>
              <p:cNvSpPr/>
              <p:nvPr/>
            </p:nvSpPr>
            <p:spPr bwMode="auto">
              <a:xfrm>
                <a:off x="5126" y="1252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1 w 3"/>
                  <a:gd name="T3" fmla="*/ 0 h 2"/>
                  <a:gd name="T4" fmla="*/ 0 w 3"/>
                  <a:gd name="T5" fmla="*/ 1 h 2"/>
                  <a:gd name="T6" fmla="*/ 2 w 3"/>
                  <a:gd name="T7" fmla="*/ 2 h 2"/>
                  <a:gd name="T8" fmla="*/ 3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1" name="Freeform 841"/>
              <p:cNvSpPr/>
              <p:nvPr/>
            </p:nvSpPr>
            <p:spPr bwMode="auto">
              <a:xfrm>
                <a:off x="5106" y="1283"/>
                <a:ext cx="1" cy="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1 h 2"/>
                  <a:gd name="T6" fmla="*/ 1 w 1"/>
                  <a:gd name="T7" fmla="*/ 2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2" name="Freeform 842"/>
              <p:cNvSpPr/>
              <p:nvPr/>
            </p:nvSpPr>
            <p:spPr bwMode="auto">
              <a:xfrm>
                <a:off x="5106" y="1281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0 w 2"/>
                  <a:gd name="T3" fmla="*/ 0 h 3"/>
                  <a:gd name="T4" fmla="*/ 0 w 2"/>
                  <a:gd name="T5" fmla="*/ 2 h 3"/>
                  <a:gd name="T6" fmla="*/ 1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3" name="Freeform 843"/>
              <p:cNvSpPr/>
              <p:nvPr/>
            </p:nvSpPr>
            <p:spPr bwMode="auto">
              <a:xfrm>
                <a:off x="5123" y="124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2 w 2"/>
                  <a:gd name="T9" fmla="*/ 1 h 1"/>
                  <a:gd name="T10" fmla="*/ 2 w 2"/>
                  <a:gd name="T11" fmla="*/ 1 h 1"/>
                  <a:gd name="T12" fmla="*/ 2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4" name="Freeform 844"/>
              <p:cNvSpPr/>
              <p:nvPr/>
            </p:nvSpPr>
            <p:spPr bwMode="auto">
              <a:xfrm>
                <a:off x="5123" y="124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5" name="Freeform 845"/>
              <p:cNvSpPr/>
              <p:nvPr/>
            </p:nvSpPr>
            <p:spPr bwMode="auto">
              <a:xfrm>
                <a:off x="5122" y="1244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6" name="Freeform 846"/>
              <p:cNvSpPr/>
              <p:nvPr/>
            </p:nvSpPr>
            <p:spPr bwMode="auto">
              <a:xfrm>
                <a:off x="5102" y="128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7" name="Freeform 847"/>
              <p:cNvSpPr/>
              <p:nvPr/>
            </p:nvSpPr>
            <p:spPr bwMode="auto">
              <a:xfrm>
                <a:off x="5100" y="1282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8" name="Freeform 848"/>
              <p:cNvSpPr/>
              <p:nvPr/>
            </p:nvSpPr>
            <p:spPr bwMode="auto">
              <a:xfrm>
                <a:off x="5098" y="1281"/>
                <a:ext cx="3" cy="2"/>
              </a:xfrm>
              <a:custGeom>
                <a:avLst/>
                <a:gdLst>
                  <a:gd name="T0" fmla="*/ 2 w 3"/>
                  <a:gd name="T1" fmla="*/ 1 h 2"/>
                  <a:gd name="T2" fmla="*/ 0 w 3"/>
                  <a:gd name="T3" fmla="*/ 0 h 2"/>
                  <a:gd name="T4" fmla="*/ 2 w 3"/>
                  <a:gd name="T5" fmla="*/ 1 h 2"/>
                  <a:gd name="T6" fmla="*/ 3 w 3"/>
                  <a:gd name="T7" fmla="*/ 2 h 2"/>
                  <a:gd name="T8" fmla="*/ 2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lnTo>
                      <a:pt x="0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9" name="Freeform 849"/>
              <p:cNvSpPr/>
              <p:nvPr/>
            </p:nvSpPr>
            <p:spPr bwMode="auto">
              <a:xfrm>
                <a:off x="5098" y="1278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0" name="Freeform 850"/>
              <p:cNvSpPr/>
              <p:nvPr/>
            </p:nvSpPr>
            <p:spPr bwMode="auto">
              <a:xfrm>
                <a:off x="5098" y="1280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1" name="Freeform 851"/>
              <p:cNvSpPr/>
              <p:nvPr/>
            </p:nvSpPr>
            <p:spPr bwMode="auto">
              <a:xfrm>
                <a:off x="5098" y="1280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2" name="Freeform 852"/>
              <p:cNvSpPr/>
              <p:nvPr/>
            </p:nvSpPr>
            <p:spPr bwMode="auto">
              <a:xfrm>
                <a:off x="5117" y="1245"/>
                <a:ext cx="7" cy="2"/>
              </a:xfrm>
              <a:custGeom>
                <a:avLst/>
                <a:gdLst>
                  <a:gd name="T0" fmla="*/ 7 w 7"/>
                  <a:gd name="T1" fmla="*/ 2 h 2"/>
                  <a:gd name="T2" fmla="*/ 5 w 7"/>
                  <a:gd name="T3" fmla="*/ 1 h 2"/>
                  <a:gd name="T4" fmla="*/ 0 w 7"/>
                  <a:gd name="T5" fmla="*/ 0 h 2"/>
                  <a:gd name="T6" fmla="*/ 2 w 7"/>
                  <a:gd name="T7" fmla="*/ 1 h 2"/>
                  <a:gd name="T8" fmla="*/ 7 w 7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7" y="2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1"/>
                      <a:pt x="5" y="1"/>
                      <a:pt x="7" y="2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3" name="Freeform 853"/>
              <p:cNvSpPr/>
              <p:nvPr/>
            </p:nvSpPr>
            <p:spPr bwMode="auto">
              <a:xfrm>
                <a:off x="5117" y="1243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4" name="Freeform 854"/>
              <p:cNvSpPr/>
              <p:nvPr/>
            </p:nvSpPr>
            <p:spPr bwMode="auto">
              <a:xfrm>
                <a:off x="5098" y="1274"/>
                <a:ext cx="3" cy="5"/>
              </a:xfrm>
              <a:custGeom>
                <a:avLst/>
                <a:gdLst>
                  <a:gd name="T0" fmla="*/ 1 w 3"/>
                  <a:gd name="T1" fmla="*/ 0 h 5"/>
                  <a:gd name="T2" fmla="*/ 0 w 3"/>
                  <a:gd name="T3" fmla="*/ 0 h 5"/>
                  <a:gd name="T4" fmla="*/ 2 w 3"/>
                  <a:gd name="T5" fmla="*/ 4 h 5"/>
                  <a:gd name="T6" fmla="*/ 3 w 3"/>
                  <a:gd name="T7" fmla="*/ 5 h 5"/>
                  <a:gd name="T8" fmla="*/ 1 w 3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2" y="2"/>
                      <a:pt x="1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5" name="Freeform 855"/>
              <p:cNvSpPr/>
              <p:nvPr/>
            </p:nvSpPr>
            <p:spPr bwMode="auto">
              <a:xfrm>
                <a:off x="5115" y="1243"/>
                <a:ext cx="4" cy="1"/>
              </a:xfrm>
              <a:custGeom>
                <a:avLst/>
                <a:gdLst>
                  <a:gd name="T0" fmla="*/ 4 w 4"/>
                  <a:gd name="T1" fmla="*/ 1 h 1"/>
                  <a:gd name="T2" fmla="*/ 2 w 4"/>
                  <a:gd name="T3" fmla="*/ 0 h 1"/>
                  <a:gd name="T4" fmla="*/ 0 w 4"/>
                  <a:gd name="T5" fmla="*/ 0 h 1"/>
                  <a:gd name="T6" fmla="*/ 2 w 4"/>
                  <a:gd name="T7" fmla="*/ 1 h 1"/>
                  <a:gd name="T8" fmla="*/ 4 w 4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6" name="Freeform 856"/>
              <p:cNvSpPr/>
              <p:nvPr/>
            </p:nvSpPr>
            <p:spPr bwMode="auto">
              <a:xfrm>
                <a:off x="5115" y="1243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7" name="Freeform 857"/>
              <p:cNvSpPr/>
              <p:nvPr/>
            </p:nvSpPr>
            <p:spPr bwMode="auto">
              <a:xfrm>
                <a:off x="5114" y="1244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0 w 2"/>
                  <a:gd name="T3" fmla="*/ 0 h 3"/>
                  <a:gd name="T4" fmla="*/ 0 w 2"/>
                  <a:gd name="T5" fmla="*/ 2 h 3"/>
                  <a:gd name="T6" fmla="*/ 2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8" name="Freeform 858"/>
              <p:cNvSpPr/>
              <p:nvPr/>
            </p:nvSpPr>
            <p:spPr bwMode="auto">
              <a:xfrm>
                <a:off x="5115" y="1243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1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9" name="Freeform 859"/>
              <p:cNvSpPr/>
              <p:nvPr/>
            </p:nvSpPr>
            <p:spPr bwMode="auto">
              <a:xfrm>
                <a:off x="5115" y="1244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0" name="Freeform 860"/>
              <p:cNvSpPr/>
              <p:nvPr/>
            </p:nvSpPr>
            <p:spPr bwMode="auto">
              <a:xfrm>
                <a:off x="5114" y="124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1" name="Freeform 861"/>
              <p:cNvSpPr/>
              <p:nvPr/>
            </p:nvSpPr>
            <p:spPr bwMode="auto">
              <a:xfrm>
                <a:off x="5096" y="1274"/>
                <a:ext cx="2" cy="1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1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2" name="Freeform 862"/>
              <p:cNvSpPr/>
              <p:nvPr/>
            </p:nvSpPr>
            <p:spPr bwMode="auto">
              <a:xfrm>
                <a:off x="5109" y="1246"/>
                <a:ext cx="7" cy="4"/>
              </a:xfrm>
              <a:custGeom>
                <a:avLst/>
                <a:gdLst>
                  <a:gd name="T0" fmla="*/ 7 w 7"/>
                  <a:gd name="T1" fmla="*/ 1 h 4"/>
                  <a:gd name="T2" fmla="*/ 5 w 7"/>
                  <a:gd name="T3" fmla="*/ 0 h 4"/>
                  <a:gd name="T4" fmla="*/ 3 w 7"/>
                  <a:gd name="T5" fmla="*/ 1 h 4"/>
                  <a:gd name="T6" fmla="*/ 0 w 7"/>
                  <a:gd name="T7" fmla="*/ 3 h 4"/>
                  <a:gd name="T8" fmla="*/ 1 w 7"/>
                  <a:gd name="T9" fmla="*/ 4 h 4"/>
                  <a:gd name="T10" fmla="*/ 4 w 7"/>
                  <a:gd name="T11" fmla="*/ 2 h 4"/>
                  <a:gd name="T12" fmla="*/ 7 w 7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7" y="1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1"/>
                    </a:cubicBezTo>
                    <a:cubicBezTo>
                      <a:pt x="2" y="1"/>
                      <a:pt x="1" y="2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3" y="2"/>
                      <a:pt x="4" y="2"/>
                    </a:cubicBezTo>
                    <a:cubicBezTo>
                      <a:pt x="5" y="1"/>
                      <a:pt x="6" y="1"/>
                      <a:pt x="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3" name="Freeform 863"/>
              <p:cNvSpPr/>
              <p:nvPr/>
            </p:nvSpPr>
            <p:spPr bwMode="auto">
              <a:xfrm>
                <a:off x="5096" y="1271"/>
                <a:ext cx="1" cy="4"/>
              </a:xfrm>
              <a:custGeom>
                <a:avLst/>
                <a:gdLst>
                  <a:gd name="T0" fmla="*/ 1 w 1"/>
                  <a:gd name="T1" fmla="*/ 1 h 4"/>
                  <a:gd name="T2" fmla="*/ 0 w 1"/>
                  <a:gd name="T3" fmla="*/ 0 h 4"/>
                  <a:gd name="T4" fmla="*/ 0 w 1"/>
                  <a:gd name="T5" fmla="*/ 3 h 4"/>
                  <a:gd name="T6" fmla="*/ 1 w 1"/>
                  <a:gd name="T7" fmla="*/ 4 h 4"/>
                  <a:gd name="T8" fmla="*/ 1 w 1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1" y="1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4" name="Freeform 864"/>
              <p:cNvSpPr/>
              <p:nvPr/>
            </p:nvSpPr>
            <p:spPr bwMode="auto">
              <a:xfrm>
                <a:off x="5096" y="1270"/>
                <a:ext cx="3" cy="1"/>
              </a:xfrm>
              <a:custGeom>
                <a:avLst/>
                <a:gdLst>
                  <a:gd name="T0" fmla="*/ 3 w 3"/>
                  <a:gd name="T1" fmla="*/ 0 h 1"/>
                  <a:gd name="T2" fmla="*/ 2 w 3"/>
                  <a:gd name="T3" fmla="*/ 0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5" name="Freeform 865"/>
              <p:cNvSpPr/>
              <p:nvPr/>
            </p:nvSpPr>
            <p:spPr bwMode="auto">
              <a:xfrm>
                <a:off x="5096" y="1270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6" name="Freeform 866"/>
              <p:cNvSpPr/>
              <p:nvPr/>
            </p:nvSpPr>
            <p:spPr bwMode="auto">
              <a:xfrm>
                <a:off x="5096" y="1271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7" name="Freeform 867"/>
              <p:cNvSpPr/>
              <p:nvPr/>
            </p:nvSpPr>
            <p:spPr bwMode="auto">
              <a:xfrm>
                <a:off x="5096" y="1271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8" name="Freeform 868"/>
              <p:cNvSpPr/>
              <p:nvPr/>
            </p:nvSpPr>
            <p:spPr bwMode="auto">
              <a:xfrm>
                <a:off x="5098" y="1263"/>
                <a:ext cx="3" cy="7"/>
              </a:xfrm>
              <a:custGeom>
                <a:avLst/>
                <a:gdLst>
                  <a:gd name="T0" fmla="*/ 3 w 3"/>
                  <a:gd name="T1" fmla="*/ 1 h 7"/>
                  <a:gd name="T2" fmla="*/ 1 w 3"/>
                  <a:gd name="T3" fmla="*/ 0 h 7"/>
                  <a:gd name="T4" fmla="*/ 0 w 3"/>
                  <a:gd name="T5" fmla="*/ 7 h 7"/>
                  <a:gd name="T6" fmla="*/ 1 w 3"/>
                  <a:gd name="T7" fmla="*/ 7 h 7"/>
                  <a:gd name="T8" fmla="*/ 3 w 3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4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5"/>
                      <a:pt x="2" y="3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9" name="Freeform 869"/>
              <p:cNvSpPr/>
              <p:nvPr/>
            </p:nvSpPr>
            <p:spPr bwMode="auto">
              <a:xfrm>
                <a:off x="5108" y="1248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1 h 1"/>
                  <a:gd name="T10" fmla="*/ 1 w 2"/>
                  <a:gd name="T11" fmla="*/ 1 h 1"/>
                  <a:gd name="T12" fmla="*/ 2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0" name="Freeform 870"/>
              <p:cNvSpPr/>
              <p:nvPr/>
            </p:nvSpPr>
            <p:spPr bwMode="auto">
              <a:xfrm>
                <a:off x="5101" y="1252"/>
                <a:ext cx="6" cy="7"/>
              </a:xfrm>
              <a:custGeom>
                <a:avLst/>
                <a:gdLst>
                  <a:gd name="T0" fmla="*/ 6 w 6"/>
                  <a:gd name="T1" fmla="*/ 1 h 7"/>
                  <a:gd name="T2" fmla="*/ 4 w 6"/>
                  <a:gd name="T3" fmla="*/ 0 h 7"/>
                  <a:gd name="T4" fmla="*/ 2 w 6"/>
                  <a:gd name="T5" fmla="*/ 4 h 7"/>
                  <a:gd name="T6" fmla="*/ 0 w 6"/>
                  <a:gd name="T7" fmla="*/ 6 h 7"/>
                  <a:gd name="T8" fmla="*/ 2 w 6"/>
                  <a:gd name="T9" fmla="*/ 7 h 7"/>
                  <a:gd name="T10" fmla="*/ 3 w 6"/>
                  <a:gd name="T11" fmla="*/ 5 h 7"/>
                  <a:gd name="T12" fmla="*/ 6 w 6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3" y="3"/>
                      <a:pt x="2" y="4"/>
                    </a:cubicBezTo>
                    <a:cubicBezTo>
                      <a:pt x="1" y="5"/>
                      <a:pt x="1" y="6"/>
                      <a:pt x="0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3" y="6"/>
                      <a:pt x="3" y="5"/>
                    </a:cubicBezTo>
                    <a:cubicBezTo>
                      <a:pt x="4" y="4"/>
                      <a:pt x="5" y="2"/>
                      <a:pt x="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1" name="Freeform 871"/>
              <p:cNvSpPr/>
              <p:nvPr/>
            </p:nvSpPr>
            <p:spPr bwMode="auto">
              <a:xfrm>
                <a:off x="5105" y="1251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2" name="Freeform 872"/>
              <p:cNvSpPr/>
              <p:nvPr/>
            </p:nvSpPr>
            <p:spPr bwMode="auto">
              <a:xfrm>
                <a:off x="5105" y="1248"/>
                <a:ext cx="4" cy="3"/>
              </a:xfrm>
              <a:custGeom>
                <a:avLst/>
                <a:gdLst>
                  <a:gd name="T0" fmla="*/ 4 w 4"/>
                  <a:gd name="T1" fmla="*/ 1 h 3"/>
                  <a:gd name="T2" fmla="*/ 3 w 4"/>
                  <a:gd name="T3" fmla="*/ 0 h 3"/>
                  <a:gd name="T4" fmla="*/ 0 w 4"/>
                  <a:gd name="T5" fmla="*/ 2 h 3"/>
                  <a:gd name="T6" fmla="*/ 2 w 4"/>
                  <a:gd name="T7" fmla="*/ 3 h 3"/>
                  <a:gd name="T8" fmla="*/ 4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3" name="Freeform 873"/>
              <p:cNvSpPr/>
              <p:nvPr/>
            </p:nvSpPr>
            <p:spPr bwMode="auto">
              <a:xfrm>
                <a:off x="5105" y="1250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4" name="Freeform 874"/>
              <p:cNvSpPr/>
              <p:nvPr/>
            </p:nvSpPr>
            <p:spPr bwMode="auto">
              <a:xfrm>
                <a:off x="5105" y="1250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5" name="Freeform 875"/>
              <p:cNvSpPr/>
              <p:nvPr/>
            </p:nvSpPr>
            <p:spPr bwMode="auto">
              <a:xfrm>
                <a:off x="5105" y="1250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6" name="Freeform 876"/>
              <p:cNvSpPr/>
              <p:nvPr/>
            </p:nvSpPr>
            <p:spPr bwMode="auto">
              <a:xfrm>
                <a:off x="5100" y="1258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1 w 3"/>
                  <a:gd name="T3" fmla="*/ 0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7" name="Freeform 877"/>
              <p:cNvSpPr/>
              <p:nvPr/>
            </p:nvSpPr>
            <p:spPr bwMode="auto">
              <a:xfrm>
                <a:off x="5098" y="126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8" name="Freeform 878"/>
              <p:cNvSpPr/>
              <p:nvPr/>
            </p:nvSpPr>
            <p:spPr bwMode="auto">
              <a:xfrm>
                <a:off x="5098" y="126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9" name="Freeform 879"/>
              <p:cNvSpPr/>
              <p:nvPr/>
            </p:nvSpPr>
            <p:spPr bwMode="auto">
              <a:xfrm>
                <a:off x="5098" y="1259"/>
                <a:ext cx="3" cy="4"/>
              </a:xfrm>
              <a:custGeom>
                <a:avLst/>
                <a:gdLst>
                  <a:gd name="T0" fmla="*/ 3 w 3"/>
                  <a:gd name="T1" fmla="*/ 1 h 4"/>
                  <a:gd name="T2" fmla="*/ 1 w 3"/>
                  <a:gd name="T3" fmla="*/ 0 h 4"/>
                  <a:gd name="T4" fmla="*/ 0 w 3"/>
                  <a:gd name="T5" fmla="*/ 3 h 4"/>
                  <a:gd name="T6" fmla="*/ 2 w 3"/>
                  <a:gd name="T7" fmla="*/ 4 h 4"/>
                  <a:gd name="T8" fmla="*/ 3 w 3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1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0" name="Freeform 880"/>
              <p:cNvSpPr/>
              <p:nvPr/>
            </p:nvSpPr>
            <p:spPr bwMode="auto">
              <a:xfrm>
                <a:off x="5097" y="1244"/>
                <a:ext cx="32" cy="41"/>
              </a:xfrm>
              <a:custGeom>
                <a:avLst/>
                <a:gdLst>
                  <a:gd name="T0" fmla="*/ 19 w 32"/>
                  <a:gd name="T1" fmla="*/ 1 h 41"/>
                  <a:gd name="T2" fmla="*/ 16 w 32"/>
                  <a:gd name="T3" fmla="*/ 4 h 41"/>
                  <a:gd name="T4" fmla="*/ 13 w 32"/>
                  <a:gd name="T5" fmla="*/ 5 h 41"/>
                  <a:gd name="T6" fmla="*/ 12 w 32"/>
                  <a:gd name="T7" fmla="*/ 5 h 41"/>
                  <a:gd name="T8" fmla="*/ 10 w 32"/>
                  <a:gd name="T9" fmla="*/ 8 h 41"/>
                  <a:gd name="T10" fmla="*/ 7 w 32"/>
                  <a:gd name="T11" fmla="*/ 13 h 41"/>
                  <a:gd name="T12" fmla="*/ 5 w 32"/>
                  <a:gd name="T13" fmla="*/ 15 h 41"/>
                  <a:gd name="T14" fmla="*/ 4 w 32"/>
                  <a:gd name="T15" fmla="*/ 16 h 41"/>
                  <a:gd name="T16" fmla="*/ 3 w 32"/>
                  <a:gd name="T17" fmla="*/ 19 h 41"/>
                  <a:gd name="T18" fmla="*/ 2 w 32"/>
                  <a:gd name="T19" fmla="*/ 26 h 41"/>
                  <a:gd name="T20" fmla="*/ 0 w 32"/>
                  <a:gd name="T21" fmla="*/ 28 h 41"/>
                  <a:gd name="T22" fmla="*/ 1 w 32"/>
                  <a:gd name="T23" fmla="*/ 31 h 41"/>
                  <a:gd name="T24" fmla="*/ 4 w 32"/>
                  <a:gd name="T25" fmla="*/ 35 h 41"/>
                  <a:gd name="T26" fmla="*/ 3 w 32"/>
                  <a:gd name="T27" fmla="*/ 38 h 41"/>
                  <a:gd name="T28" fmla="*/ 5 w 32"/>
                  <a:gd name="T29" fmla="*/ 39 h 41"/>
                  <a:gd name="T30" fmla="*/ 6 w 32"/>
                  <a:gd name="T31" fmla="*/ 37 h 41"/>
                  <a:gd name="T32" fmla="*/ 10 w 32"/>
                  <a:gd name="T33" fmla="*/ 40 h 41"/>
                  <a:gd name="T34" fmla="*/ 13 w 32"/>
                  <a:gd name="T35" fmla="*/ 40 h 41"/>
                  <a:gd name="T36" fmla="*/ 14 w 32"/>
                  <a:gd name="T37" fmla="*/ 39 h 41"/>
                  <a:gd name="T38" fmla="*/ 17 w 32"/>
                  <a:gd name="T39" fmla="*/ 36 h 41"/>
                  <a:gd name="T40" fmla="*/ 20 w 32"/>
                  <a:gd name="T41" fmla="*/ 35 h 41"/>
                  <a:gd name="T42" fmla="*/ 20 w 32"/>
                  <a:gd name="T43" fmla="*/ 35 h 41"/>
                  <a:gd name="T44" fmla="*/ 23 w 32"/>
                  <a:gd name="T45" fmla="*/ 32 h 41"/>
                  <a:gd name="T46" fmla="*/ 26 w 32"/>
                  <a:gd name="T47" fmla="*/ 27 h 41"/>
                  <a:gd name="T48" fmla="*/ 28 w 32"/>
                  <a:gd name="T49" fmla="*/ 25 h 41"/>
                  <a:gd name="T50" fmla="*/ 29 w 32"/>
                  <a:gd name="T51" fmla="*/ 25 h 41"/>
                  <a:gd name="T52" fmla="*/ 30 w 32"/>
                  <a:gd name="T53" fmla="*/ 21 h 41"/>
                  <a:gd name="T54" fmla="*/ 31 w 32"/>
                  <a:gd name="T55" fmla="*/ 14 h 41"/>
                  <a:gd name="T56" fmla="*/ 32 w 32"/>
                  <a:gd name="T57" fmla="*/ 12 h 41"/>
                  <a:gd name="T58" fmla="*/ 32 w 32"/>
                  <a:gd name="T59" fmla="*/ 9 h 41"/>
                  <a:gd name="T60" fmla="*/ 29 w 32"/>
                  <a:gd name="T61" fmla="*/ 5 h 41"/>
                  <a:gd name="T62" fmla="*/ 30 w 32"/>
                  <a:gd name="T63" fmla="*/ 2 h 41"/>
                  <a:gd name="T64" fmla="*/ 28 w 32"/>
                  <a:gd name="T65" fmla="*/ 1 h 41"/>
                  <a:gd name="T66" fmla="*/ 27 w 32"/>
                  <a:gd name="T67" fmla="*/ 3 h 41"/>
                  <a:gd name="T68" fmla="*/ 22 w 32"/>
                  <a:gd name="T69" fmla="*/ 0 h 41"/>
                  <a:gd name="T70" fmla="*/ 20 w 32"/>
                  <a:gd name="T7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" h="41">
                    <a:moveTo>
                      <a:pt x="20" y="0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4"/>
                    </a:cubicBezTo>
                    <a:cubicBezTo>
                      <a:pt x="15" y="4"/>
                      <a:pt x="14" y="5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8" y="12"/>
                      <a:pt x="7" y="13"/>
                    </a:cubicBezTo>
                    <a:cubicBezTo>
                      <a:pt x="7" y="14"/>
                      <a:pt x="6" y="15"/>
                      <a:pt x="6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3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22"/>
                      <a:pt x="3" y="24"/>
                      <a:pt x="2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3" y="32"/>
                      <a:pt x="3" y="34"/>
                      <a:pt x="4" y="35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37"/>
                      <a:pt x="3" y="38"/>
                      <a:pt x="3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38"/>
                      <a:pt x="9" y="38"/>
                      <a:pt x="11" y="38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1"/>
                      <a:pt x="11" y="41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7"/>
                      <a:pt x="16" y="37"/>
                      <a:pt x="17" y="36"/>
                    </a:cubicBezTo>
                    <a:cubicBezTo>
                      <a:pt x="17" y="36"/>
                      <a:pt x="18" y="35"/>
                      <a:pt x="19" y="34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4" y="30"/>
                      <a:pt x="25" y="29"/>
                      <a:pt x="26" y="27"/>
                    </a:cubicBezTo>
                    <a:cubicBezTo>
                      <a:pt x="26" y="27"/>
                      <a:pt x="27" y="26"/>
                      <a:pt x="27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0" y="18"/>
                      <a:pt x="30" y="16"/>
                      <a:pt x="31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32" y="12"/>
                      <a:pt x="32" y="12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8"/>
                      <a:pt x="30" y="6"/>
                      <a:pt x="29" y="5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5" y="2"/>
                      <a:pt x="24" y="2"/>
                      <a:pt x="22" y="2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2" y="0"/>
                      <a:pt x="22" y="0"/>
                    </a:cubicBezTo>
                    <a:cubicBezTo>
                      <a:pt x="20" y="0"/>
                      <a:pt x="20" y="0"/>
                      <a:pt x="20" y="0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1" name="Freeform 881"/>
              <p:cNvSpPr/>
              <p:nvPr/>
            </p:nvSpPr>
            <p:spPr bwMode="auto">
              <a:xfrm>
                <a:off x="5100" y="1258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1 h 1"/>
                  <a:gd name="T10" fmla="*/ 1 w 2"/>
                  <a:gd name="T11" fmla="*/ 1 h 1"/>
                  <a:gd name="T12" fmla="*/ 2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2" name="Freeform 882"/>
              <p:cNvSpPr/>
              <p:nvPr/>
            </p:nvSpPr>
            <p:spPr bwMode="auto">
              <a:xfrm>
                <a:off x="5099" y="1258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3" name="Freeform 883"/>
              <p:cNvSpPr/>
              <p:nvPr/>
            </p:nvSpPr>
            <p:spPr bwMode="auto">
              <a:xfrm>
                <a:off x="5100" y="1249"/>
                <a:ext cx="26" cy="30"/>
              </a:xfrm>
              <a:custGeom>
                <a:avLst/>
                <a:gdLst>
                  <a:gd name="T0" fmla="*/ 24 w 26"/>
                  <a:gd name="T1" fmla="*/ 4 h 30"/>
                  <a:gd name="T2" fmla="*/ 26 w 26"/>
                  <a:gd name="T3" fmla="*/ 9 h 30"/>
                  <a:gd name="T4" fmla="*/ 12 w 26"/>
                  <a:gd name="T5" fmla="*/ 30 h 30"/>
                  <a:gd name="T6" fmla="*/ 0 w 26"/>
                  <a:gd name="T7" fmla="*/ 23 h 30"/>
                  <a:gd name="T8" fmla="*/ 13 w 26"/>
                  <a:gd name="T9" fmla="*/ 0 h 30"/>
                  <a:gd name="T10" fmla="*/ 24 w 26"/>
                  <a:gd name="T11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0">
                    <a:moveTo>
                      <a:pt x="24" y="4"/>
                    </a:moveTo>
                    <a:lnTo>
                      <a:pt x="26" y="9"/>
                    </a:lnTo>
                    <a:lnTo>
                      <a:pt x="12" y="30"/>
                    </a:lnTo>
                    <a:lnTo>
                      <a:pt x="0" y="23"/>
                    </a:lnTo>
                    <a:lnTo>
                      <a:pt x="13" y="0"/>
                    </a:lnTo>
                    <a:lnTo>
                      <a:pt x="24" y="4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4" name="Freeform 884"/>
              <p:cNvSpPr/>
              <p:nvPr/>
            </p:nvSpPr>
            <p:spPr bwMode="auto">
              <a:xfrm>
                <a:off x="5114" y="1268"/>
                <a:ext cx="3" cy="6"/>
              </a:xfrm>
              <a:custGeom>
                <a:avLst/>
                <a:gdLst>
                  <a:gd name="T0" fmla="*/ 2 w 3"/>
                  <a:gd name="T1" fmla="*/ 1 h 6"/>
                  <a:gd name="T2" fmla="*/ 0 w 3"/>
                  <a:gd name="T3" fmla="*/ 0 h 6"/>
                  <a:gd name="T4" fmla="*/ 2 w 3"/>
                  <a:gd name="T5" fmla="*/ 2 h 6"/>
                  <a:gd name="T6" fmla="*/ 1 w 3"/>
                  <a:gd name="T7" fmla="*/ 5 h 6"/>
                  <a:gd name="T8" fmla="*/ 2 w 3"/>
                  <a:gd name="T9" fmla="*/ 6 h 6"/>
                  <a:gd name="T10" fmla="*/ 3 w 3"/>
                  <a:gd name="T11" fmla="*/ 3 h 6"/>
                  <a:gd name="T12" fmla="*/ 2 w 3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6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1"/>
                      <a:pt x="2" y="2"/>
                    </a:cubicBezTo>
                    <a:cubicBezTo>
                      <a:pt x="2" y="3"/>
                      <a:pt x="1" y="4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4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5" name="Freeform 885"/>
              <p:cNvSpPr/>
              <p:nvPr/>
            </p:nvSpPr>
            <p:spPr bwMode="auto">
              <a:xfrm>
                <a:off x="5113" y="1273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0 w 3"/>
                  <a:gd name="T5" fmla="*/ 3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6" name="Freeform 886"/>
              <p:cNvSpPr/>
              <p:nvPr/>
            </p:nvSpPr>
            <p:spPr bwMode="auto">
              <a:xfrm>
                <a:off x="5112" y="1276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2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7" name="Freeform 887"/>
              <p:cNvSpPr/>
              <p:nvPr/>
            </p:nvSpPr>
            <p:spPr bwMode="auto">
              <a:xfrm>
                <a:off x="5109" y="1277"/>
                <a:ext cx="4" cy="2"/>
              </a:xfrm>
              <a:custGeom>
                <a:avLst/>
                <a:gdLst>
                  <a:gd name="T0" fmla="*/ 4 w 4"/>
                  <a:gd name="T1" fmla="*/ 1 h 2"/>
                  <a:gd name="T2" fmla="*/ 3 w 4"/>
                  <a:gd name="T3" fmla="*/ 0 h 2"/>
                  <a:gd name="T4" fmla="*/ 0 w 4"/>
                  <a:gd name="T5" fmla="*/ 0 h 2"/>
                  <a:gd name="T6" fmla="*/ 1 w 4"/>
                  <a:gd name="T7" fmla="*/ 1 h 2"/>
                  <a:gd name="T8" fmla="*/ 4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8" name="Freeform 888"/>
              <p:cNvSpPr/>
              <p:nvPr/>
            </p:nvSpPr>
            <p:spPr bwMode="auto">
              <a:xfrm>
                <a:off x="5117" y="1263"/>
                <a:ext cx="4" cy="2"/>
              </a:xfrm>
              <a:custGeom>
                <a:avLst/>
                <a:gdLst>
                  <a:gd name="T0" fmla="*/ 4 w 4"/>
                  <a:gd name="T1" fmla="*/ 1 h 2"/>
                  <a:gd name="T2" fmla="*/ 3 w 4"/>
                  <a:gd name="T3" fmla="*/ 0 h 2"/>
                  <a:gd name="T4" fmla="*/ 0 w 4"/>
                  <a:gd name="T5" fmla="*/ 0 h 2"/>
                  <a:gd name="T6" fmla="*/ 1 w 4"/>
                  <a:gd name="T7" fmla="*/ 1 h 2"/>
                  <a:gd name="T8" fmla="*/ 4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3" y="2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9" name="Freeform 889"/>
              <p:cNvSpPr/>
              <p:nvPr/>
            </p:nvSpPr>
            <p:spPr bwMode="auto">
              <a:xfrm>
                <a:off x="5122" y="1254"/>
                <a:ext cx="3" cy="6"/>
              </a:xfrm>
              <a:custGeom>
                <a:avLst/>
                <a:gdLst>
                  <a:gd name="T0" fmla="*/ 2 w 3"/>
                  <a:gd name="T1" fmla="*/ 1 h 6"/>
                  <a:gd name="T2" fmla="*/ 0 w 3"/>
                  <a:gd name="T3" fmla="*/ 0 h 6"/>
                  <a:gd name="T4" fmla="*/ 1 w 3"/>
                  <a:gd name="T5" fmla="*/ 2 h 6"/>
                  <a:gd name="T6" fmla="*/ 1 w 3"/>
                  <a:gd name="T7" fmla="*/ 5 h 6"/>
                  <a:gd name="T8" fmla="*/ 2 w 3"/>
                  <a:gd name="T9" fmla="*/ 6 h 6"/>
                  <a:gd name="T10" fmla="*/ 3 w 3"/>
                  <a:gd name="T11" fmla="*/ 3 h 6"/>
                  <a:gd name="T12" fmla="*/ 2 w 3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6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4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0" name="Freeform 890"/>
              <p:cNvSpPr/>
              <p:nvPr/>
            </p:nvSpPr>
            <p:spPr bwMode="auto">
              <a:xfrm>
                <a:off x="5121" y="1259"/>
                <a:ext cx="3" cy="4"/>
              </a:xfrm>
              <a:custGeom>
                <a:avLst/>
                <a:gdLst>
                  <a:gd name="T0" fmla="*/ 3 w 3"/>
                  <a:gd name="T1" fmla="*/ 1 h 4"/>
                  <a:gd name="T2" fmla="*/ 2 w 3"/>
                  <a:gd name="T3" fmla="*/ 0 h 4"/>
                  <a:gd name="T4" fmla="*/ 0 w 3"/>
                  <a:gd name="T5" fmla="*/ 3 h 4"/>
                  <a:gd name="T6" fmla="*/ 2 w 3"/>
                  <a:gd name="T7" fmla="*/ 4 h 4"/>
                  <a:gd name="T8" fmla="*/ 3 w 3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1" name="Freeform 891"/>
              <p:cNvSpPr/>
              <p:nvPr/>
            </p:nvSpPr>
            <p:spPr bwMode="auto">
              <a:xfrm>
                <a:off x="5120" y="1262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2 h 2"/>
                  <a:gd name="T8" fmla="*/ 3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2" name="Freeform 892"/>
              <p:cNvSpPr/>
              <p:nvPr/>
            </p:nvSpPr>
            <p:spPr bwMode="auto">
              <a:xfrm>
                <a:off x="5106" y="1263"/>
                <a:ext cx="3" cy="7"/>
              </a:xfrm>
              <a:custGeom>
                <a:avLst/>
                <a:gdLst>
                  <a:gd name="T0" fmla="*/ 2 w 3"/>
                  <a:gd name="T1" fmla="*/ 1 h 7"/>
                  <a:gd name="T2" fmla="*/ 0 w 3"/>
                  <a:gd name="T3" fmla="*/ 0 h 7"/>
                  <a:gd name="T4" fmla="*/ 2 w 3"/>
                  <a:gd name="T5" fmla="*/ 3 h 7"/>
                  <a:gd name="T6" fmla="*/ 1 w 3"/>
                  <a:gd name="T7" fmla="*/ 6 h 7"/>
                  <a:gd name="T8" fmla="*/ 2 w 3"/>
                  <a:gd name="T9" fmla="*/ 7 h 7"/>
                  <a:gd name="T10" fmla="*/ 3 w 3"/>
                  <a:gd name="T11" fmla="*/ 4 h 7"/>
                  <a:gd name="T12" fmla="*/ 2 w 3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2" y="3"/>
                    </a:cubicBezTo>
                    <a:cubicBezTo>
                      <a:pt x="2" y="4"/>
                      <a:pt x="1" y="5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5"/>
                      <a:pt x="3" y="4"/>
                    </a:cubicBezTo>
                    <a:cubicBezTo>
                      <a:pt x="3" y="2"/>
                      <a:pt x="3" y="2"/>
                      <a:pt x="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3" name="Freeform 893"/>
              <p:cNvSpPr/>
              <p:nvPr/>
            </p:nvSpPr>
            <p:spPr bwMode="auto">
              <a:xfrm>
                <a:off x="5105" y="1269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4" name="Freeform 894"/>
              <p:cNvSpPr/>
              <p:nvPr/>
            </p:nvSpPr>
            <p:spPr bwMode="auto">
              <a:xfrm>
                <a:off x="5104" y="1271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2 h 2"/>
                  <a:gd name="T8" fmla="*/ 3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5" name="Freeform 895"/>
              <p:cNvSpPr/>
              <p:nvPr/>
            </p:nvSpPr>
            <p:spPr bwMode="auto">
              <a:xfrm>
                <a:off x="5101" y="1272"/>
                <a:ext cx="4" cy="2"/>
              </a:xfrm>
              <a:custGeom>
                <a:avLst/>
                <a:gdLst>
                  <a:gd name="T0" fmla="*/ 4 w 4"/>
                  <a:gd name="T1" fmla="*/ 1 h 2"/>
                  <a:gd name="T2" fmla="*/ 3 w 4"/>
                  <a:gd name="T3" fmla="*/ 0 h 2"/>
                  <a:gd name="T4" fmla="*/ 0 w 4"/>
                  <a:gd name="T5" fmla="*/ 1 h 2"/>
                  <a:gd name="T6" fmla="*/ 1 w 4"/>
                  <a:gd name="T7" fmla="*/ 2 h 2"/>
                  <a:gd name="T8" fmla="*/ 4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3" y="2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6" name="Freeform 896"/>
              <p:cNvSpPr/>
              <p:nvPr/>
            </p:nvSpPr>
            <p:spPr bwMode="auto">
              <a:xfrm>
                <a:off x="5109" y="1259"/>
                <a:ext cx="4" cy="1"/>
              </a:xfrm>
              <a:custGeom>
                <a:avLst/>
                <a:gdLst>
                  <a:gd name="T0" fmla="*/ 4 w 4"/>
                  <a:gd name="T1" fmla="*/ 1 h 1"/>
                  <a:gd name="T2" fmla="*/ 3 w 4"/>
                  <a:gd name="T3" fmla="*/ 0 h 1"/>
                  <a:gd name="T4" fmla="*/ 0 w 4"/>
                  <a:gd name="T5" fmla="*/ 0 h 1"/>
                  <a:gd name="T6" fmla="*/ 1 w 4"/>
                  <a:gd name="T7" fmla="*/ 1 h 1"/>
                  <a:gd name="T8" fmla="*/ 4 w 4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7" name="Freeform 897"/>
              <p:cNvSpPr/>
              <p:nvPr/>
            </p:nvSpPr>
            <p:spPr bwMode="auto">
              <a:xfrm>
                <a:off x="5114" y="1249"/>
                <a:ext cx="3" cy="7"/>
              </a:xfrm>
              <a:custGeom>
                <a:avLst/>
                <a:gdLst>
                  <a:gd name="T0" fmla="*/ 2 w 3"/>
                  <a:gd name="T1" fmla="*/ 1 h 7"/>
                  <a:gd name="T2" fmla="*/ 0 w 3"/>
                  <a:gd name="T3" fmla="*/ 0 h 7"/>
                  <a:gd name="T4" fmla="*/ 1 w 3"/>
                  <a:gd name="T5" fmla="*/ 3 h 7"/>
                  <a:gd name="T6" fmla="*/ 1 w 3"/>
                  <a:gd name="T7" fmla="*/ 6 h 7"/>
                  <a:gd name="T8" fmla="*/ 2 w 3"/>
                  <a:gd name="T9" fmla="*/ 7 h 7"/>
                  <a:gd name="T10" fmla="*/ 3 w 3"/>
                  <a:gd name="T11" fmla="*/ 4 h 7"/>
                  <a:gd name="T12" fmla="*/ 2 w 3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ubicBezTo>
                      <a:pt x="1" y="4"/>
                      <a:pt x="1" y="5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5"/>
                      <a:pt x="3" y="4"/>
                    </a:cubicBezTo>
                    <a:cubicBezTo>
                      <a:pt x="3" y="3"/>
                      <a:pt x="3" y="2"/>
                      <a:pt x="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8" name="Freeform 898"/>
              <p:cNvSpPr/>
              <p:nvPr/>
            </p:nvSpPr>
            <p:spPr bwMode="auto">
              <a:xfrm>
                <a:off x="5113" y="1255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9" name="Freeform 899"/>
              <p:cNvSpPr/>
              <p:nvPr/>
            </p:nvSpPr>
            <p:spPr bwMode="auto">
              <a:xfrm>
                <a:off x="5112" y="1257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0 h 3"/>
                  <a:gd name="T4" fmla="*/ 0 w 3"/>
                  <a:gd name="T5" fmla="*/ 2 h 3"/>
                  <a:gd name="T6" fmla="*/ 1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2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0" name="Freeform 900"/>
              <p:cNvSpPr>
                <a:spLocks noEditPoints="1"/>
              </p:cNvSpPr>
              <p:nvPr/>
            </p:nvSpPr>
            <p:spPr bwMode="auto">
              <a:xfrm>
                <a:off x="5099" y="1243"/>
                <a:ext cx="29" cy="42"/>
              </a:xfrm>
              <a:custGeom>
                <a:avLst/>
                <a:gdLst>
                  <a:gd name="T0" fmla="*/ 29 w 29"/>
                  <a:gd name="T1" fmla="*/ 13 h 42"/>
                  <a:gd name="T2" fmla="*/ 15 w 29"/>
                  <a:gd name="T3" fmla="*/ 37 h 42"/>
                  <a:gd name="T4" fmla="*/ 0 w 29"/>
                  <a:gd name="T5" fmla="*/ 29 h 42"/>
                  <a:gd name="T6" fmla="*/ 14 w 29"/>
                  <a:gd name="T7" fmla="*/ 5 h 42"/>
                  <a:gd name="T8" fmla="*/ 29 w 29"/>
                  <a:gd name="T9" fmla="*/ 13 h 42"/>
                  <a:gd name="T10" fmla="*/ 14 w 29"/>
                  <a:gd name="T11" fmla="*/ 17 h 42"/>
                  <a:gd name="T12" fmla="*/ 18 w 29"/>
                  <a:gd name="T13" fmla="*/ 10 h 42"/>
                  <a:gd name="T14" fmla="*/ 14 w 29"/>
                  <a:gd name="T15" fmla="*/ 8 h 42"/>
                  <a:gd name="T16" fmla="*/ 10 w 29"/>
                  <a:gd name="T17" fmla="*/ 14 h 42"/>
                  <a:gd name="T18" fmla="*/ 14 w 29"/>
                  <a:gd name="T19" fmla="*/ 17 h 42"/>
                  <a:gd name="T20" fmla="*/ 6 w 29"/>
                  <a:gd name="T21" fmla="*/ 30 h 42"/>
                  <a:gd name="T22" fmla="*/ 10 w 29"/>
                  <a:gd name="T23" fmla="*/ 24 h 42"/>
                  <a:gd name="T24" fmla="*/ 6 w 29"/>
                  <a:gd name="T25" fmla="*/ 21 h 42"/>
                  <a:gd name="T26" fmla="*/ 2 w 29"/>
                  <a:gd name="T27" fmla="*/ 28 h 42"/>
                  <a:gd name="T28" fmla="*/ 6 w 29"/>
                  <a:gd name="T29" fmla="*/ 30 h 42"/>
                  <a:gd name="T30" fmla="*/ 14 w 29"/>
                  <a:gd name="T31" fmla="*/ 35 h 42"/>
                  <a:gd name="T32" fmla="*/ 18 w 29"/>
                  <a:gd name="T33" fmla="*/ 28 h 42"/>
                  <a:gd name="T34" fmla="*/ 14 w 29"/>
                  <a:gd name="T35" fmla="*/ 26 h 42"/>
                  <a:gd name="T36" fmla="*/ 10 w 29"/>
                  <a:gd name="T37" fmla="*/ 33 h 42"/>
                  <a:gd name="T38" fmla="*/ 14 w 29"/>
                  <a:gd name="T39" fmla="*/ 35 h 42"/>
                  <a:gd name="T40" fmla="*/ 22 w 29"/>
                  <a:gd name="T41" fmla="*/ 21 h 42"/>
                  <a:gd name="T42" fmla="*/ 26 w 29"/>
                  <a:gd name="T43" fmla="*/ 14 h 42"/>
                  <a:gd name="T44" fmla="*/ 22 w 29"/>
                  <a:gd name="T45" fmla="*/ 12 h 42"/>
                  <a:gd name="T46" fmla="*/ 18 w 29"/>
                  <a:gd name="T47" fmla="*/ 19 h 42"/>
                  <a:gd name="T48" fmla="*/ 22 w 29"/>
                  <a:gd name="T49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13"/>
                    </a:moveTo>
                    <a:cubicBezTo>
                      <a:pt x="29" y="22"/>
                      <a:pt x="22" y="33"/>
                      <a:pt x="15" y="37"/>
                    </a:cubicBezTo>
                    <a:cubicBezTo>
                      <a:pt x="7" y="42"/>
                      <a:pt x="0" y="38"/>
                      <a:pt x="0" y="29"/>
                    </a:cubicBezTo>
                    <a:cubicBezTo>
                      <a:pt x="0" y="20"/>
                      <a:pt x="7" y="9"/>
                      <a:pt x="14" y="5"/>
                    </a:cubicBezTo>
                    <a:cubicBezTo>
                      <a:pt x="22" y="0"/>
                      <a:pt x="29" y="4"/>
                      <a:pt x="29" y="13"/>
                    </a:cubicBezTo>
                    <a:close/>
                    <a:moveTo>
                      <a:pt x="14" y="17"/>
                    </a:moveTo>
                    <a:cubicBezTo>
                      <a:pt x="16" y="15"/>
                      <a:pt x="18" y="12"/>
                      <a:pt x="18" y="10"/>
                    </a:cubicBezTo>
                    <a:cubicBezTo>
                      <a:pt x="18" y="7"/>
                      <a:pt x="16" y="6"/>
                      <a:pt x="14" y="8"/>
                    </a:cubicBezTo>
                    <a:cubicBezTo>
                      <a:pt x="12" y="9"/>
                      <a:pt x="10" y="12"/>
                      <a:pt x="10" y="14"/>
                    </a:cubicBezTo>
                    <a:cubicBezTo>
                      <a:pt x="10" y="17"/>
                      <a:pt x="12" y="18"/>
                      <a:pt x="14" y="17"/>
                    </a:cubicBezTo>
                    <a:close/>
                    <a:moveTo>
                      <a:pt x="6" y="30"/>
                    </a:moveTo>
                    <a:cubicBezTo>
                      <a:pt x="8" y="29"/>
                      <a:pt x="10" y="26"/>
                      <a:pt x="10" y="24"/>
                    </a:cubicBezTo>
                    <a:cubicBezTo>
                      <a:pt x="10" y="21"/>
                      <a:pt x="8" y="20"/>
                      <a:pt x="6" y="21"/>
                    </a:cubicBezTo>
                    <a:cubicBezTo>
                      <a:pt x="4" y="23"/>
                      <a:pt x="2" y="26"/>
                      <a:pt x="2" y="28"/>
                    </a:cubicBezTo>
                    <a:cubicBezTo>
                      <a:pt x="2" y="31"/>
                      <a:pt x="4" y="32"/>
                      <a:pt x="6" y="30"/>
                    </a:cubicBezTo>
                    <a:close/>
                    <a:moveTo>
                      <a:pt x="14" y="35"/>
                    </a:moveTo>
                    <a:cubicBezTo>
                      <a:pt x="16" y="34"/>
                      <a:pt x="18" y="31"/>
                      <a:pt x="18" y="28"/>
                    </a:cubicBezTo>
                    <a:cubicBezTo>
                      <a:pt x="18" y="26"/>
                      <a:pt x="16" y="25"/>
                      <a:pt x="14" y="26"/>
                    </a:cubicBezTo>
                    <a:cubicBezTo>
                      <a:pt x="12" y="27"/>
                      <a:pt x="10" y="30"/>
                      <a:pt x="10" y="33"/>
                    </a:cubicBezTo>
                    <a:cubicBezTo>
                      <a:pt x="10" y="35"/>
                      <a:pt x="12" y="36"/>
                      <a:pt x="14" y="35"/>
                    </a:cubicBezTo>
                    <a:close/>
                    <a:moveTo>
                      <a:pt x="22" y="21"/>
                    </a:moveTo>
                    <a:cubicBezTo>
                      <a:pt x="24" y="20"/>
                      <a:pt x="26" y="17"/>
                      <a:pt x="26" y="14"/>
                    </a:cubicBezTo>
                    <a:cubicBezTo>
                      <a:pt x="26" y="12"/>
                      <a:pt x="24" y="11"/>
                      <a:pt x="22" y="12"/>
                    </a:cubicBezTo>
                    <a:cubicBezTo>
                      <a:pt x="20" y="13"/>
                      <a:pt x="18" y="16"/>
                      <a:pt x="18" y="19"/>
                    </a:cubicBezTo>
                    <a:cubicBezTo>
                      <a:pt x="18" y="21"/>
                      <a:pt x="20" y="22"/>
                      <a:pt x="22" y="21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1" name="Freeform 901"/>
              <p:cNvSpPr/>
              <p:nvPr/>
            </p:nvSpPr>
            <p:spPr bwMode="auto">
              <a:xfrm>
                <a:off x="5123" y="1278"/>
                <a:ext cx="5" cy="6"/>
              </a:xfrm>
              <a:custGeom>
                <a:avLst/>
                <a:gdLst>
                  <a:gd name="T0" fmla="*/ 3 w 5"/>
                  <a:gd name="T1" fmla="*/ 6 h 6"/>
                  <a:gd name="T2" fmla="*/ 5 w 5"/>
                  <a:gd name="T3" fmla="*/ 5 h 6"/>
                  <a:gd name="T4" fmla="*/ 2 w 5"/>
                  <a:gd name="T5" fmla="*/ 0 h 6"/>
                  <a:gd name="T6" fmla="*/ 0 w 5"/>
                  <a:gd name="T7" fmla="*/ 1 h 6"/>
                  <a:gd name="T8" fmla="*/ 3 w 5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3" y="6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2" y="2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1" y="5"/>
                      <a:pt x="3" y="6"/>
                    </a:cubicBez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2" name="Freeform 902"/>
              <p:cNvSpPr/>
              <p:nvPr/>
            </p:nvSpPr>
            <p:spPr bwMode="auto">
              <a:xfrm>
                <a:off x="5123" y="1273"/>
                <a:ext cx="2" cy="6"/>
              </a:xfrm>
              <a:custGeom>
                <a:avLst/>
                <a:gdLst>
                  <a:gd name="T0" fmla="*/ 0 w 2"/>
                  <a:gd name="T1" fmla="*/ 6 h 6"/>
                  <a:gd name="T2" fmla="*/ 2 w 2"/>
                  <a:gd name="T3" fmla="*/ 5 h 6"/>
                  <a:gd name="T4" fmla="*/ 2 w 2"/>
                  <a:gd name="T5" fmla="*/ 0 h 6"/>
                  <a:gd name="T6" fmla="*/ 0 w 2"/>
                  <a:gd name="T7" fmla="*/ 1 h 6"/>
                  <a:gd name="T8" fmla="*/ 0 w 2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6"/>
                    </a:moveTo>
                    <a:lnTo>
                      <a:pt x="2" y="5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3" name="Freeform 903"/>
              <p:cNvSpPr/>
              <p:nvPr/>
            </p:nvSpPr>
            <p:spPr bwMode="auto">
              <a:xfrm>
                <a:off x="5112" y="1263"/>
                <a:ext cx="9" cy="5"/>
              </a:xfrm>
              <a:custGeom>
                <a:avLst/>
                <a:gdLst>
                  <a:gd name="T0" fmla="*/ 7 w 9"/>
                  <a:gd name="T1" fmla="*/ 5 h 5"/>
                  <a:gd name="T2" fmla="*/ 9 w 9"/>
                  <a:gd name="T3" fmla="*/ 4 h 5"/>
                  <a:gd name="T4" fmla="*/ 3 w 9"/>
                  <a:gd name="T5" fmla="*/ 0 h 5"/>
                  <a:gd name="T6" fmla="*/ 0 w 9"/>
                  <a:gd name="T7" fmla="*/ 1 h 5"/>
                  <a:gd name="T8" fmla="*/ 7 w 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7" y="5"/>
                    </a:moveTo>
                    <a:lnTo>
                      <a:pt x="9" y="4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4" name="Freeform 904"/>
              <p:cNvSpPr/>
              <p:nvPr/>
            </p:nvSpPr>
            <p:spPr bwMode="auto">
              <a:xfrm>
                <a:off x="5119" y="1267"/>
                <a:ext cx="6" cy="7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6 h 7"/>
                  <a:gd name="T4" fmla="*/ 2 w 6"/>
                  <a:gd name="T5" fmla="*/ 0 h 7"/>
                  <a:gd name="T6" fmla="*/ 0 w 6"/>
                  <a:gd name="T7" fmla="*/ 1 h 7"/>
                  <a:gd name="T8" fmla="*/ 4 w 6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6" y="4"/>
                      <a:pt x="4" y="1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4" y="5"/>
                      <a:pt x="4" y="7"/>
                    </a:cubicBez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5" name="Freeform 905"/>
              <p:cNvSpPr/>
              <p:nvPr/>
            </p:nvSpPr>
            <p:spPr bwMode="auto">
              <a:xfrm>
                <a:off x="5126" y="1283"/>
                <a:ext cx="8" cy="5"/>
              </a:xfrm>
              <a:custGeom>
                <a:avLst/>
                <a:gdLst>
                  <a:gd name="T0" fmla="*/ 6 w 8"/>
                  <a:gd name="T1" fmla="*/ 5 h 5"/>
                  <a:gd name="T2" fmla="*/ 8 w 8"/>
                  <a:gd name="T3" fmla="*/ 3 h 5"/>
                  <a:gd name="T4" fmla="*/ 2 w 8"/>
                  <a:gd name="T5" fmla="*/ 0 h 5"/>
                  <a:gd name="T6" fmla="*/ 0 w 8"/>
                  <a:gd name="T7" fmla="*/ 1 h 5"/>
                  <a:gd name="T8" fmla="*/ 6 w 8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6" y="5"/>
                    </a:moveTo>
                    <a:lnTo>
                      <a:pt x="8" y="3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284D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6" name="Freeform 906"/>
              <p:cNvSpPr/>
              <p:nvPr/>
            </p:nvSpPr>
            <p:spPr bwMode="auto">
              <a:xfrm>
                <a:off x="5132" y="1286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2 h 3"/>
                  <a:gd name="T4" fmla="*/ 2 w 2"/>
                  <a:gd name="T5" fmla="*/ 0 h 3"/>
                  <a:gd name="T6" fmla="*/ 0 w 2"/>
                  <a:gd name="T7" fmla="*/ 2 h 3"/>
                  <a:gd name="T8" fmla="*/ 0 w 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1930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7" name="Freeform 907"/>
              <p:cNvSpPr/>
              <p:nvPr/>
            </p:nvSpPr>
            <p:spPr bwMode="auto">
              <a:xfrm>
                <a:off x="5112" y="1264"/>
                <a:ext cx="20" cy="25"/>
              </a:xfrm>
              <a:custGeom>
                <a:avLst/>
                <a:gdLst>
                  <a:gd name="T0" fmla="*/ 0 w 20"/>
                  <a:gd name="T1" fmla="*/ 0 h 25"/>
                  <a:gd name="T2" fmla="*/ 0 w 20"/>
                  <a:gd name="T3" fmla="*/ 1 h 25"/>
                  <a:gd name="T4" fmla="*/ 7 w 20"/>
                  <a:gd name="T5" fmla="*/ 5 h 25"/>
                  <a:gd name="T6" fmla="*/ 10 w 20"/>
                  <a:gd name="T7" fmla="*/ 10 h 25"/>
                  <a:gd name="T8" fmla="*/ 10 w 20"/>
                  <a:gd name="T9" fmla="*/ 15 h 25"/>
                  <a:gd name="T10" fmla="*/ 14 w 20"/>
                  <a:gd name="T11" fmla="*/ 21 h 25"/>
                  <a:gd name="T12" fmla="*/ 20 w 20"/>
                  <a:gd name="T13" fmla="*/ 25 h 25"/>
                  <a:gd name="T14" fmla="*/ 20 w 20"/>
                  <a:gd name="T15" fmla="*/ 24 h 25"/>
                  <a:gd name="T16" fmla="*/ 14 w 20"/>
                  <a:gd name="T17" fmla="*/ 20 h 25"/>
                  <a:gd name="T18" fmla="*/ 11 w 20"/>
                  <a:gd name="T19" fmla="*/ 15 h 25"/>
                  <a:gd name="T20" fmla="*/ 11 w 20"/>
                  <a:gd name="T21" fmla="*/ 10 h 25"/>
                  <a:gd name="T22" fmla="*/ 7 w 20"/>
                  <a:gd name="T23" fmla="*/ 4 h 25"/>
                  <a:gd name="T24" fmla="*/ 0 w 20"/>
                  <a:gd name="T2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5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9" y="6"/>
                      <a:pt x="10" y="8"/>
                      <a:pt x="10" y="10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7"/>
                      <a:pt x="11" y="20"/>
                      <a:pt x="14" y="21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2" y="19"/>
                      <a:pt x="11" y="17"/>
                      <a:pt x="11" y="15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8"/>
                      <a:pt x="9" y="5"/>
                      <a:pt x="7" y="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8" name="Freeform 908"/>
              <p:cNvSpPr/>
              <p:nvPr/>
            </p:nvSpPr>
            <p:spPr bwMode="auto">
              <a:xfrm>
                <a:off x="5121" y="1286"/>
                <a:ext cx="25" cy="12"/>
              </a:xfrm>
              <a:custGeom>
                <a:avLst/>
                <a:gdLst>
                  <a:gd name="T0" fmla="*/ 0 w 25"/>
                  <a:gd name="T1" fmla="*/ 1 h 12"/>
                  <a:gd name="T2" fmla="*/ 12 w 25"/>
                  <a:gd name="T3" fmla="*/ 8 h 12"/>
                  <a:gd name="T4" fmla="*/ 21 w 25"/>
                  <a:gd name="T5" fmla="*/ 8 h 12"/>
                  <a:gd name="T6" fmla="*/ 23 w 25"/>
                  <a:gd name="T7" fmla="*/ 6 h 12"/>
                  <a:gd name="T8" fmla="*/ 25 w 25"/>
                  <a:gd name="T9" fmla="*/ 3 h 12"/>
                  <a:gd name="T10" fmla="*/ 25 w 25"/>
                  <a:gd name="T11" fmla="*/ 6 h 12"/>
                  <a:gd name="T12" fmla="*/ 23 w 25"/>
                  <a:gd name="T13" fmla="*/ 9 h 12"/>
                  <a:gd name="T14" fmla="*/ 21 w 25"/>
                  <a:gd name="T15" fmla="*/ 10 h 12"/>
                  <a:gd name="T16" fmla="*/ 12 w 25"/>
                  <a:gd name="T17" fmla="*/ 10 h 12"/>
                  <a:gd name="T18" fmla="*/ 0 w 25"/>
                  <a:gd name="T19" fmla="*/ 4 h 12"/>
                  <a:gd name="T20" fmla="*/ 0 w 25"/>
                  <a:gd name="T21" fmla="*/ 3 h 12"/>
                  <a:gd name="T22" fmla="*/ 0 w 25"/>
                  <a:gd name="T23" fmla="*/ 0 h 12"/>
                  <a:gd name="T24" fmla="*/ 0 w 25"/>
                  <a:gd name="T25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12">
                    <a:moveTo>
                      <a:pt x="0" y="1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4" y="9"/>
                      <a:pt x="18" y="9"/>
                      <a:pt x="21" y="8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5" y="5"/>
                      <a:pt x="25" y="4"/>
                      <a:pt x="25" y="3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5" y="8"/>
                      <a:pt x="23" y="9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18" y="12"/>
                      <a:pt x="14" y="12"/>
                      <a:pt x="12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9" name="Freeform 909"/>
              <p:cNvSpPr/>
              <p:nvPr/>
            </p:nvSpPr>
            <p:spPr bwMode="auto">
              <a:xfrm>
                <a:off x="5121" y="1280"/>
                <a:ext cx="26" cy="15"/>
              </a:xfrm>
              <a:custGeom>
                <a:avLst/>
                <a:gdLst>
                  <a:gd name="T0" fmla="*/ 0 w 26"/>
                  <a:gd name="T1" fmla="*/ 6 h 15"/>
                  <a:gd name="T2" fmla="*/ 0 w 26"/>
                  <a:gd name="T3" fmla="*/ 7 h 15"/>
                  <a:gd name="T4" fmla="*/ 12 w 26"/>
                  <a:gd name="T5" fmla="*/ 14 h 15"/>
                  <a:gd name="T6" fmla="*/ 21 w 26"/>
                  <a:gd name="T7" fmla="*/ 14 h 15"/>
                  <a:gd name="T8" fmla="*/ 23 w 26"/>
                  <a:gd name="T9" fmla="*/ 12 h 15"/>
                  <a:gd name="T10" fmla="*/ 23 w 26"/>
                  <a:gd name="T11" fmla="*/ 7 h 15"/>
                  <a:gd name="T12" fmla="*/ 12 w 26"/>
                  <a:gd name="T13" fmla="*/ 0 h 15"/>
                  <a:gd name="T14" fmla="*/ 10 w 26"/>
                  <a:gd name="T15" fmla="*/ 0 h 15"/>
                  <a:gd name="T16" fmla="*/ 0 w 26"/>
                  <a:gd name="T17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5">
                    <a:moveTo>
                      <a:pt x="0" y="6"/>
                    </a:moveTo>
                    <a:cubicBezTo>
                      <a:pt x="0" y="6"/>
                      <a:pt x="0" y="7"/>
                      <a:pt x="0" y="7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4" y="15"/>
                      <a:pt x="18" y="15"/>
                      <a:pt x="21" y="14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6" y="11"/>
                      <a:pt x="26" y="8"/>
                      <a:pt x="23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10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0" name="Freeform 910"/>
              <p:cNvSpPr/>
              <p:nvPr/>
            </p:nvSpPr>
            <p:spPr bwMode="auto">
              <a:xfrm>
                <a:off x="5207" y="1199"/>
                <a:ext cx="4" cy="1"/>
              </a:xfrm>
              <a:custGeom>
                <a:avLst/>
                <a:gdLst>
                  <a:gd name="T0" fmla="*/ 4 w 4"/>
                  <a:gd name="T1" fmla="*/ 1 h 1"/>
                  <a:gd name="T2" fmla="*/ 2 w 4"/>
                  <a:gd name="T3" fmla="*/ 0 h 1"/>
                  <a:gd name="T4" fmla="*/ 0 w 4"/>
                  <a:gd name="T5" fmla="*/ 0 h 1"/>
                  <a:gd name="T6" fmla="*/ 3 w 4"/>
                  <a:gd name="T7" fmla="*/ 1 h 1"/>
                  <a:gd name="T8" fmla="*/ 4 w 4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1" name="Freeform 911"/>
              <p:cNvSpPr/>
              <p:nvPr/>
            </p:nvSpPr>
            <p:spPr bwMode="auto">
              <a:xfrm>
                <a:off x="5206" y="1199"/>
                <a:ext cx="4" cy="2"/>
              </a:xfrm>
              <a:custGeom>
                <a:avLst/>
                <a:gdLst>
                  <a:gd name="T0" fmla="*/ 4 w 4"/>
                  <a:gd name="T1" fmla="*/ 1 h 2"/>
                  <a:gd name="T2" fmla="*/ 1 w 4"/>
                  <a:gd name="T3" fmla="*/ 0 h 2"/>
                  <a:gd name="T4" fmla="*/ 0 w 4"/>
                  <a:gd name="T5" fmla="*/ 1 h 2"/>
                  <a:gd name="T6" fmla="*/ 3 w 4"/>
                  <a:gd name="T7" fmla="*/ 2 h 2"/>
                  <a:gd name="T8" fmla="*/ 4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3" y="2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2" name="Freeform 912"/>
              <p:cNvSpPr/>
              <p:nvPr/>
            </p:nvSpPr>
            <p:spPr bwMode="auto">
              <a:xfrm>
                <a:off x="5206" y="1200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0 w 3"/>
                  <a:gd name="T3" fmla="*/ 0 h 2"/>
                  <a:gd name="T4" fmla="*/ 0 w 3"/>
                  <a:gd name="T5" fmla="*/ 1 h 2"/>
                  <a:gd name="T6" fmla="*/ 2 w 3"/>
                  <a:gd name="T7" fmla="*/ 2 h 2"/>
                  <a:gd name="T8" fmla="*/ 3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3" name="Freeform 913"/>
              <p:cNvSpPr/>
              <p:nvPr/>
            </p:nvSpPr>
            <p:spPr bwMode="auto">
              <a:xfrm>
                <a:off x="5205" y="1201"/>
                <a:ext cx="3" cy="4"/>
              </a:xfrm>
              <a:custGeom>
                <a:avLst/>
                <a:gdLst>
                  <a:gd name="T0" fmla="*/ 3 w 3"/>
                  <a:gd name="T1" fmla="*/ 1 h 4"/>
                  <a:gd name="T2" fmla="*/ 1 w 3"/>
                  <a:gd name="T3" fmla="*/ 0 h 4"/>
                  <a:gd name="T4" fmla="*/ 0 w 3"/>
                  <a:gd name="T5" fmla="*/ 1 h 4"/>
                  <a:gd name="T6" fmla="*/ 1 w 3"/>
                  <a:gd name="T7" fmla="*/ 3 h 4"/>
                  <a:gd name="T8" fmla="*/ 3 w 3"/>
                  <a:gd name="T9" fmla="*/ 4 h 4"/>
                  <a:gd name="T10" fmla="*/ 3 w 3"/>
                  <a:gd name="T11" fmla="*/ 3 h 4"/>
                  <a:gd name="T12" fmla="*/ 3 w 3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4" name="Freeform 914"/>
              <p:cNvSpPr/>
              <p:nvPr/>
            </p:nvSpPr>
            <p:spPr bwMode="auto">
              <a:xfrm>
                <a:off x="5208" y="1200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0 w 4"/>
                  <a:gd name="T3" fmla="*/ 4 h 6"/>
                  <a:gd name="T4" fmla="*/ 2 w 4"/>
                  <a:gd name="T5" fmla="*/ 5 h 6"/>
                  <a:gd name="T6" fmla="*/ 4 w 4"/>
                  <a:gd name="T7" fmla="*/ 2 h 6"/>
                  <a:gd name="T8" fmla="*/ 2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cubicBezTo>
                      <a:pt x="1" y="1"/>
                      <a:pt x="0" y="3"/>
                      <a:pt x="0" y="4"/>
                    </a:cubicBezTo>
                    <a:cubicBezTo>
                      <a:pt x="0" y="5"/>
                      <a:pt x="1" y="6"/>
                      <a:pt x="2" y="5"/>
                    </a:cubicBezTo>
                    <a:cubicBezTo>
                      <a:pt x="3" y="4"/>
                      <a:pt x="4" y="3"/>
                      <a:pt x="4" y="2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5" name="Freeform 915"/>
              <p:cNvSpPr/>
              <p:nvPr/>
            </p:nvSpPr>
            <p:spPr bwMode="auto">
              <a:xfrm>
                <a:off x="5095" y="1188"/>
                <a:ext cx="120" cy="98"/>
              </a:xfrm>
              <a:custGeom>
                <a:avLst/>
                <a:gdLst>
                  <a:gd name="T0" fmla="*/ 11 w 120"/>
                  <a:gd name="T1" fmla="*/ 98 h 98"/>
                  <a:gd name="T2" fmla="*/ 13 w 120"/>
                  <a:gd name="T3" fmla="*/ 98 h 98"/>
                  <a:gd name="T4" fmla="*/ 110 w 120"/>
                  <a:gd name="T5" fmla="*/ 24 h 98"/>
                  <a:gd name="T6" fmla="*/ 108 w 120"/>
                  <a:gd name="T7" fmla="*/ 25 h 98"/>
                  <a:gd name="T8" fmla="*/ 12 w 120"/>
                  <a:gd name="T9" fmla="*/ 97 h 98"/>
                  <a:gd name="T10" fmla="*/ 5 w 120"/>
                  <a:gd name="T11" fmla="*/ 94 h 98"/>
                  <a:gd name="T12" fmla="*/ 2 w 120"/>
                  <a:gd name="T13" fmla="*/ 86 h 98"/>
                  <a:gd name="T14" fmla="*/ 12 w 120"/>
                  <a:gd name="T15" fmla="*/ 62 h 98"/>
                  <a:gd name="T16" fmla="*/ 112 w 120"/>
                  <a:gd name="T17" fmla="*/ 3 h 98"/>
                  <a:gd name="T18" fmla="*/ 117 w 120"/>
                  <a:gd name="T19" fmla="*/ 3 h 98"/>
                  <a:gd name="T20" fmla="*/ 119 w 120"/>
                  <a:gd name="T21" fmla="*/ 7 h 98"/>
                  <a:gd name="T22" fmla="*/ 120 w 120"/>
                  <a:gd name="T23" fmla="*/ 7 h 98"/>
                  <a:gd name="T24" fmla="*/ 118 w 120"/>
                  <a:gd name="T25" fmla="*/ 2 h 98"/>
                  <a:gd name="T26" fmla="*/ 111 w 120"/>
                  <a:gd name="T27" fmla="*/ 2 h 98"/>
                  <a:gd name="T28" fmla="*/ 11 w 120"/>
                  <a:gd name="T29" fmla="*/ 61 h 98"/>
                  <a:gd name="T30" fmla="*/ 11 w 120"/>
                  <a:gd name="T31" fmla="*/ 61 h 98"/>
                  <a:gd name="T32" fmla="*/ 1 w 120"/>
                  <a:gd name="T33" fmla="*/ 86 h 98"/>
                  <a:gd name="T34" fmla="*/ 5 w 120"/>
                  <a:gd name="T35" fmla="*/ 95 h 98"/>
                  <a:gd name="T36" fmla="*/ 11 w 120"/>
                  <a:gd name="T3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0" h="98">
                    <a:moveTo>
                      <a:pt x="11" y="98"/>
                    </a:moveTo>
                    <a:cubicBezTo>
                      <a:pt x="12" y="98"/>
                      <a:pt x="12" y="98"/>
                      <a:pt x="13" y="98"/>
                    </a:cubicBezTo>
                    <a:cubicBezTo>
                      <a:pt x="21" y="96"/>
                      <a:pt x="106" y="27"/>
                      <a:pt x="110" y="24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76" y="50"/>
                      <a:pt x="19" y="96"/>
                      <a:pt x="12" y="97"/>
                    </a:cubicBezTo>
                    <a:cubicBezTo>
                      <a:pt x="8" y="97"/>
                      <a:pt x="6" y="95"/>
                      <a:pt x="5" y="94"/>
                    </a:cubicBezTo>
                    <a:cubicBezTo>
                      <a:pt x="5" y="94"/>
                      <a:pt x="3" y="91"/>
                      <a:pt x="2" y="86"/>
                    </a:cubicBezTo>
                    <a:cubicBezTo>
                      <a:pt x="1" y="78"/>
                      <a:pt x="5" y="70"/>
                      <a:pt x="12" y="62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5" y="2"/>
                      <a:pt x="117" y="3"/>
                    </a:cubicBezTo>
                    <a:cubicBezTo>
                      <a:pt x="118" y="4"/>
                      <a:pt x="119" y="4"/>
                      <a:pt x="119" y="7"/>
                    </a:cubicBezTo>
                    <a:cubicBezTo>
                      <a:pt x="120" y="7"/>
                      <a:pt x="120" y="7"/>
                      <a:pt x="120" y="7"/>
                    </a:cubicBezTo>
                    <a:cubicBezTo>
                      <a:pt x="120" y="4"/>
                      <a:pt x="119" y="3"/>
                      <a:pt x="118" y="2"/>
                    </a:cubicBezTo>
                    <a:cubicBezTo>
                      <a:pt x="115" y="0"/>
                      <a:pt x="111" y="2"/>
                      <a:pt x="111" y="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2" y="72"/>
                      <a:pt x="0" y="80"/>
                      <a:pt x="1" y="86"/>
                    </a:cubicBezTo>
                    <a:cubicBezTo>
                      <a:pt x="2" y="92"/>
                      <a:pt x="4" y="95"/>
                      <a:pt x="5" y="95"/>
                    </a:cubicBezTo>
                    <a:cubicBezTo>
                      <a:pt x="5" y="95"/>
                      <a:pt x="7" y="98"/>
                      <a:pt x="11" y="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6" name="Freeform 916"/>
              <p:cNvSpPr/>
              <p:nvPr/>
            </p:nvSpPr>
            <p:spPr bwMode="auto">
              <a:xfrm>
                <a:off x="5204" y="1210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4 w 4"/>
                  <a:gd name="T3" fmla="*/ 0 h 3"/>
                  <a:gd name="T4" fmla="*/ 1 w 4"/>
                  <a:gd name="T5" fmla="*/ 2 h 3"/>
                  <a:gd name="T6" fmla="*/ 1 w 4"/>
                  <a:gd name="T7" fmla="*/ 1 h 3"/>
                  <a:gd name="T8" fmla="*/ 4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0" y="3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7" name="Freeform 917"/>
              <p:cNvSpPr/>
              <p:nvPr/>
            </p:nvSpPr>
            <p:spPr bwMode="auto">
              <a:xfrm>
                <a:off x="5123" y="1243"/>
                <a:ext cx="7" cy="6"/>
              </a:xfrm>
              <a:custGeom>
                <a:avLst/>
                <a:gdLst>
                  <a:gd name="T0" fmla="*/ 3 w 7"/>
                  <a:gd name="T1" fmla="*/ 2 h 6"/>
                  <a:gd name="T2" fmla="*/ 0 w 7"/>
                  <a:gd name="T3" fmla="*/ 0 h 6"/>
                  <a:gd name="T4" fmla="*/ 4 w 7"/>
                  <a:gd name="T5" fmla="*/ 4 h 6"/>
                  <a:gd name="T6" fmla="*/ 7 w 7"/>
                  <a:gd name="T7" fmla="*/ 6 h 6"/>
                  <a:gd name="T8" fmla="*/ 3 w 7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3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4" y="4"/>
                      <a:pt x="4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3"/>
                      <a:pt x="3" y="2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8" name="Freeform 918"/>
              <p:cNvSpPr/>
              <p:nvPr/>
            </p:nvSpPr>
            <p:spPr bwMode="auto">
              <a:xfrm>
                <a:off x="5118" y="1205"/>
                <a:ext cx="63" cy="33"/>
              </a:xfrm>
              <a:custGeom>
                <a:avLst/>
                <a:gdLst>
                  <a:gd name="T0" fmla="*/ 63 w 63"/>
                  <a:gd name="T1" fmla="*/ 4 h 33"/>
                  <a:gd name="T2" fmla="*/ 60 w 63"/>
                  <a:gd name="T3" fmla="*/ 2 h 33"/>
                  <a:gd name="T4" fmla="*/ 0 w 63"/>
                  <a:gd name="T5" fmla="*/ 31 h 33"/>
                  <a:gd name="T6" fmla="*/ 4 w 63"/>
                  <a:gd name="T7" fmla="*/ 33 h 33"/>
                  <a:gd name="T8" fmla="*/ 63 w 63"/>
                  <a:gd name="T9" fmla="*/ 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33">
                    <a:moveTo>
                      <a:pt x="63" y="4"/>
                    </a:moveTo>
                    <a:cubicBezTo>
                      <a:pt x="60" y="2"/>
                      <a:pt x="60" y="2"/>
                      <a:pt x="60" y="2"/>
                    </a:cubicBezTo>
                    <a:cubicBezTo>
                      <a:pt x="59" y="0"/>
                      <a:pt x="3" y="30"/>
                      <a:pt x="0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6" y="32"/>
                      <a:pt x="63" y="3"/>
                      <a:pt x="63" y="4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9" name="Freeform 919"/>
              <p:cNvSpPr/>
              <p:nvPr/>
            </p:nvSpPr>
            <p:spPr bwMode="auto">
              <a:xfrm>
                <a:off x="5111" y="1236"/>
                <a:ext cx="11" cy="5"/>
              </a:xfrm>
              <a:custGeom>
                <a:avLst/>
                <a:gdLst>
                  <a:gd name="T0" fmla="*/ 11 w 11"/>
                  <a:gd name="T1" fmla="*/ 2 h 5"/>
                  <a:gd name="T2" fmla="*/ 7 w 11"/>
                  <a:gd name="T3" fmla="*/ 0 h 5"/>
                  <a:gd name="T4" fmla="*/ 0 w 11"/>
                  <a:gd name="T5" fmla="*/ 4 h 5"/>
                  <a:gd name="T6" fmla="*/ 3 w 11"/>
                  <a:gd name="T7" fmla="*/ 5 h 5"/>
                  <a:gd name="T8" fmla="*/ 11 w 11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11" y="2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5" y="1"/>
                      <a:pt x="2" y="2"/>
                      <a:pt x="0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4"/>
                      <a:pt x="8" y="3"/>
                      <a:pt x="11" y="2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0" name="Freeform 920"/>
              <p:cNvSpPr/>
              <p:nvPr/>
            </p:nvSpPr>
            <p:spPr bwMode="auto">
              <a:xfrm>
                <a:off x="5099" y="1240"/>
                <a:ext cx="15" cy="11"/>
              </a:xfrm>
              <a:custGeom>
                <a:avLst/>
                <a:gdLst>
                  <a:gd name="T0" fmla="*/ 15 w 15"/>
                  <a:gd name="T1" fmla="*/ 1 h 11"/>
                  <a:gd name="T2" fmla="*/ 12 w 15"/>
                  <a:gd name="T3" fmla="*/ 0 h 11"/>
                  <a:gd name="T4" fmla="*/ 0 w 15"/>
                  <a:gd name="T5" fmla="*/ 9 h 11"/>
                  <a:gd name="T6" fmla="*/ 3 w 15"/>
                  <a:gd name="T7" fmla="*/ 11 h 11"/>
                  <a:gd name="T8" fmla="*/ 15 w 15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1">
                    <a:moveTo>
                      <a:pt x="15" y="1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7" y="2"/>
                      <a:pt x="3" y="6"/>
                      <a:pt x="0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6" y="8"/>
                      <a:pt x="10" y="4"/>
                      <a:pt x="15" y="1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1" name="Freeform 921"/>
              <p:cNvSpPr/>
              <p:nvPr/>
            </p:nvSpPr>
            <p:spPr bwMode="auto">
              <a:xfrm>
                <a:off x="5092" y="1249"/>
                <a:ext cx="10" cy="13"/>
              </a:xfrm>
              <a:custGeom>
                <a:avLst/>
                <a:gdLst>
                  <a:gd name="T0" fmla="*/ 10 w 10"/>
                  <a:gd name="T1" fmla="*/ 2 h 13"/>
                  <a:gd name="T2" fmla="*/ 7 w 10"/>
                  <a:gd name="T3" fmla="*/ 0 h 13"/>
                  <a:gd name="T4" fmla="*/ 0 w 10"/>
                  <a:gd name="T5" fmla="*/ 11 h 13"/>
                  <a:gd name="T6" fmla="*/ 3 w 10"/>
                  <a:gd name="T7" fmla="*/ 13 h 13"/>
                  <a:gd name="T8" fmla="*/ 10 w 10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">
                    <a:moveTo>
                      <a:pt x="10" y="2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4"/>
                      <a:pt x="2" y="7"/>
                      <a:pt x="0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5" y="9"/>
                      <a:pt x="7" y="6"/>
                      <a:pt x="10" y="2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2" name="Freeform 922"/>
              <p:cNvSpPr/>
              <p:nvPr/>
            </p:nvSpPr>
            <p:spPr bwMode="auto">
              <a:xfrm>
                <a:off x="5087" y="1260"/>
                <a:ext cx="8" cy="26"/>
              </a:xfrm>
              <a:custGeom>
                <a:avLst/>
                <a:gdLst>
                  <a:gd name="T0" fmla="*/ 8 w 8"/>
                  <a:gd name="T1" fmla="*/ 2 h 26"/>
                  <a:gd name="T2" fmla="*/ 5 w 8"/>
                  <a:gd name="T3" fmla="*/ 0 h 26"/>
                  <a:gd name="T4" fmla="*/ 2 w 8"/>
                  <a:gd name="T5" fmla="*/ 24 h 26"/>
                  <a:gd name="T6" fmla="*/ 6 w 8"/>
                  <a:gd name="T7" fmla="*/ 26 h 26"/>
                  <a:gd name="T8" fmla="*/ 8 w 8"/>
                  <a:gd name="T9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6">
                    <a:moveTo>
                      <a:pt x="8" y="2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0" y="11"/>
                      <a:pt x="2" y="23"/>
                      <a:pt x="2" y="24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3" y="13"/>
                      <a:pt x="8" y="2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3" name="Freeform 923"/>
              <p:cNvSpPr/>
              <p:nvPr/>
            </p:nvSpPr>
            <p:spPr bwMode="auto">
              <a:xfrm>
                <a:off x="5086" y="1208"/>
                <a:ext cx="98" cy="78"/>
              </a:xfrm>
              <a:custGeom>
                <a:avLst/>
                <a:gdLst>
                  <a:gd name="T0" fmla="*/ 28 w 98"/>
                  <a:gd name="T1" fmla="*/ 33 h 78"/>
                  <a:gd name="T2" fmla="*/ 7 w 98"/>
                  <a:gd name="T3" fmla="*/ 78 h 78"/>
                  <a:gd name="T4" fmla="*/ 11 w 98"/>
                  <a:gd name="T5" fmla="*/ 72 h 78"/>
                  <a:gd name="T6" fmla="*/ 29 w 98"/>
                  <a:gd name="T7" fmla="*/ 38 h 78"/>
                  <a:gd name="T8" fmla="*/ 29 w 98"/>
                  <a:gd name="T9" fmla="*/ 37 h 78"/>
                  <a:gd name="T10" fmla="*/ 44 w 98"/>
                  <a:gd name="T11" fmla="*/ 41 h 78"/>
                  <a:gd name="T12" fmla="*/ 60 w 98"/>
                  <a:gd name="T13" fmla="*/ 24 h 78"/>
                  <a:gd name="T14" fmla="*/ 90 w 98"/>
                  <a:gd name="T15" fmla="*/ 7 h 78"/>
                  <a:gd name="T16" fmla="*/ 95 w 98"/>
                  <a:gd name="T17" fmla="*/ 1 h 78"/>
                  <a:gd name="T18" fmla="*/ 36 w 98"/>
                  <a:gd name="T19" fmla="*/ 30 h 78"/>
                  <a:gd name="T20" fmla="*/ 28 w 98"/>
                  <a:gd name="T21" fmla="*/ 3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78">
                    <a:moveTo>
                      <a:pt x="28" y="33"/>
                    </a:moveTo>
                    <a:cubicBezTo>
                      <a:pt x="0" y="49"/>
                      <a:pt x="7" y="77"/>
                      <a:pt x="7" y="78"/>
                    </a:cubicBezTo>
                    <a:cubicBezTo>
                      <a:pt x="11" y="72"/>
                      <a:pt x="11" y="72"/>
                      <a:pt x="11" y="72"/>
                    </a:cubicBezTo>
                    <a:cubicBezTo>
                      <a:pt x="10" y="71"/>
                      <a:pt x="6" y="51"/>
                      <a:pt x="29" y="38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39" y="32"/>
                      <a:pt x="44" y="40"/>
                      <a:pt x="44" y="41"/>
                    </a:cubicBezTo>
                    <a:cubicBezTo>
                      <a:pt x="47" y="34"/>
                      <a:pt x="53" y="28"/>
                      <a:pt x="60" y="24"/>
                    </a:cubicBezTo>
                    <a:cubicBezTo>
                      <a:pt x="67" y="20"/>
                      <a:pt x="89" y="8"/>
                      <a:pt x="90" y="7"/>
                    </a:cubicBezTo>
                    <a:cubicBezTo>
                      <a:pt x="98" y="3"/>
                      <a:pt x="95" y="1"/>
                      <a:pt x="95" y="1"/>
                    </a:cubicBezTo>
                    <a:cubicBezTo>
                      <a:pt x="93" y="0"/>
                      <a:pt x="38" y="29"/>
                      <a:pt x="36" y="30"/>
                    </a:cubicBezTo>
                    <a:cubicBezTo>
                      <a:pt x="33" y="31"/>
                      <a:pt x="30" y="32"/>
                      <a:pt x="28" y="33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4" name="Freeform 924"/>
              <p:cNvSpPr/>
              <p:nvPr/>
            </p:nvSpPr>
            <p:spPr bwMode="auto">
              <a:xfrm>
                <a:off x="4992" y="1105"/>
                <a:ext cx="32" cy="21"/>
              </a:xfrm>
              <a:custGeom>
                <a:avLst/>
                <a:gdLst>
                  <a:gd name="T0" fmla="*/ 25 w 32"/>
                  <a:gd name="T1" fmla="*/ 3 h 21"/>
                  <a:gd name="T2" fmla="*/ 8 w 32"/>
                  <a:gd name="T3" fmla="*/ 1 h 21"/>
                  <a:gd name="T4" fmla="*/ 0 w 32"/>
                  <a:gd name="T5" fmla="*/ 9 h 21"/>
                  <a:gd name="T6" fmla="*/ 3 w 32"/>
                  <a:gd name="T7" fmla="*/ 18 h 21"/>
                  <a:gd name="T8" fmla="*/ 11 w 32"/>
                  <a:gd name="T9" fmla="*/ 21 h 21"/>
                  <a:gd name="T10" fmla="*/ 18 w 32"/>
                  <a:gd name="T11" fmla="*/ 16 h 21"/>
                  <a:gd name="T12" fmla="*/ 32 w 32"/>
                  <a:gd name="T13" fmla="*/ 12 h 21"/>
                  <a:gd name="T14" fmla="*/ 25 w 32"/>
                  <a:gd name="T15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21">
                    <a:moveTo>
                      <a:pt x="25" y="3"/>
                    </a:moveTo>
                    <a:cubicBezTo>
                      <a:pt x="25" y="3"/>
                      <a:pt x="10" y="0"/>
                      <a:pt x="8" y="1"/>
                    </a:cubicBezTo>
                    <a:cubicBezTo>
                      <a:pt x="5" y="2"/>
                      <a:pt x="1" y="7"/>
                      <a:pt x="0" y="9"/>
                    </a:cubicBezTo>
                    <a:cubicBezTo>
                      <a:pt x="0" y="11"/>
                      <a:pt x="1" y="17"/>
                      <a:pt x="3" y="18"/>
                    </a:cubicBezTo>
                    <a:cubicBezTo>
                      <a:pt x="5" y="19"/>
                      <a:pt x="9" y="21"/>
                      <a:pt x="11" y="21"/>
                    </a:cubicBezTo>
                    <a:cubicBezTo>
                      <a:pt x="13" y="21"/>
                      <a:pt x="16" y="17"/>
                      <a:pt x="18" y="16"/>
                    </a:cubicBezTo>
                    <a:cubicBezTo>
                      <a:pt x="20" y="15"/>
                      <a:pt x="29" y="19"/>
                      <a:pt x="32" y="12"/>
                    </a:cubicBezTo>
                    <a:cubicBezTo>
                      <a:pt x="32" y="11"/>
                      <a:pt x="31" y="6"/>
                      <a:pt x="25" y="3"/>
                    </a:cubicBez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5" name="Freeform 925"/>
              <p:cNvSpPr/>
              <p:nvPr/>
            </p:nvSpPr>
            <p:spPr bwMode="auto">
              <a:xfrm>
                <a:off x="5101" y="1253"/>
                <a:ext cx="50" cy="45"/>
              </a:xfrm>
              <a:custGeom>
                <a:avLst/>
                <a:gdLst>
                  <a:gd name="T0" fmla="*/ 23 w 50"/>
                  <a:gd name="T1" fmla="*/ 8 h 45"/>
                  <a:gd name="T2" fmla="*/ 22 w 50"/>
                  <a:gd name="T3" fmla="*/ 14 h 45"/>
                  <a:gd name="T4" fmla="*/ 8 w 50"/>
                  <a:gd name="T5" fmla="*/ 26 h 45"/>
                  <a:gd name="T6" fmla="*/ 1 w 50"/>
                  <a:gd name="T7" fmla="*/ 35 h 45"/>
                  <a:gd name="T8" fmla="*/ 0 w 50"/>
                  <a:gd name="T9" fmla="*/ 40 h 45"/>
                  <a:gd name="T10" fmla="*/ 2 w 50"/>
                  <a:gd name="T11" fmla="*/ 44 h 45"/>
                  <a:gd name="T12" fmla="*/ 10 w 50"/>
                  <a:gd name="T13" fmla="*/ 45 h 45"/>
                  <a:gd name="T14" fmla="*/ 25 w 50"/>
                  <a:gd name="T15" fmla="*/ 38 h 45"/>
                  <a:gd name="T16" fmla="*/ 50 w 50"/>
                  <a:gd name="T17" fmla="*/ 20 h 45"/>
                  <a:gd name="T18" fmla="*/ 50 w 50"/>
                  <a:gd name="T19" fmla="*/ 17 h 45"/>
                  <a:gd name="T20" fmla="*/ 43 w 50"/>
                  <a:gd name="T21" fmla="*/ 0 h 45"/>
                  <a:gd name="T22" fmla="*/ 23 w 50"/>
                  <a:gd name="T23" fmla="*/ 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45">
                    <a:moveTo>
                      <a:pt x="23" y="8"/>
                    </a:moveTo>
                    <a:cubicBezTo>
                      <a:pt x="22" y="14"/>
                      <a:pt x="22" y="14"/>
                      <a:pt x="22" y="14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3" y="32"/>
                      <a:pt x="1" y="35"/>
                    </a:cubicBezTo>
                    <a:cubicBezTo>
                      <a:pt x="0" y="36"/>
                      <a:pt x="0" y="38"/>
                      <a:pt x="0" y="40"/>
                    </a:cubicBezTo>
                    <a:cubicBezTo>
                      <a:pt x="0" y="41"/>
                      <a:pt x="1" y="43"/>
                      <a:pt x="2" y="44"/>
                    </a:cubicBezTo>
                    <a:cubicBezTo>
                      <a:pt x="4" y="45"/>
                      <a:pt x="7" y="45"/>
                      <a:pt x="10" y="45"/>
                    </a:cubicBezTo>
                    <a:cubicBezTo>
                      <a:pt x="18" y="45"/>
                      <a:pt x="25" y="38"/>
                      <a:pt x="25" y="38"/>
                    </a:cubicBezTo>
                    <a:cubicBezTo>
                      <a:pt x="26" y="37"/>
                      <a:pt x="50" y="20"/>
                      <a:pt x="50" y="20"/>
                    </a:cubicBezTo>
                    <a:cubicBezTo>
                      <a:pt x="50" y="20"/>
                      <a:pt x="50" y="19"/>
                      <a:pt x="50" y="17"/>
                    </a:cubicBezTo>
                    <a:cubicBezTo>
                      <a:pt x="48" y="8"/>
                      <a:pt x="43" y="0"/>
                      <a:pt x="43" y="0"/>
                    </a:cubicBezTo>
                    <a:lnTo>
                      <a:pt x="23" y="8"/>
                    </a:lnTo>
                    <a:close/>
                  </a:path>
                </a:pathLst>
              </a:custGeom>
              <a:solidFill>
                <a:srgbClr val="269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6" name="Freeform 926"/>
              <p:cNvSpPr/>
              <p:nvPr/>
            </p:nvSpPr>
            <p:spPr bwMode="auto">
              <a:xfrm>
                <a:off x="5112" y="1274"/>
                <a:ext cx="14" cy="6"/>
              </a:xfrm>
              <a:custGeom>
                <a:avLst/>
                <a:gdLst>
                  <a:gd name="T0" fmla="*/ 13 w 14"/>
                  <a:gd name="T1" fmla="*/ 6 h 6"/>
                  <a:gd name="T2" fmla="*/ 14 w 14"/>
                  <a:gd name="T3" fmla="*/ 6 h 6"/>
                  <a:gd name="T4" fmla="*/ 14 w 14"/>
                  <a:gd name="T5" fmla="*/ 5 h 6"/>
                  <a:gd name="T6" fmla="*/ 6 w 14"/>
                  <a:gd name="T7" fmla="*/ 1 h 6"/>
                  <a:gd name="T8" fmla="*/ 0 w 14"/>
                  <a:gd name="T9" fmla="*/ 1 h 6"/>
                  <a:gd name="T10" fmla="*/ 0 w 14"/>
                  <a:gd name="T11" fmla="*/ 2 h 6"/>
                  <a:gd name="T12" fmla="*/ 1 w 14"/>
                  <a:gd name="T13" fmla="*/ 2 h 6"/>
                  <a:gd name="T14" fmla="*/ 6 w 14"/>
                  <a:gd name="T15" fmla="*/ 2 h 6"/>
                  <a:gd name="T16" fmla="*/ 13 w 14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6">
                    <a:moveTo>
                      <a:pt x="13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0" y="2"/>
                      <a:pt x="6" y="1"/>
                    </a:cubicBezTo>
                    <a:cubicBezTo>
                      <a:pt x="3" y="0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3" y="1"/>
                      <a:pt x="6" y="2"/>
                    </a:cubicBezTo>
                    <a:cubicBezTo>
                      <a:pt x="9" y="3"/>
                      <a:pt x="12" y="5"/>
                      <a:pt x="13" y="6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7" name="Freeform 927"/>
              <p:cNvSpPr/>
              <p:nvPr/>
            </p:nvSpPr>
            <p:spPr bwMode="auto">
              <a:xfrm>
                <a:off x="5109" y="1277"/>
                <a:ext cx="14" cy="5"/>
              </a:xfrm>
              <a:custGeom>
                <a:avLst/>
                <a:gdLst>
                  <a:gd name="T0" fmla="*/ 14 w 14"/>
                  <a:gd name="T1" fmla="*/ 5 h 5"/>
                  <a:gd name="T2" fmla="*/ 14 w 14"/>
                  <a:gd name="T3" fmla="*/ 5 h 5"/>
                  <a:gd name="T4" fmla="*/ 14 w 14"/>
                  <a:gd name="T5" fmla="*/ 5 h 5"/>
                  <a:gd name="T6" fmla="*/ 7 w 14"/>
                  <a:gd name="T7" fmla="*/ 1 h 5"/>
                  <a:gd name="T8" fmla="*/ 1 w 14"/>
                  <a:gd name="T9" fmla="*/ 1 h 5"/>
                  <a:gd name="T10" fmla="*/ 0 w 14"/>
                  <a:gd name="T11" fmla="*/ 2 h 5"/>
                  <a:gd name="T12" fmla="*/ 1 w 14"/>
                  <a:gd name="T13" fmla="*/ 2 h 5"/>
                  <a:gd name="T14" fmla="*/ 6 w 14"/>
                  <a:gd name="T15" fmla="*/ 1 h 5"/>
                  <a:gd name="T16" fmla="*/ 14 w 14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5">
                    <a:moveTo>
                      <a:pt x="14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0" y="1"/>
                      <a:pt x="7" y="1"/>
                    </a:cubicBezTo>
                    <a:cubicBezTo>
                      <a:pt x="4" y="0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4" y="1"/>
                      <a:pt x="6" y="1"/>
                    </a:cubicBezTo>
                    <a:cubicBezTo>
                      <a:pt x="9" y="2"/>
                      <a:pt x="13" y="4"/>
                      <a:pt x="14" y="5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8" name="Freeform 928"/>
              <p:cNvSpPr/>
              <p:nvPr/>
            </p:nvSpPr>
            <p:spPr bwMode="auto">
              <a:xfrm>
                <a:off x="5107" y="1280"/>
                <a:ext cx="14" cy="4"/>
              </a:xfrm>
              <a:custGeom>
                <a:avLst/>
                <a:gdLst>
                  <a:gd name="T0" fmla="*/ 14 w 14"/>
                  <a:gd name="T1" fmla="*/ 4 h 4"/>
                  <a:gd name="T2" fmla="*/ 14 w 14"/>
                  <a:gd name="T3" fmla="*/ 4 h 4"/>
                  <a:gd name="T4" fmla="*/ 14 w 14"/>
                  <a:gd name="T5" fmla="*/ 4 h 4"/>
                  <a:gd name="T6" fmla="*/ 6 w 14"/>
                  <a:gd name="T7" fmla="*/ 0 h 4"/>
                  <a:gd name="T8" fmla="*/ 0 w 14"/>
                  <a:gd name="T9" fmla="*/ 1 h 4"/>
                  <a:gd name="T10" fmla="*/ 0 w 14"/>
                  <a:gd name="T11" fmla="*/ 2 h 4"/>
                  <a:gd name="T12" fmla="*/ 1 w 14"/>
                  <a:gd name="T13" fmla="*/ 2 h 4"/>
                  <a:gd name="T14" fmla="*/ 6 w 14"/>
                  <a:gd name="T15" fmla="*/ 1 h 4"/>
                  <a:gd name="T16" fmla="*/ 14 w 14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4">
                    <a:moveTo>
                      <a:pt x="14" y="4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3"/>
                      <a:pt x="9" y="1"/>
                      <a:pt x="6" y="0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3" y="1"/>
                      <a:pt x="6" y="1"/>
                    </a:cubicBezTo>
                    <a:cubicBezTo>
                      <a:pt x="9" y="2"/>
                      <a:pt x="12" y="4"/>
                      <a:pt x="14" y="4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9" name="Freeform 929"/>
              <p:cNvSpPr/>
              <p:nvPr/>
            </p:nvSpPr>
            <p:spPr bwMode="auto">
              <a:xfrm>
                <a:off x="5101" y="1285"/>
                <a:ext cx="21" cy="13"/>
              </a:xfrm>
              <a:custGeom>
                <a:avLst/>
                <a:gdLst>
                  <a:gd name="T0" fmla="*/ 1 w 21"/>
                  <a:gd name="T1" fmla="*/ 3 h 13"/>
                  <a:gd name="T2" fmla="*/ 2 w 21"/>
                  <a:gd name="T3" fmla="*/ 1 h 13"/>
                  <a:gd name="T4" fmla="*/ 10 w 21"/>
                  <a:gd name="T5" fmla="*/ 1 h 13"/>
                  <a:gd name="T6" fmla="*/ 21 w 21"/>
                  <a:gd name="T7" fmla="*/ 8 h 13"/>
                  <a:gd name="T8" fmla="*/ 6 w 21"/>
                  <a:gd name="T9" fmla="*/ 13 h 13"/>
                  <a:gd name="T10" fmla="*/ 6 w 21"/>
                  <a:gd name="T11" fmla="*/ 13 h 13"/>
                  <a:gd name="T12" fmla="*/ 2 w 21"/>
                  <a:gd name="T13" fmla="*/ 12 h 13"/>
                  <a:gd name="T14" fmla="*/ 0 w 21"/>
                  <a:gd name="T15" fmla="*/ 8 h 13"/>
                  <a:gd name="T16" fmla="*/ 1 w 21"/>
                  <a:gd name="T17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3">
                    <a:moveTo>
                      <a:pt x="1" y="3"/>
                    </a:moveTo>
                    <a:cubicBezTo>
                      <a:pt x="1" y="2"/>
                      <a:pt x="2" y="2"/>
                      <a:pt x="2" y="1"/>
                    </a:cubicBezTo>
                    <a:cubicBezTo>
                      <a:pt x="3" y="1"/>
                      <a:pt x="5" y="0"/>
                      <a:pt x="10" y="1"/>
                    </a:cubicBezTo>
                    <a:cubicBezTo>
                      <a:pt x="17" y="3"/>
                      <a:pt x="21" y="8"/>
                      <a:pt x="21" y="8"/>
                    </a:cubicBezTo>
                    <a:cubicBezTo>
                      <a:pt x="21" y="8"/>
                      <a:pt x="17" y="11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4" y="13"/>
                      <a:pt x="3" y="12"/>
                      <a:pt x="2" y="12"/>
                    </a:cubicBezTo>
                    <a:cubicBezTo>
                      <a:pt x="1" y="11"/>
                      <a:pt x="0" y="9"/>
                      <a:pt x="0" y="8"/>
                    </a:cubicBezTo>
                    <a:cubicBezTo>
                      <a:pt x="0" y="6"/>
                      <a:pt x="0" y="4"/>
                      <a:pt x="1" y="3"/>
                    </a:cubicBezTo>
                    <a:close/>
                  </a:path>
                </a:pathLst>
              </a:custGeom>
              <a:solidFill>
                <a:srgbClr val="254B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0" name="Freeform 930"/>
              <p:cNvSpPr/>
              <p:nvPr/>
            </p:nvSpPr>
            <p:spPr bwMode="auto">
              <a:xfrm>
                <a:off x="5101" y="1270"/>
                <a:ext cx="50" cy="30"/>
              </a:xfrm>
              <a:custGeom>
                <a:avLst/>
                <a:gdLst>
                  <a:gd name="T0" fmla="*/ 0 w 50"/>
                  <a:gd name="T1" fmla="*/ 23 h 30"/>
                  <a:gd name="T2" fmla="*/ 9 w 50"/>
                  <a:gd name="T3" fmla="*/ 26 h 30"/>
                  <a:gd name="T4" fmla="*/ 47 w 50"/>
                  <a:gd name="T5" fmla="*/ 3 h 30"/>
                  <a:gd name="T6" fmla="*/ 50 w 50"/>
                  <a:gd name="T7" fmla="*/ 0 h 30"/>
                  <a:gd name="T8" fmla="*/ 50 w 50"/>
                  <a:gd name="T9" fmla="*/ 3 h 30"/>
                  <a:gd name="T10" fmla="*/ 49 w 50"/>
                  <a:gd name="T11" fmla="*/ 7 h 30"/>
                  <a:gd name="T12" fmla="*/ 29 w 50"/>
                  <a:gd name="T13" fmla="*/ 22 h 30"/>
                  <a:gd name="T14" fmla="*/ 10 w 50"/>
                  <a:gd name="T15" fmla="*/ 29 h 30"/>
                  <a:gd name="T16" fmla="*/ 1 w 50"/>
                  <a:gd name="T17" fmla="*/ 27 h 30"/>
                  <a:gd name="T18" fmla="*/ 0 w 50"/>
                  <a:gd name="T19" fmla="*/ 2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0">
                    <a:moveTo>
                      <a:pt x="0" y="23"/>
                    </a:moveTo>
                    <a:cubicBezTo>
                      <a:pt x="1" y="25"/>
                      <a:pt x="7" y="26"/>
                      <a:pt x="9" y="26"/>
                    </a:cubicBezTo>
                    <a:cubicBezTo>
                      <a:pt x="23" y="26"/>
                      <a:pt x="46" y="4"/>
                      <a:pt x="47" y="3"/>
                    </a:cubicBezTo>
                    <a:cubicBezTo>
                      <a:pt x="49" y="1"/>
                      <a:pt x="50" y="0"/>
                      <a:pt x="50" y="0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6"/>
                      <a:pt x="49" y="7"/>
                    </a:cubicBezTo>
                    <a:cubicBezTo>
                      <a:pt x="48" y="8"/>
                      <a:pt x="31" y="21"/>
                      <a:pt x="29" y="22"/>
                    </a:cubicBezTo>
                    <a:cubicBezTo>
                      <a:pt x="29" y="22"/>
                      <a:pt x="19" y="30"/>
                      <a:pt x="10" y="29"/>
                    </a:cubicBezTo>
                    <a:cubicBezTo>
                      <a:pt x="7" y="29"/>
                      <a:pt x="3" y="29"/>
                      <a:pt x="1" y="27"/>
                    </a:cubicBezTo>
                    <a:cubicBezTo>
                      <a:pt x="0" y="26"/>
                      <a:pt x="0" y="22"/>
                      <a:pt x="0" y="23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1" name="Freeform 931"/>
              <p:cNvSpPr/>
              <p:nvPr/>
            </p:nvSpPr>
            <p:spPr bwMode="auto">
              <a:xfrm>
                <a:off x="5102" y="1087"/>
                <a:ext cx="68" cy="186"/>
              </a:xfrm>
              <a:custGeom>
                <a:avLst/>
                <a:gdLst>
                  <a:gd name="T0" fmla="*/ 24 w 68"/>
                  <a:gd name="T1" fmla="*/ 21 h 186"/>
                  <a:gd name="T2" fmla="*/ 2 w 68"/>
                  <a:gd name="T3" fmla="*/ 108 h 186"/>
                  <a:gd name="T4" fmla="*/ 6 w 68"/>
                  <a:gd name="T5" fmla="*/ 134 h 186"/>
                  <a:gd name="T6" fmla="*/ 19 w 68"/>
                  <a:gd name="T7" fmla="*/ 181 h 186"/>
                  <a:gd name="T8" fmla="*/ 38 w 68"/>
                  <a:gd name="T9" fmla="*/ 182 h 186"/>
                  <a:gd name="T10" fmla="*/ 47 w 68"/>
                  <a:gd name="T11" fmla="*/ 174 h 186"/>
                  <a:gd name="T12" fmla="*/ 34 w 68"/>
                  <a:gd name="T13" fmla="*/ 120 h 186"/>
                  <a:gd name="T14" fmla="*/ 36 w 68"/>
                  <a:gd name="T15" fmla="*/ 101 h 186"/>
                  <a:gd name="T16" fmla="*/ 55 w 68"/>
                  <a:gd name="T17" fmla="*/ 51 h 186"/>
                  <a:gd name="T18" fmla="*/ 61 w 68"/>
                  <a:gd name="T19" fmla="*/ 11 h 186"/>
                  <a:gd name="T20" fmla="*/ 24 w 68"/>
                  <a:gd name="T21" fmla="*/ 2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186">
                    <a:moveTo>
                      <a:pt x="24" y="21"/>
                    </a:moveTo>
                    <a:cubicBezTo>
                      <a:pt x="24" y="21"/>
                      <a:pt x="6" y="81"/>
                      <a:pt x="2" y="108"/>
                    </a:cubicBezTo>
                    <a:cubicBezTo>
                      <a:pt x="0" y="117"/>
                      <a:pt x="6" y="134"/>
                      <a:pt x="6" y="134"/>
                    </a:cubicBezTo>
                    <a:cubicBezTo>
                      <a:pt x="19" y="181"/>
                      <a:pt x="19" y="181"/>
                      <a:pt x="19" y="181"/>
                    </a:cubicBezTo>
                    <a:cubicBezTo>
                      <a:pt x="19" y="181"/>
                      <a:pt x="29" y="186"/>
                      <a:pt x="38" y="182"/>
                    </a:cubicBezTo>
                    <a:cubicBezTo>
                      <a:pt x="46" y="177"/>
                      <a:pt x="47" y="174"/>
                      <a:pt x="47" y="174"/>
                    </a:cubicBezTo>
                    <a:cubicBezTo>
                      <a:pt x="47" y="174"/>
                      <a:pt x="41" y="141"/>
                      <a:pt x="34" y="120"/>
                    </a:cubicBezTo>
                    <a:cubicBezTo>
                      <a:pt x="32" y="111"/>
                      <a:pt x="36" y="101"/>
                      <a:pt x="36" y="101"/>
                    </a:cubicBezTo>
                    <a:cubicBezTo>
                      <a:pt x="55" y="51"/>
                      <a:pt x="55" y="51"/>
                      <a:pt x="55" y="51"/>
                    </a:cubicBezTo>
                    <a:cubicBezTo>
                      <a:pt x="55" y="51"/>
                      <a:pt x="68" y="26"/>
                      <a:pt x="61" y="11"/>
                    </a:cubicBezTo>
                    <a:cubicBezTo>
                      <a:pt x="56" y="0"/>
                      <a:pt x="24" y="21"/>
                      <a:pt x="24" y="21"/>
                    </a:cubicBezTo>
                    <a:close/>
                  </a:path>
                </a:pathLst>
              </a:custGeom>
              <a:solidFill>
                <a:srgbClr val="254B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2" name="Freeform 932"/>
              <p:cNvSpPr/>
              <p:nvPr/>
            </p:nvSpPr>
            <p:spPr bwMode="auto">
              <a:xfrm>
                <a:off x="5011" y="1030"/>
                <a:ext cx="83" cy="89"/>
              </a:xfrm>
              <a:custGeom>
                <a:avLst/>
                <a:gdLst>
                  <a:gd name="T0" fmla="*/ 8 w 83"/>
                  <a:gd name="T1" fmla="*/ 90 h 90"/>
                  <a:gd name="T2" fmla="*/ 39 w 83"/>
                  <a:gd name="T3" fmla="*/ 75 h 90"/>
                  <a:gd name="T4" fmla="*/ 54 w 83"/>
                  <a:gd name="T5" fmla="*/ 61 h 90"/>
                  <a:gd name="T6" fmla="*/ 78 w 83"/>
                  <a:gd name="T7" fmla="*/ 19 h 90"/>
                  <a:gd name="T8" fmla="*/ 56 w 83"/>
                  <a:gd name="T9" fmla="*/ 13 h 90"/>
                  <a:gd name="T10" fmla="*/ 35 w 83"/>
                  <a:gd name="T11" fmla="*/ 52 h 90"/>
                  <a:gd name="T12" fmla="*/ 25 w 83"/>
                  <a:gd name="T13" fmla="*/ 61 h 90"/>
                  <a:gd name="T14" fmla="*/ 0 w 83"/>
                  <a:gd name="T15" fmla="*/ 83 h 90"/>
                  <a:gd name="T16" fmla="*/ 8 w 83"/>
                  <a:gd name="T17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90">
                    <a:moveTo>
                      <a:pt x="8" y="90"/>
                    </a:moveTo>
                    <a:cubicBezTo>
                      <a:pt x="14" y="89"/>
                      <a:pt x="33" y="80"/>
                      <a:pt x="39" y="75"/>
                    </a:cubicBezTo>
                    <a:cubicBezTo>
                      <a:pt x="48" y="70"/>
                      <a:pt x="54" y="61"/>
                      <a:pt x="54" y="61"/>
                    </a:cubicBezTo>
                    <a:cubicBezTo>
                      <a:pt x="54" y="61"/>
                      <a:pt x="76" y="28"/>
                      <a:pt x="78" y="19"/>
                    </a:cubicBezTo>
                    <a:cubicBezTo>
                      <a:pt x="83" y="4"/>
                      <a:pt x="65" y="0"/>
                      <a:pt x="56" y="13"/>
                    </a:cubicBezTo>
                    <a:cubicBezTo>
                      <a:pt x="52" y="18"/>
                      <a:pt x="39" y="43"/>
                      <a:pt x="35" y="52"/>
                    </a:cubicBezTo>
                    <a:cubicBezTo>
                      <a:pt x="32" y="56"/>
                      <a:pt x="25" y="61"/>
                      <a:pt x="25" y="61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7" y="90"/>
                      <a:pt x="8" y="90"/>
                    </a:cubicBez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3" name="Freeform 933"/>
              <p:cNvSpPr/>
              <p:nvPr/>
            </p:nvSpPr>
            <p:spPr bwMode="auto">
              <a:xfrm>
                <a:off x="5047" y="1033"/>
                <a:ext cx="37" cy="60"/>
              </a:xfrm>
              <a:custGeom>
                <a:avLst/>
                <a:gdLst>
                  <a:gd name="T0" fmla="*/ 32 w 37"/>
                  <a:gd name="T1" fmla="*/ 48 h 61"/>
                  <a:gd name="T2" fmla="*/ 0 w 37"/>
                  <a:gd name="T3" fmla="*/ 41 h 61"/>
                  <a:gd name="T4" fmla="*/ 6 w 37"/>
                  <a:gd name="T5" fmla="*/ 27 h 61"/>
                  <a:gd name="T6" fmla="*/ 12 w 37"/>
                  <a:gd name="T7" fmla="*/ 11 h 61"/>
                  <a:gd name="T8" fmla="*/ 35 w 37"/>
                  <a:gd name="T9" fmla="*/ 10 h 61"/>
                  <a:gd name="T10" fmla="*/ 32 w 37"/>
                  <a:gd name="T11" fmla="*/ 4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61">
                    <a:moveTo>
                      <a:pt x="32" y="48"/>
                    </a:moveTo>
                    <a:cubicBezTo>
                      <a:pt x="32" y="48"/>
                      <a:pt x="14" y="61"/>
                      <a:pt x="0" y="41"/>
                    </a:cubicBezTo>
                    <a:cubicBezTo>
                      <a:pt x="0" y="41"/>
                      <a:pt x="2" y="36"/>
                      <a:pt x="6" y="27"/>
                    </a:cubicBezTo>
                    <a:cubicBezTo>
                      <a:pt x="10" y="19"/>
                      <a:pt x="10" y="12"/>
                      <a:pt x="12" y="11"/>
                    </a:cubicBezTo>
                    <a:cubicBezTo>
                      <a:pt x="15" y="9"/>
                      <a:pt x="29" y="0"/>
                      <a:pt x="35" y="10"/>
                    </a:cubicBezTo>
                    <a:cubicBezTo>
                      <a:pt x="37" y="13"/>
                      <a:pt x="32" y="48"/>
                      <a:pt x="32" y="48"/>
                    </a:cubicBezTo>
                    <a:close/>
                  </a:path>
                </a:pathLst>
              </a:custGeom>
              <a:solidFill>
                <a:srgbClr val="0489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4" name="Freeform 934"/>
              <p:cNvSpPr/>
              <p:nvPr/>
            </p:nvSpPr>
            <p:spPr bwMode="auto">
              <a:xfrm>
                <a:off x="5059" y="1016"/>
                <a:ext cx="118" cy="128"/>
              </a:xfrm>
              <a:custGeom>
                <a:avLst/>
                <a:gdLst>
                  <a:gd name="T0" fmla="*/ 0 w 118"/>
                  <a:gd name="T1" fmla="*/ 35 h 129"/>
                  <a:gd name="T2" fmla="*/ 29 w 118"/>
                  <a:gd name="T3" fmla="*/ 72 h 129"/>
                  <a:gd name="T4" fmla="*/ 43 w 118"/>
                  <a:gd name="T5" fmla="*/ 88 h 129"/>
                  <a:gd name="T6" fmla="*/ 35 w 118"/>
                  <a:gd name="T7" fmla="*/ 99 h 129"/>
                  <a:gd name="T8" fmla="*/ 48 w 118"/>
                  <a:gd name="T9" fmla="*/ 112 h 129"/>
                  <a:gd name="T10" fmla="*/ 99 w 118"/>
                  <a:gd name="T11" fmla="*/ 113 h 129"/>
                  <a:gd name="T12" fmla="*/ 118 w 118"/>
                  <a:gd name="T13" fmla="*/ 97 h 129"/>
                  <a:gd name="T14" fmla="*/ 91 w 118"/>
                  <a:gd name="T15" fmla="*/ 50 h 129"/>
                  <a:gd name="T16" fmla="*/ 68 w 118"/>
                  <a:gd name="T17" fmla="*/ 22 h 129"/>
                  <a:gd name="T18" fmla="*/ 12 w 118"/>
                  <a:gd name="T19" fmla="*/ 9 h 129"/>
                  <a:gd name="T20" fmla="*/ 0 w 118"/>
                  <a:gd name="T21" fmla="*/ 3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129">
                    <a:moveTo>
                      <a:pt x="0" y="35"/>
                    </a:moveTo>
                    <a:cubicBezTo>
                      <a:pt x="0" y="44"/>
                      <a:pt x="10" y="57"/>
                      <a:pt x="29" y="72"/>
                    </a:cubicBezTo>
                    <a:cubicBezTo>
                      <a:pt x="29" y="72"/>
                      <a:pt x="43" y="84"/>
                      <a:pt x="43" y="88"/>
                    </a:cubicBezTo>
                    <a:cubicBezTo>
                      <a:pt x="44" y="94"/>
                      <a:pt x="35" y="98"/>
                      <a:pt x="35" y="99"/>
                    </a:cubicBezTo>
                    <a:cubicBezTo>
                      <a:pt x="36" y="104"/>
                      <a:pt x="39" y="106"/>
                      <a:pt x="48" y="112"/>
                    </a:cubicBezTo>
                    <a:cubicBezTo>
                      <a:pt x="54" y="116"/>
                      <a:pt x="75" y="129"/>
                      <a:pt x="99" y="113"/>
                    </a:cubicBezTo>
                    <a:cubicBezTo>
                      <a:pt x="111" y="104"/>
                      <a:pt x="118" y="97"/>
                      <a:pt x="118" y="97"/>
                    </a:cubicBezTo>
                    <a:cubicBezTo>
                      <a:pt x="113" y="91"/>
                      <a:pt x="102" y="67"/>
                      <a:pt x="91" y="50"/>
                    </a:cubicBezTo>
                    <a:cubicBezTo>
                      <a:pt x="79" y="32"/>
                      <a:pt x="68" y="22"/>
                      <a:pt x="68" y="22"/>
                    </a:cubicBezTo>
                    <a:cubicBezTo>
                      <a:pt x="39" y="0"/>
                      <a:pt x="12" y="9"/>
                      <a:pt x="12" y="9"/>
                    </a:cubicBezTo>
                    <a:cubicBezTo>
                      <a:pt x="12" y="9"/>
                      <a:pt x="1" y="28"/>
                      <a:pt x="0" y="35"/>
                    </a:cubicBezTo>
                    <a:close/>
                  </a:path>
                </a:pathLst>
              </a:custGeom>
              <a:solidFill>
                <a:srgbClr val="0BA2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5" name="Freeform 935"/>
              <p:cNvSpPr/>
              <p:nvPr/>
            </p:nvSpPr>
            <p:spPr bwMode="auto">
              <a:xfrm>
                <a:off x="5075" y="1023"/>
                <a:ext cx="27" cy="38"/>
              </a:xfrm>
              <a:custGeom>
                <a:avLst/>
                <a:gdLst>
                  <a:gd name="T0" fmla="*/ 3 w 27"/>
                  <a:gd name="T1" fmla="*/ 15 h 38"/>
                  <a:gd name="T2" fmla="*/ 7 w 27"/>
                  <a:gd name="T3" fmla="*/ 35 h 38"/>
                  <a:gd name="T4" fmla="*/ 22 w 27"/>
                  <a:gd name="T5" fmla="*/ 23 h 38"/>
                  <a:gd name="T6" fmla="*/ 20 w 27"/>
                  <a:gd name="T7" fmla="*/ 4 h 38"/>
                  <a:gd name="T8" fmla="*/ 3 w 27"/>
                  <a:gd name="T9" fmla="*/ 1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8">
                    <a:moveTo>
                      <a:pt x="3" y="15"/>
                    </a:moveTo>
                    <a:cubicBezTo>
                      <a:pt x="0" y="22"/>
                      <a:pt x="3" y="32"/>
                      <a:pt x="7" y="35"/>
                    </a:cubicBezTo>
                    <a:cubicBezTo>
                      <a:pt x="12" y="38"/>
                      <a:pt x="19" y="31"/>
                      <a:pt x="22" y="23"/>
                    </a:cubicBezTo>
                    <a:cubicBezTo>
                      <a:pt x="24" y="18"/>
                      <a:pt x="27" y="8"/>
                      <a:pt x="20" y="4"/>
                    </a:cubicBezTo>
                    <a:cubicBezTo>
                      <a:pt x="13" y="0"/>
                      <a:pt x="4" y="15"/>
                      <a:pt x="3" y="15"/>
                    </a:cubicBez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6" name="Freeform 936"/>
              <p:cNvSpPr/>
              <p:nvPr/>
            </p:nvSpPr>
            <p:spPr bwMode="auto">
              <a:xfrm>
                <a:off x="5056" y="1020"/>
                <a:ext cx="46" cy="34"/>
              </a:xfrm>
              <a:custGeom>
                <a:avLst/>
                <a:gdLst>
                  <a:gd name="T0" fmla="*/ 28 w 46"/>
                  <a:gd name="T1" fmla="*/ 31 h 34"/>
                  <a:gd name="T2" fmla="*/ 39 w 46"/>
                  <a:gd name="T3" fmla="*/ 7 h 34"/>
                  <a:gd name="T4" fmla="*/ 19 w 46"/>
                  <a:gd name="T5" fmla="*/ 0 h 34"/>
                  <a:gd name="T6" fmla="*/ 6 w 46"/>
                  <a:gd name="T7" fmla="*/ 24 h 34"/>
                  <a:gd name="T8" fmla="*/ 18 w 46"/>
                  <a:gd name="T9" fmla="*/ 26 h 34"/>
                  <a:gd name="T10" fmla="*/ 28 w 46"/>
                  <a:gd name="T11" fmla="*/ 3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34">
                    <a:moveTo>
                      <a:pt x="28" y="31"/>
                    </a:moveTo>
                    <a:cubicBezTo>
                      <a:pt x="38" y="34"/>
                      <a:pt x="46" y="9"/>
                      <a:pt x="39" y="7"/>
                    </a:cubicBezTo>
                    <a:cubicBezTo>
                      <a:pt x="35" y="6"/>
                      <a:pt x="19" y="0"/>
                      <a:pt x="19" y="0"/>
                    </a:cubicBezTo>
                    <a:cubicBezTo>
                      <a:pt x="19" y="0"/>
                      <a:pt x="0" y="21"/>
                      <a:pt x="6" y="24"/>
                    </a:cubicBezTo>
                    <a:cubicBezTo>
                      <a:pt x="8" y="25"/>
                      <a:pt x="15" y="26"/>
                      <a:pt x="18" y="26"/>
                    </a:cubicBezTo>
                    <a:cubicBezTo>
                      <a:pt x="25" y="27"/>
                      <a:pt x="28" y="31"/>
                      <a:pt x="28" y="31"/>
                    </a:cubicBez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7" name="Freeform 937"/>
              <p:cNvSpPr/>
              <p:nvPr/>
            </p:nvSpPr>
            <p:spPr bwMode="auto">
              <a:xfrm>
                <a:off x="5058" y="1012"/>
                <a:ext cx="11" cy="18"/>
              </a:xfrm>
              <a:custGeom>
                <a:avLst/>
                <a:gdLst>
                  <a:gd name="T0" fmla="*/ 5 w 11"/>
                  <a:gd name="T1" fmla="*/ 0 h 18"/>
                  <a:gd name="T2" fmla="*/ 1 w 11"/>
                  <a:gd name="T3" fmla="*/ 6 h 18"/>
                  <a:gd name="T4" fmla="*/ 2 w 11"/>
                  <a:gd name="T5" fmla="*/ 15 h 18"/>
                  <a:gd name="T6" fmla="*/ 5 w 11"/>
                  <a:gd name="T7" fmla="*/ 17 h 18"/>
                  <a:gd name="T8" fmla="*/ 9 w 11"/>
                  <a:gd name="T9" fmla="*/ 12 h 18"/>
                  <a:gd name="T10" fmla="*/ 10 w 11"/>
                  <a:gd name="T11" fmla="*/ 8 h 18"/>
                  <a:gd name="T12" fmla="*/ 5 w 11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8">
                    <a:moveTo>
                      <a:pt x="5" y="0"/>
                    </a:moveTo>
                    <a:cubicBezTo>
                      <a:pt x="0" y="1"/>
                      <a:pt x="1" y="6"/>
                      <a:pt x="1" y="6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3" y="17"/>
                      <a:pt x="5" y="17"/>
                    </a:cubicBezTo>
                    <a:cubicBezTo>
                      <a:pt x="8" y="18"/>
                      <a:pt x="8" y="15"/>
                      <a:pt x="9" y="12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4"/>
                      <a:pt x="10" y="0"/>
                      <a:pt x="5" y="0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8" name="Freeform 938"/>
              <p:cNvSpPr/>
              <p:nvPr/>
            </p:nvSpPr>
            <p:spPr bwMode="auto">
              <a:xfrm>
                <a:off x="5031" y="997"/>
                <a:ext cx="45" cy="57"/>
              </a:xfrm>
              <a:custGeom>
                <a:avLst/>
                <a:gdLst>
                  <a:gd name="T0" fmla="*/ 20 w 45"/>
                  <a:gd name="T1" fmla="*/ 3 h 57"/>
                  <a:gd name="T2" fmla="*/ 20 w 45"/>
                  <a:gd name="T3" fmla="*/ 3 h 57"/>
                  <a:gd name="T4" fmla="*/ 38 w 45"/>
                  <a:gd name="T5" fmla="*/ 0 h 57"/>
                  <a:gd name="T6" fmla="*/ 44 w 45"/>
                  <a:gd name="T7" fmla="*/ 33 h 57"/>
                  <a:gd name="T8" fmla="*/ 45 w 45"/>
                  <a:gd name="T9" fmla="*/ 40 h 57"/>
                  <a:gd name="T10" fmla="*/ 42 w 45"/>
                  <a:gd name="T11" fmla="*/ 46 h 57"/>
                  <a:gd name="T12" fmla="*/ 35 w 45"/>
                  <a:gd name="T13" fmla="*/ 52 h 57"/>
                  <a:gd name="T14" fmla="*/ 25 w 45"/>
                  <a:gd name="T15" fmla="*/ 57 h 57"/>
                  <a:gd name="T16" fmla="*/ 20 w 45"/>
                  <a:gd name="T17" fmla="*/ 55 h 57"/>
                  <a:gd name="T18" fmla="*/ 14 w 45"/>
                  <a:gd name="T19" fmla="*/ 50 h 57"/>
                  <a:gd name="T20" fmla="*/ 3 w 45"/>
                  <a:gd name="T21" fmla="*/ 14 h 57"/>
                  <a:gd name="T22" fmla="*/ 0 w 45"/>
                  <a:gd name="T23" fmla="*/ 4 h 57"/>
                  <a:gd name="T24" fmla="*/ 20 w 45"/>
                  <a:gd name="T25" fmla="*/ 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" h="57">
                    <a:moveTo>
                      <a:pt x="20" y="3"/>
                    </a:moveTo>
                    <a:cubicBezTo>
                      <a:pt x="20" y="3"/>
                      <a:pt x="20" y="3"/>
                      <a:pt x="20" y="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4" y="36"/>
                      <a:pt x="45" y="38"/>
                      <a:pt x="45" y="40"/>
                    </a:cubicBezTo>
                    <a:cubicBezTo>
                      <a:pt x="45" y="42"/>
                      <a:pt x="44" y="44"/>
                      <a:pt x="42" y="46"/>
                    </a:cubicBezTo>
                    <a:cubicBezTo>
                      <a:pt x="42" y="46"/>
                      <a:pt x="39" y="49"/>
                      <a:pt x="35" y="52"/>
                    </a:cubicBezTo>
                    <a:cubicBezTo>
                      <a:pt x="34" y="53"/>
                      <a:pt x="29" y="57"/>
                      <a:pt x="25" y="57"/>
                    </a:cubicBezTo>
                    <a:cubicBezTo>
                      <a:pt x="23" y="56"/>
                      <a:pt x="20" y="55"/>
                      <a:pt x="20" y="55"/>
                    </a:cubicBezTo>
                    <a:cubicBezTo>
                      <a:pt x="17" y="54"/>
                      <a:pt x="16" y="53"/>
                      <a:pt x="14" y="50"/>
                    </a:cubicBezTo>
                    <a:cubicBezTo>
                      <a:pt x="12" y="46"/>
                      <a:pt x="3" y="14"/>
                      <a:pt x="3" y="14"/>
                    </a:cubicBezTo>
                    <a:cubicBezTo>
                      <a:pt x="0" y="4"/>
                      <a:pt x="0" y="4"/>
                      <a:pt x="0" y="4"/>
                    </a:cubicBezTo>
                    <a:lnTo>
                      <a:pt x="20" y="3"/>
                    </a:lnTo>
                    <a:close/>
                  </a:path>
                </a:pathLst>
              </a:custGeom>
              <a:solidFill>
                <a:srgbClr val="FFE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9" name="Freeform 939"/>
              <p:cNvSpPr/>
              <p:nvPr/>
            </p:nvSpPr>
            <p:spPr bwMode="auto">
              <a:xfrm>
                <a:off x="5030" y="980"/>
                <a:ext cx="57" cy="46"/>
              </a:xfrm>
              <a:custGeom>
                <a:avLst/>
                <a:gdLst>
                  <a:gd name="T0" fmla="*/ 3 w 57"/>
                  <a:gd name="T1" fmla="*/ 15 h 46"/>
                  <a:gd name="T2" fmla="*/ 2 w 57"/>
                  <a:gd name="T3" fmla="*/ 27 h 46"/>
                  <a:gd name="T4" fmla="*/ 4 w 57"/>
                  <a:gd name="T5" fmla="*/ 31 h 46"/>
                  <a:gd name="T6" fmla="*/ 11 w 57"/>
                  <a:gd name="T7" fmla="*/ 28 h 46"/>
                  <a:gd name="T8" fmla="*/ 19 w 57"/>
                  <a:gd name="T9" fmla="*/ 33 h 46"/>
                  <a:gd name="T10" fmla="*/ 18 w 57"/>
                  <a:gd name="T11" fmla="*/ 27 h 46"/>
                  <a:gd name="T12" fmla="*/ 23 w 57"/>
                  <a:gd name="T13" fmla="*/ 32 h 46"/>
                  <a:gd name="T14" fmla="*/ 25 w 57"/>
                  <a:gd name="T15" fmla="*/ 29 h 46"/>
                  <a:gd name="T16" fmla="*/ 33 w 57"/>
                  <a:gd name="T17" fmla="*/ 39 h 46"/>
                  <a:gd name="T18" fmla="*/ 34 w 57"/>
                  <a:gd name="T19" fmla="*/ 42 h 46"/>
                  <a:gd name="T20" fmla="*/ 36 w 57"/>
                  <a:gd name="T21" fmla="*/ 45 h 46"/>
                  <a:gd name="T22" fmla="*/ 37 w 57"/>
                  <a:gd name="T23" fmla="*/ 42 h 46"/>
                  <a:gd name="T24" fmla="*/ 43 w 57"/>
                  <a:gd name="T25" fmla="*/ 37 h 46"/>
                  <a:gd name="T26" fmla="*/ 45 w 57"/>
                  <a:gd name="T27" fmla="*/ 46 h 46"/>
                  <a:gd name="T28" fmla="*/ 46 w 57"/>
                  <a:gd name="T29" fmla="*/ 46 h 46"/>
                  <a:gd name="T30" fmla="*/ 53 w 57"/>
                  <a:gd name="T31" fmla="*/ 42 h 46"/>
                  <a:gd name="T32" fmla="*/ 54 w 57"/>
                  <a:gd name="T33" fmla="*/ 35 h 46"/>
                  <a:gd name="T34" fmla="*/ 45 w 57"/>
                  <a:gd name="T35" fmla="*/ 8 h 46"/>
                  <a:gd name="T36" fmla="*/ 32 w 57"/>
                  <a:gd name="T37" fmla="*/ 1 h 46"/>
                  <a:gd name="T38" fmla="*/ 28 w 57"/>
                  <a:gd name="T39" fmla="*/ 3 h 46"/>
                  <a:gd name="T40" fmla="*/ 24 w 57"/>
                  <a:gd name="T41" fmla="*/ 0 h 46"/>
                  <a:gd name="T42" fmla="*/ 17 w 57"/>
                  <a:gd name="T43" fmla="*/ 5 h 46"/>
                  <a:gd name="T44" fmla="*/ 14 w 57"/>
                  <a:gd name="T45" fmla="*/ 4 h 46"/>
                  <a:gd name="T46" fmla="*/ 3 w 57"/>
                  <a:gd name="T47" fmla="*/ 1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7" h="46">
                    <a:moveTo>
                      <a:pt x="3" y="15"/>
                    </a:moveTo>
                    <a:cubicBezTo>
                      <a:pt x="0" y="19"/>
                      <a:pt x="0" y="23"/>
                      <a:pt x="2" y="27"/>
                    </a:cubicBezTo>
                    <a:cubicBezTo>
                      <a:pt x="3" y="29"/>
                      <a:pt x="4" y="31"/>
                      <a:pt x="4" y="31"/>
                    </a:cubicBezTo>
                    <a:cubicBezTo>
                      <a:pt x="4" y="31"/>
                      <a:pt x="6" y="24"/>
                      <a:pt x="11" y="28"/>
                    </a:cubicBezTo>
                    <a:cubicBezTo>
                      <a:pt x="16" y="31"/>
                      <a:pt x="19" y="33"/>
                      <a:pt x="19" y="33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2"/>
                      <a:pt x="24" y="29"/>
                      <a:pt x="25" y="29"/>
                    </a:cubicBezTo>
                    <a:cubicBezTo>
                      <a:pt x="31" y="30"/>
                      <a:pt x="33" y="37"/>
                      <a:pt x="33" y="39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44"/>
                      <a:pt x="34" y="46"/>
                      <a:pt x="36" y="45"/>
                    </a:cubicBezTo>
                    <a:cubicBezTo>
                      <a:pt x="37" y="45"/>
                      <a:pt x="37" y="44"/>
                      <a:pt x="37" y="42"/>
                    </a:cubicBezTo>
                    <a:cubicBezTo>
                      <a:pt x="37" y="42"/>
                      <a:pt x="37" y="35"/>
                      <a:pt x="43" y="37"/>
                    </a:cubicBezTo>
                    <a:cubicBezTo>
                      <a:pt x="46" y="38"/>
                      <a:pt x="45" y="45"/>
                      <a:pt x="45" y="46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8" y="46"/>
                      <a:pt x="52" y="45"/>
                      <a:pt x="53" y="42"/>
                    </a:cubicBezTo>
                    <a:cubicBezTo>
                      <a:pt x="53" y="40"/>
                      <a:pt x="54" y="37"/>
                      <a:pt x="54" y="35"/>
                    </a:cubicBezTo>
                    <a:cubicBezTo>
                      <a:pt x="57" y="24"/>
                      <a:pt x="52" y="13"/>
                      <a:pt x="45" y="8"/>
                    </a:cubicBezTo>
                    <a:cubicBezTo>
                      <a:pt x="42" y="6"/>
                      <a:pt x="32" y="2"/>
                      <a:pt x="32" y="1"/>
                    </a:cubicBezTo>
                    <a:cubicBezTo>
                      <a:pt x="32" y="1"/>
                      <a:pt x="30" y="2"/>
                      <a:pt x="28" y="3"/>
                    </a:cubicBezTo>
                    <a:cubicBezTo>
                      <a:pt x="21" y="4"/>
                      <a:pt x="24" y="0"/>
                      <a:pt x="24" y="0"/>
                    </a:cubicBezTo>
                    <a:cubicBezTo>
                      <a:pt x="22" y="0"/>
                      <a:pt x="18" y="5"/>
                      <a:pt x="17" y="5"/>
                    </a:cubicBezTo>
                    <a:cubicBezTo>
                      <a:pt x="15" y="8"/>
                      <a:pt x="14" y="4"/>
                      <a:pt x="14" y="4"/>
                    </a:cubicBezTo>
                    <a:cubicBezTo>
                      <a:pt x="12" y="6"/>
                      <a:pt x="3" y="15"/>
                      <a:pt x="3" y="15"/>
                    </a:cubicBezTo>
                    <a:close/>
                  </a:path>
                </a:pathLst>
              </a:custGeom>
              <a:solidFill>
                <a:srgbClr val="633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0" name="Freeform 940"/>
              <p:cNvSpPr/>
              <p:nvPr/>
            </p:nvSpPr>
            <p:spPr bwMode="auto">
              <a:xfrm>
                <a:off x="5067" y="1015"/>
                <a:ext cx="11" cy="18"/>
              </a:xfrm>
              <a:custGeom>
                <a:avLst/>
                <a:gdLst>
                  <a:gd name="T0" fmla="*/ 5 w 11"/>
                  <a:gd name="T1" fmla="*/ 1 h 18"/>
                  <a:gd name="T2" fmla="*/ 1 w 11"/>
                  <a:gd name="T3" fmla="*/ 8 h 18"/>
                  <a:gd name="T4" fmla="*/ 2 w 11"/>
                  <a:gd name="T5" fmla="*/ 16 h 18"/>
                  <a:gd name="T6" fmla="*/ 5 w 11"/>
                  <a:gd name="T7" fmla="*/ 18 h 18"/>
                  <a:gd name="T8" fmla="*/ 9 w 11"/>
                  <a:gd name="T9" fmla="*/ 12 h 18"/>
                  <a:gd name="T10" fmla="*/ 10 w 11"/>
                  <a:gd name="T11" fmla="*/ 8 h 18"/>
                  <a:gd name="T12" fmla="*/ 5 w 11"/>
                  <a:gd name="T13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8">
                    <a:moveTo>
                      <a:pt x="5" y="1"/>
                    </a:moveTo>
                    <a:cubicBezTo>
                      <a:pt x="0" y="1"/>
                      <a:pt x="1" y="8"/>
                      <a:pt x="1" y="8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3" y="18"/>
                      <a:pt x="5" y="18"/>
                    </a:cubicBezTo>
                    <a:cubicBezTo>
                      <a:pt x="8" y="18"/>
                      <a:pt x="8" y="15"/>
                      <a:pt x="9" y="12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4"/>
                      <a:pt x="9" y="0"/>
                      <a:pt x="5" y="1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1" name="Freeform 941"/>
              <p:cNvSpPr/>
              <p:nvPr/>
            </p:nvSpPr>
            <p:spPr bwMode="auto">
              <a:xfrm>
                <a:off x="5093" y="1048"/>
                <a:ext cx="59" cy="113"/>
              </a:xfrm>
              <a:custGeom>
                <a:avLst/>
                <a:gdLst>
                  <a:gd name="T0" fmla="*/ 14 w 59"/>
                  <a:gd name="T1" fmla="*/ 22 h 114"/>
                  <a:gd name="T2" fmla="*/ 33 w 59"/>
                  <a:gd name="T3" fmla="*/ 57 h 114"/>
                  <a:gd name="T4" fmla="*/ 33 w 59"/>
                  <a:gd name="T5" fmla="*/ 61 h 114"/>
                  <a:gd name="T6" fmla="*/ 0 w 59"/>
                  <a:gd name="T7" fmla="*/ 109 h 114"/>
                  <a:gd name="T8" fmla="*/ 12 w 59"/>
                  <a:gd name="T9" fmla="*/ 114 h 114"/>
                  <a:gd name="T10" fmla="*/ 58 w 59"/>
                  <a:gd name="T11" fmla="*/ 59 h 114"/>
                  <a:gd name="T12" fmla="*/ 32 w 59"/>
                  <a:gd name="T13" fmla="*/ 5 h 114"/>
                  <a:gd name="T14" fmla="*/ 19 w 59"/>
                  <a:gd name="T15" fmla="*/ 2 h 114"/>
                  <a:gd name="T16" fmla="*/ 14 w 59"/>
                  <a:gd name="T17" fmla="*/ 2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114">
                    <a:moveTo>
                      <a:pt x="14" y="22"/>
                    </a:moveTo>
                    <a:cubicBezTo>
                      <a:pt x="33" y="57"/>
                      <a:pt x="33" y="57"/>
                      <a:pt x="33" y="57"/>
                    </a:cubicBezTo>
                    <a:cubicBezTo>
                      <a:pt x="33" y="57"/>
                      <a:pt x="35" y="59"/>
                      <a:pt x="33" y="61"/>
                    </a:cubicBezTo>
                    <a:cubicBezTo>
                      <a:pt x="26" y="74"/>
                      <a:pt x="0" y="109"/>
                      <a:pt x="0" y="109"/>
                    </a:cubicBezTo>
                    <a:cubicBezTo>
                      <a:pt x="0" y="109"/>
                      <a:pt x="9" y="114"/>
                      <a:pt x="12" y="114"/>
                    </a:cubicBezTo>
                    <a:cubicBezTo>
                      <a:pt x="14" y="114"/>
                      <a:pt x="56" y="77"/>
                      <a:pt x="58" y="59"/>
                    </a:cubicBezTo>
                    <a:cubicBezTo>
                      <a:pt x="59" y="48"/>
                      <a:pt x="40" y="14"/>
                      <a:pt x="32" y="5"/>
                    </a:cubicBezTo>
                    <a:cubicBezTo>
                      <a:pt x="27" y="0"/>
                      <a:pt x="24" y="2"/>
                      <a:pt x="19" y="2"/>
                    </a:cubicBezTo>
                    <a:cubicBezTo>
                      <a:pt x="13" y="3"/>
                      <a:pt x="14" y="15"/>
                      <a:pt x="14" y="22"/>
                    </a:cubicBezTo>
                    <a:close/>
                  </a:path>
                </a:pathLst>
              </a:custGeom>
              <a:solidFill>
                <a:srgbClr val="F4D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2" name="Freeform 942"/>
              <p:cNvSpPr/>
              <p:nvPr/>
            </p:nvSpPr>
            <p:spPr bwMode="auto">
              <a:xfrm>
                <a:off x="5101" y="1042"/>
                <a:ext cx="45" cy="50"/>
              </a:xfrm>
              <a:custGeom>
                <a:avLst/>
                <a:gdLst>
                  <a:gd name="T0" fmla="*/ 17 w 45"/>
                  <a:gd name="T1" fmla="*/ 51 h 51"/>
                  <a:gd name="T2" fmla="*/ 35 w 45"/>
                  <a:gd name="T3" fmla="*/ 44 h 51"/>
                  <a:gd name="T4" fmla="*/ 44 w 45"/>
                  <a:gd name="T5" fmla="*/ 32 h 51"/>
                  <a:gd name="T6" fmla="*/ 21 w 45"/>
                  <a:gd name="T7" fmla="*/ 4 h 51"/>
                  <a:gd name="T8" fmla="*/ 5 w 45"/>
                  <a:gd name="T9" fmla="*/ 8 h 51"/>
                  <a:gd name="T10" fmla="*/ 5 w 45"/>
                  <a:gd name="T11" fmla="*/ 29 h 51"/>
                  <a:gd name="T12" fmla="*/ 17 w 45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51">
                    <a:moveTo>
                      <a:pt x="17" y="51"/>
                    </a:moveTo>
                    <a:cubicBezTo>
                      <a:pt x="17" y="51"/>
                      <a:pt x="29" y="49"/>
                      <a:pt x="35" y="44"/>
                    </a:cubicBezTo>
                    <a:cubicBezTo>
                      <a:pt x="45" y="36"/>
                      <a:pt x="44" y="32"/>
                      <a:pt x="44" y="32"/>
                    </a:cubicBezTo>
                    <a:cubicBezTo>
                      <a:pt x="44" y="32"/>
                      <a:pt x="28" y="7"/>
                      <a:pt x="21" y="4"/>
                    </a:cubicBezTo>
                    <a:cubicBezTo>
                      <a:pt x="12" y="0"/>
                      <a:pt x="8" y="4"/>
                      <a:pt x="5" y="8"/>
                    </a:cubicBezTo>
                    <a:cubicBezTo>
                      <a:pt x="3" y="11"/>
                      <a:pt x="0" y="20"/>
                      <a:pt x="5" y="29"/>
                    </a:cubicBezTo>
                    <a:cubicBezTo>
                      <a:pt x="12" y="42"/>
                      <a:pt x="17" y="51"/>
                      <a:pt x="17" y="51"/>
                    </a:cubicBezTo>
                    <a:close/>
                  </a:path>
                </a:pathLst>
              </a:custGeom>
              <a:solidFill>
                <a:srgbClr val="2AC3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3" name="Freeform 943"/>
              <p:cNvSpPr/>
              <p:nvPr/>
            </p:nvSpPr>
            <p:spPr bwMode="auto">
              <a:xfrm>
                <a:off x="5075" y="1149"/>
                <a:ext cx="37" cy="29"/>
              </a:xfrm>
              <a:custGeom>
                <a:avLst/>
                <a:gdLst>
                  <a:gd name="T0" fmla="*/ 24 w 37"/>
                  <a:gd name="T1" fmla="*/ 0 h 29"/>
                  <a:gd name="T2" fmla="*/ 7 w 37"/>
                  <a:gd name="T3" fmla="*/ 7 h 29"/>
                  <a:gd name="T4" fmla="*/ 1 w 37"/>
                  <a:gd name="T5" fmla="*/ 15 h 29"/>
                  <a:gd name="T6" fmla="*/ 5 w 37"/>
                  <a:gd name="T7" fmla="*/ 24 h 29"/>
                  <a:gd name="T8" fmla="*/ 16 w 37"/>
                  <a:gd name="T9" fmla="*/ 28 h 29"/>
                  <a:gd name="T10" fmla="*/ 20 w 37"/>
                  <a:gd name="T11" fmla="*/ 21 h 29"/>
                  <a:gd name="T12" fmla="*/ 30 w 37"/>
                  <a:gd name="T13" fmla="*/ 15 h 29"/>
                  <a:gd name="T14" fmla="*/ 24 w 37"/>
                  <a:gd name="T1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9">
                    <a:moveTo>
                      <a:pt x="24" y="0"/>
                    </a:moveTo>
                    <a:cubicBezTo>
                      <a:pt x="24" y="0"/>
                      <a:pt x="10" y="6"/>
                      <a:pt x="7" y="7"/>
                    </a:cubicBezTo>
                    <a:cubicBezTo>
                      <a:pt x="2" y="9"/>
                      <a:pt x="2" y="13"/>
                      <a:pt x="1" y="15"/>
                    </a:cubicBezTo>
                    <a:cubicBezTo>
                      <a:pt x="0" y="18"/>
                      <a:pt x="3" y="22"/>
                      <a:pt x="5" y="24"/>
                    </a:cubicBezTo>
                    <a:cubicBezTo>
                      <a:pt x="9" y="26"/>
                      <a:pt x="14" y="28"/>
                      <a:pt x="16" y="28"/>
                    </a:cubicBezTo>
                    <a:cubicBezTo>
                      <a:pt x="20" y="29"/>
                      <a:pt x="18" y="23"/>
                      <a:pt x="20" y="21"/>
                    </a:cubicBezTo>
                    <a:cubicBezTo>
                      <a:pt x="22" y="20"/>
                      <a:pt x="25" y="18"/>
                      <a:pt x="30" y="15"/>
                    </a:cubicBezTo>
                    <a:cubicBezTo>
                      <a:pt x="37" y="10"/>
                      <a:pt x="30" y="3"/>
                      <a:pt x="24" y="0"/>
                    </a:cubicBezTo>
                    <a:close/>
                  </a:path>
                </a:pathLst>
              </a:custGeom>
              <a:solidFill>
                <a:srgbClr val="F4D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4" name="Freeform 944"/>
              <p:cNvSpPr/>
              <p:nvPr/>
            </p:nvSpPr>
            <p:spPr bwMode="auto">
              <a:xfrm>
                <a:off x="4382" y="3215"/>
                <a:ext cx="1164" cy="709"/>
              </a:xfrm>
              <a:custGeom>
                <a:avLst/>
                <a:gdLst>
                  <a:gd name="T0" fmla="*/ 31 w 1164"/>
                  <a:gd name="T1" fmla="*/ 335 h 710"/>
                  <a:gd name="T2" fmla="*/ 656 w 1164"/>
                  <a:gd name="T3" fmla="*/ 702 h 710"/>
                  <a:gd name="T4" fmla="*/ 701 w 1164"/>
                  <a:gd name="T5" fmla="*/ 702 h 710"/>
                  <a:gd name="T6" fmla="*/ 1133 w 1164"/>
                  <a:gd name="T7" fmla="*/ 453 h 710"/>
                  <a:gd name="T8" fmla="*/ 1133 w 1164"/>
                  <a:gd name="T9" fmla="*/ 375 h 710"/>
                  <a:gd name="T10" fmla="*/ 508 w 1164"/>
                  <a:gd name="T11" fmla="*/ 8 h 710"/>
                  <a:gd name="T12" fmla="*/ 463 w 1164"/>
                  <a:gd name="T13" fmla="*/ 8 h 710"/>
                  <a:gd name="T14" fmla="*/ 31 w 1164"/>
                  <a:gd name="T15" fmla="*/ 256 h 710"/>
                  <a:gd name="T16" fmla="*/ 31 w 1164"/>
                  <a:gd name="T17" fmla="*/ 335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4" h="710">
                    <a:moveTo>
                      <a:pt x="31" y="335"/>
                    </a:moveTo>
                    <a:cubicBezTo>
                      <a:pt x="656" y="702"/>
                      <a:pt x="656" y="702"/>
                      <a:pt x="656" y="702"/>
                    </a:cubicBezTo>
                    <a:cubicBezTo>
                      <a:pt x="670" y="710"/>
                      <a:pt x="687" y="710"/>
                      <a:pt x="701" y="702"/>
                    </a:cubicBezTo>
                    <a:cubicBezTo>
                      <a:pt x="1133" y="453"/>
                      <a:pt x="1133" y="453"/>
                      <a:pt x="1133" y="453"/>
                    </a:cubicBezTo>
                    <a:cubicBezTo>
                      <a:pt x="1163" y="436"/>
                      <a:pt x="1164" y="393"/>
                      <a:pt x="1133" y="375"/>
                    </a:cubicBezTo>
                    <a:cubicBezTo>
                      <a:pt x="508" y="8"/>
                      <a:pt x="508" y="8"/>
                      <a:pt x="508" y="8"/>
                    </a:cubicBezTo>
                    <a:cubicBezTo>
                      <a:pt x="494" y="0"/>
                      <a:pt x="477" y="0"/>
                      <a:pt x="463" y="8"/>
                    </a:cubicBezTo>
                    <a:cubicBezTo>
                      <a:pt x="31" y="256"/>
                      <a:pt x="31" y="256"/>
                      <a:pt x="31" y="256"/>
                    </a:cubicBezTo>
                    <a:cubicBezTo>
                      <a:pt x="1" y="274"/>
                      <a:pt x="0" y="317"/>
                      <a:pt x="31" y="335"/>
                    </a:cubicBezTo>
                  </a:path>
                </a:pathLst>
              </a:custGeom>
              <a:solidFill>
                <a:srgbClr val="21C1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5" name="Freeform 945"/>
              <p:cNvSpPr/>
              <p:nvPr/>
            </p:nvSpPr>
            <p:spPr bwMode="auto">
              <a:xfrm>
                <a:off x="5042" y="3866"/>
                <a:ext cx="44" cy="29"/>
              </a:xfrm>
              <a:custGeom>
                <a:avLst/>
                <a:gdLst>
                  <a:gd name="T0" fmla="*/ 44 w 44"/>
                  <a:gd name="T1" fmla="*/ 16 h 29"/>
                  <a:gd name="T2" fmla="*/ 0 w 44"/>
                  <a:gd name="T3" fmla="*/ 16 h 29"/>
                  <a:gd name="T4" fmla="*/ 9 w 44"/>
                  <a:gd name="T5" fmla="*/ 4 h 29"/>
                  <a:gd name="T6" fmla="*/ 24 w 44"/>
                  <a:gd name="T7" fmla="*/ 0 h 29"/>
                  <a:gd name="T8" fmla="*/ 44 w 44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9">
                    <a:moveTo>
                      <a:pt x="44" y="16"/>
                    </a:moveTo>
                    <a:cubicBezTo>
                      <a:pt x="44" y="16"/>
                      <a:pt x="25" y="29"/>
                      <a:pt x="0" y="16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44" y="16"/>
                    </a:lnTo>
                    <a:close/>
                  </a:path>
                </a:pathLst>
              </a:custGeom>
              <a:solidFill>
                <a:srgbClr val="CCE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6" name="Freeform 946"/>
              <p:cNvSpPr/>
              <p:nvPr/>
            </p:nvSpPr>
            <p:spPr bwMode="auto">
              <a:xfrm>
                <a:off x="4451" y="3481"/>
                <a:ext cx="613" cy="407"/>
              </a:xfrm>
              <a:custGeom>
                <a:avLst/>
                <a:gdLst>
                  <a:gd name="T0" fmla="*/ 613 w 613"/>
                  <a:gd name="T1" fmla="*/ 367 h 407"/>
                  <a:gd name="T2" fmla="*/ 613 w 613"/>
                  <a:gd name="T3" fmla="*/ 390 h 407"/>
                  <a:gd name="T4" fmla="*/ 592 w 613"/>
                  <a:gd name="T5" fmla="*/ 402 h 407"/>
                  <a:gd name="T6" fmla="*/ 11 w 613"/>
                  <a:gd name="T7" fmla="*/ 67 h 407"/>
                  <a:gd name="T8" fmla="*/ 0 w 613"/>
                  <a:gd name="T9" fmla="*/ 46 h 407"/>
                  <a:gd name="T10" fmla="*/ 0 w 613"/>
                  <a:gd name="T11" fmla="*/ 0 h 407"/>
                  <a:gd name="T12" fmla="*/ 613 w 613"/>
                  <a:gd name="T13" fmla="*/ 367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3" h="407">
                    <a:moveTo>
                      <a:pt x="613" y="367"/>
                    </a:moveTo>
                    <a:cubicBezTo>
                      <a:pt x="613" y="390"/>
                      <a:pt x="613" y="390"/>
                      <a:pt x="613" y="390"/>
                    </a:cubicBezTo>
                    <a:cubicBezTo>
                      <a:pt x="613" y="401"/>
                      <a:pt x="602" y="407"/>
                      <a:pt x="592" y="402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4" y="62"/>
                      <a:pt x="0" y="55"/>
                      <a:pt x="0" y="4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13" y="367"/>
                    </a:lnTo>
                    <a:close/>
                  </a:path>
                </a:pathLst>
              </a:custGeom>
              <a:solidFill>
                <a:srgbClr val="CCE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7" name="Freeform 947"/>
              <p:cNvSpPr/>
              <p:nvPr/>
            </p:nvSpPr>
            <p:spPr bwMode="auto">
              <a:xfrm>
                <a:off x="5064" y="3590"/>
                <a:ext cx="423" cy="298"/>
              </a:xfrm>
              <a:custGeom>
                <a:avLst/>
                <a:gdLst>
                  <a:gd name="T0" fmla="*/ 0 w 423"/>
                  <a:gd name="T1" fmla="*/ 258 h 298"/>
                  <a:gd name="T2" fmla="*/ 423 w 423"/>
                  <a:gd name="T3" fmla="*/ 0 h 298"/>
                  <a:gd name="T4" fmla="*/ 423 w 423"/>
                  <a:gd name="T5" fmla="*/ 46 h 298"/>
                  <a:gd name="T6" fmla="*/ 411 w 423"/>
                  <a:gd name="T7" fmla="*/ 66 h 298"/>
                  <a:gd name="T8" fmla="*/ 22 w 423"/>
                  <a:gd name="T9" fmla="*/ 292 h 298"/>
                  <a:gd name="T10" fmla="*/ 0 w 423"/>
                  <a:gd name="T11" fmla="*/ 280 h 298"/>
                  <a:gd name="T12" fmla="*/ 0 w 423"/>
                  <a:gd name="T13" fmla="*/ 25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3" h="298">
                    <a:moveTo>
                      <a:pt x="0" y="258"/>
                    </a:moveTo>
                    <a:cubicBezTo>
                      <a:pt x="423" y="0"/>
                      <a:pt x="423" y="0"/>
                      <a:pt x="423" y="0"/>
                    </a:cubicBezTo>
                    <a:cubicBezTo>
                      <a:pt x="423" y="46"/>
                      <a:pt x="423" y="46"/>
                      <a:pt x="423" y="46"/>
                    </a:cubicBezTo>
                    <a:cubicBezTo>
                      <a:pt x="423" y="54"/>
                      <a:pt x="419" y="62"/>
                      <a:pt x="411" y="66"/>
                    </a:cubicBezTo>
                    <a:cubicBezTo>
                      <a:pt x="22" y="292"/>
                      <a:pt x="22" y="292"/>
                      <a:pt x="22" y="292"/>
                    </a:cubicBezTo>
                    <a:cubicBezTo>
                      <a:pt x="13" y="298"/>
                      <a:pt x="0" y="291"/>
                      <a:pt x="0" y="280"/>
                    </a:cubicBezTo>
                    <a:lnTo>
                      <a:pt x="0" y="258"/>
                    </a:lnTo>
                    <a:close/>
                  </a:path>
                </a:pathLst>
              </a:custGeom>
              <a:solidFill>
                <a:srgbClr val="98A9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8" name="Freeform 948"/>
              <p:cNvSpPr/>
              <p:nvPr/>
            </p:nvSpPr>
            <p:spPr bwMode="auto">
              <a:xfrm>
                <a:off x="4446" y="3224"/>
                <a:ext cx="1046" cy="627"/>
              </a:xfrm>
              <a:custGeom>
                <a:avLst/>
                <a:gdLst>
                  <a:gd name="T0" fmla="*/ 19 w 1046"/>
                  <a:gd name="T1" fmla="*/ 234 h 627"/>
                  <a:gd name="T2" fmla="*/ 413 w 1046"/>
                  <a:gd name="T3" fmla="*/ 5 h 627"/>
                  <a:gd name="T4" fmla="*/ 442 w 1046"/>
                  <a:gd name="T5" fmla="*/ 5 h 627"/>
                  <a:gd name="T6" fmla="*/ 1027 w 1046"/>
                  <a:gd name="T7" fmla="*/ 342 h 627"/>
                  <a:gd name="T8" fmla="*/ 1027 w 1046"/>
                  <a:gd name="T9" fmla="*/ 393 h 627"/>
                  <a:gd name="T10" fmla="*/ 633 w 1046"/>
                  <a:gd name="T11" fmla="*/ 621 h 627"/>
                  <a:gd name="T12" fmla="*/ 604 w 1046"/>
                  <a:gd name="T13" fmla="*/ 622 h 627"/>
                  <a:gd name="T14" fmla="*/ 19 w 1046"/>
                  <a:gd name="T15" fmla="*/ 284 h 627"/>
                  <a:gd name="T16" fmla="*/ 19 w 1046"/>
                  <a:gd name="T17" fmla="*/ 234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6" h="627">
                    <a:moveTo>
                      <a:pt x="19" y="234"/>
                    </a:moveTo>
                    <a:cubicBezTo>
                      <a:pt x="413" y="5"/>
                      <a:pt x="413" y="5"/>
                      <a:pt x="413" y="5"/>
                    </a:cubicBezTo>
                    <a:cubicBezTo>
                      <a:pt x="422" y="0"/>
                      <a:pt x="433" y="0"/>
                      <a:pt x="442" y="5"/>
                    </a:cubicBezTo>
                    <a:cubicBezTo>
                      <a:pt x="1027" y="342"/>
                      <a:pt x="1027" y="342"/>
                      <a:pt x="1027" y="342"/>
                    </a:cubicBezTo>
                    <a:cubicBezTo>
                      <a:pt x="1046" y="354"/>
                      <a:pt x="1046" y="381"/>
                      <a:pt x="1027" y="393"/>
                    </a:cubicBezTo>
                    <a:cubicBezTo>
                      <a:pt x="633" y="621"/>
                      <a:pt x="633" y="621"/>
                      <a:pt x="633" y="621"/>
                    </a:cubicBezTo>
                    <a:cubicBezTo>
                      <a:pt x="624" y="627"/>
                      <a:pt x="613" y="627"/>
                      <a:pt x="604" y="622"/>
                    </a:cubicBezTo>
                    <a:cubicBezTo>
                      <a:pt x="19" y="284"/>
                      <a:pt x="19" y="284"/>
                      <a:pt x="19" y="284"/>
                    </a:cubicBezTo>
                    <a:cubicBezTo>
                      <a:pt x="0" y="273"/>
                      <a:pt x="0" y="245"/>
                      <a:pt x="19" y="234"/>
                    </a:cubicBezTo>
                  </a:path>
                </a:pathLst>
              </a:custGeom>
              <a:solidFill>
                <a:srgbClr val="2B3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9" name="Freeform 949"/>
              <p:cNvSpPr/>
              <p:nvPr/>
            </p:nvSpPr>
            <p:spPr bwMode="auto">
              <a:xfrm>
                <a:off x="4500" y="3265"/>
                <a:ext cx="877" cy="507"/>
              </a:xfrm>
              <a:custGeom>
                <a:avLst/>
                <a:gdLst>
                  <a:gd name="T0" fmla="*/ 0 w 877"/>
                  <a:gd name="T1" fmla="*/ 232 h 507"/>
                  <a:gd name="T2" fmla="*/ 400 w 877"/>
                  <a:gd name="T3" fmla="*/ 0 h 507"/>
                  <a:gd name="T4" fmla="*/ 877 w 877"/>
                  <a:gd name="T5" fmla="*/ 276 h 507"/>
                  <a:gd name="T6" fmla="*/ 477 w 877"/>
                  <a:gd name="T7" fmla="*/ 507 h 507"/>
                  <a:gd name="T8" fmla="*/ 0 w 877"/>
                  <a:gd name="T9" fmla="*/ 232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7" h="507">
                    <a:moveTo>
                      <a:pt x="0" y="232"/>
                    </a:moveTo>
                    <a:lnTo>
                      <a:pt x="400" y="0"/>
                    </a:lnTo>
                    <a:lnTo>
                      <a:pt x="877" y="276"/>
                    </a:lnTo>
                    <a:lnTo>
                      <a:pt x="477" y="507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rgbClr val="37E2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0" name="Freeform 950"/>
              <p:cNvSpPr/>
              <p:nvPr/>
            </p:nvSpPr>
            <p:spPr bwMode="auto">
              <a:xfrm>
                <a:off x="4500" y="3265"/>
                <a:ext cx="877" cy="507"/>
              </a:xfrm>
              <a:custGeom>
                <a:avLst/>
                <a:gdLst>
                  <a:gd name="T0" fmla="*/ 0 w 877"/>
                  <a:gd name="T1" fmla="*/ 232 h 507"/>
                  <a:gd name="T2" fmla="*/ 400 w 877"/>
                  <a:gd name="T3" fmla="*/ 0 h 507"/>
                  <a:gd name="T4" fmla="*/ 877 w 877"/>
                  <a:gd name="T5" fmla="*/ 276 h 507"/>
                  <a:gd name="T6" fmla="*/ 477 w 877"/>
                  <a:gd name="T7" fmla="*/ 507 h 507"/>
                  <a:gd name="T8" fmla="*/ 0 w 877"/>
                  <a:gd name="T9" fmla="*/ 232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7" h="507">
                    <a:moveTo>
                      <a:pt x="0" y="232"/>
                    </a:moveTo>
                    <a:lnTo>
                      <a:pt x="400" y="0"/>
                    </a:lnTo>
                    <a:lnTo>
                      <a:pt x="877" y="276"/>
                    </a:lnTo>
                    <a:lnTo>
                      <a:pt x="477" y="507"/>
                    </a:lnTo>
                    <a:lnTo>
                      <a:pt x="0" y="23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1" name="Freeform 951"/>
              <p:cNvSpPr/>
              <p:nvPr/>
            </p:nvSpPr>
            <p:spPr bwMode="auto">
              <a:xfrm>
                <a:off x="5042" y="3870"/>
                <a:ext cx="22" cy="19"/>
              </a:xfrm>
              <a:custGeom>
                <a:avLst/>
                <a:gdLst>
                  <a:gd name="T0" fmla="*/ 22 w 22"/>
                  <a:gd name="T1" fmla="*/ 0 h 19"/>
                  <a:gd name="T2" fmla="*/ 22 w 22"/>
                  <a:gd name="T3" fmla="*/ 18 h 19"/>
                  <a:gd name="T4" fmla="*/ 0 w 22"/>
                  <a:gd name="T5" fmla="*/ 12 h 19"/>
                  <a:gd name="T6" fmla="*/ 22 w 22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19">
                    <a:moveTo>
                      <a:pt x="22" y="0"/>
                    </a:move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12" y="19"/>
                      <a:pt x="0" y="12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CCE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2" name="Freeform 952"/>
              <p:cNvSpPr/>
              <p:nvPr/>
            </p:nvSpPr>
            <p:spPr bwMode="auto">
              <a:xfrm>
                <a:off x="5064" y="3870"/>
                <a:ext cx="22" cy="18"/>
              </a:xfrm>
              <a:custGeom>
                <a:avLst/>
                <a:gdLst>
                  <a:gd name="T0" fmla="*/ 22 w 22"/>
                  <a:gd name="T1" fmla="*/ 12 h 18"/>
                  <a:gd name="T2" fmla="*/ 11 w 22"/>
                  <a:gd name="T3" fmla="*/ 17 h 18"/>
                  <a:gd name="T4" fmla="*/ 0 w 22"/>
                  <a:gd name="T5" fmla="*/ 18 h 18"/>
                  <a:gd name="T6" fmla="*/ 0 w 22"/>
                  <a:gd name="T7" fmla="*/ 0 h 18"/>
                  <a:gd name="T8" fmla="*/ 22 w 22"/>
                  <a:gd name="T9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22" y="12"/>
                    </a:moveTo>
                    <a:cubicBezTo>
                      <a:pt x="22" y="12"/>
                      <a:pt x="18" y="15"/>
                      <a:pt x="11" y="17"/>
                    </a:cubicBezTo>
                    <a:cubicBezTo>
                      <a:pt x="6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2" y="12"/>
                    </a:lnTo>
                    <a:close/>
                  </a:path>
                </a:pathLst>
              </a:custGeom>
              <a:solidFill>
                <a:srgbClr val="98A9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3" name="Oval 953"/>
              <p:cNvSpPr>
                <a:spLocks noChangeArrowheads="1"/>
              </p:cNvSpPr>
              <p:nvPr/>
            </p:nvSpPr>
            <p:spPr bwMode="auto">
              <a:xfrm>
                <a:off x="4676" y="3353"/>
                <a:ext cx="23" cy="15"/>
              </a:xfrm>
              <a:prstGeom prst="ellipse">
                <a:avLst/>
              </a:prstGeom>
              <a:solidFill>
                <a:srgbClr val="1B2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4" name="Oval 954"/>
              <p:cNvSpPr>
                <a:spLocks noChangeArrowheads="1"/>
              </p:cNvSpPr>
              <p:nvPr/>
            </p:nvSpPr>
            <p:spPr bwMode="auto">
              <a:xfrm>
                <a:off x="5200" y="3646"/>
                <a:ext cx="98" cy="64"/>
              </a:xfrm>
              <a:prstGeom prst="ellipse">
                <a:avLst/>
              </a:prstGeom>
              <a:solidFill>
                <a:srgbClr val="1B2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5" name="Oval 955"/>
              <p:cNvSpPr>
                <a:spLocks noChangeArrowheads="1"/>
              </p:cNvSpPr>
              <p:nvPr/>
            </p:nvSpPr>
            <p:spPr bwMode="auto">
              <a:xfrm>
                <a:off x="5209" y="3652"/>
                <a:ext cx="80" cy="52"/>
              </a:xfrm>
              <a:prstGeom prst="ellipse">
                <a:avLst/>
              </a:prstGeom>
              <a:solidFill>
                <a:srgbClr val="2B3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6" name="Freeform 956"/>
              <p:cNvSpPr/>
              <p:nvPr/>
            </p:nvSpPr>
            <p:spPr bwMode="auto">
              <a:xfrm>
                <a:off x="4823" y="3323"/>
                <a:ext cx="438" cy="261"/>
              </a:xfrm>
              <a:custGeom>
                <a:avLst/>
                <a:gdLst>
                  <a:gd name="T0" fmla="*/ 438 w 438"/>
                  <a:gd name="T1" fmla="*/ 253 h 261"/>
                  <a:gd name="T2" fmla="*/ 438 w 438"/>
                  <a:gd name="T3" fmla="*/ 261 h 261"/>
                  <a:gd name="T4" fmla="*/ 0 w 438"/>
                  <a:gd name="T5" fmla="*/ 7 h 261"/>
                  <a:gd name="T6" fmla="*/ 0 w 438"/>
                  <a:gd name="T7" fmla="*/ 0 h 261"/>
                  <a:gd name="T8" fmla="*/ 438 w 438"/>
                  <a:gd name="T9" fmla="*/ 253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8" h="261">
                    <a:moveTo>
                      <a:pt x="438" y="253"/>
                    </a:moveTo>
                    <a:lnTo>
                      <a:pt x="438" y="261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438" y="253"/>
                    </a:lnTo>
                    <a:close/>
                  </a:path>
                </a:pathLst>
              </a:custGeom>
              <a:solidFill>
                <a:srgbClr val="9CD8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7" name="Freeform 957"/>
              <p:cNvSpPr/>
              <p:nvPr/>
            </p:nvSpPr>
            <p:spPr bwMode="auto">
              <a:xfrm>
                <a:off x="5261" y="3532"/>
                <a:ext cx="76" cy="52"/>
              </a:xfrm>
              <a:custGeom>
                <a:avLst/>
                <a:gdLst>
                  <a:gd name="T0" fmla="*/ 0 w 76"/>
                  <a:gd name="T1" fmla="*/ 44 h 52"/>
                  <a:gd name="T2" fmla="*/ 76 w 76"/>
                  <a:gd name="T3" fmla="*/ 0 h 52"/>
                  <a:gd name="T4" fmla="*/ 76 w 76"/>
                  <a:gd name="T5" fmla="*/ 8 h 52"/>
                  <a:gd name="T6" fmla="*/ 0 w 76"/>
                  <a:gd name="T7" fmla="*/ 52 h 52"/>
                  <a:gd name="T8" fmla="*/ 0 w 76"/>
                  <a:gd name="T9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2">
                    <a:moveTo>
                      <a:pt x="0" y="44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0" y="52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ACE5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8" name="Freeform 958"/>
              <p:cNvSpPr/>
              <p:nvPr/>
            </p:nvSpPr>
            <p:spPr bwMode="auto">
              <a:xfrm>
                <a:off x="4823" y="3279"/>
                <a:ext cx="514" cy="297"/>
              </a:xfrm>
              <a:custGeom>
                <a:avLst/>
                <a:gdLst>
                  <a:gd name="T0" fmla="*/ 0 w 514"/>
                  <a:gd name="T1" fmla="*/ 44 h 297"/>
                  <a:gd name="T2" fmla="*/ 76 w 514"/>
                  <a:gd name="T3" fmla="*/ 0 h 297"/>
                  <a:gd name="T4" fmla="*/ 514 w 514"/>
                  <a:gd name="T5" fmla="*/ 253 h 297"/>
                  <a:gd name="T6" fmla="*/ 438 w 514"/>
                  <a:gd name="T7" fmla="*/ 297 h 297"/>
                  <a:gd name="T8" fmla="*/ 0 w 514"/>
                  <a:gd name="T9" fmla="*/ 44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297">
                    <a:moveTo>
                      <a:pt x="0" y="44"/>
                    </a:moveTo>
                    <a:lnTo>
                      <a:pt x="76" y="0"/>
                    </a:lnTo>
                    <a:lnTo>
                      <a:pt x="514" y="253"/>
                    </a:lnTo>
                    <a:lnTo>
                      <a:pt x="438" y="297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CF8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9" name="Freeform 959"/>
              <p:cNvSpPr/>
              <p:nvPr/>
            </p:nvSpPr>
            <p:spPr bwMode="auto">
              <a:xfrm>
                <a:off x="4923" y="3211"/>
                <a:ext cx="48" cy="161"/>
              </a:xfrm>
              <a:custGeom>
                <a:avLst/>
                <a:gdLst>
                  <a:gd name="T0" fmla="*/ 48 w 48"/>
                  <a:gd name="T1" fmla="*/ 26 h 161"/>
                  <a:gd name="T2" fmla="*/ 48 w 48"/>
                  <a:gd name="T3" fmla="*/ 161 h 161"/>
                  <a:gd name="T4" fmla="*/ 0 w 48"/>
                  <a:gd name="T5" fmla="*/ 134 h 161"/>
                  <a:gd name="T6" fmla="*/ 0 w 48"/>
                  <a:gd name="T7" fmla="*/ 0 h 161"/>
                  <a:gd name="T8" fmla="*/ 48 w 48"/>
                  <a:gd name="T9" fmla="*/ 26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61">
                    <a:moveTo>
                      <a:pt x="48" y="26"/>
                    </a:moveTo>
                    <a:lnTo>
                      <a:pt x="48" y="161"/>
                    </a:lnTo>
                    <a:lnTo>
                      <a:pt x="0" y="134"/>
                    </a:lnTo>
                    <a:lnTo>
                      <a:pt x="0" y="0"/>
                    </a:lnTo>
                    <a:lnTo>
                      <a:pt x="48" y="26"/>
                    </a:lnTo>
                    <a:close/>
                  </a:path>
                </a:pathLst>
              </a:custGeom>
              <a:solidFill>
                <a:srgbClr val="5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0" name="Freeform 960"/>
              <p:cNvSpPr/>
              <p:nvPr/>
            </p:nvSpPr>
            <p:spPr bwMode="auto">
              <a:xfrm>
                <a:off x="4971" y="3216"/>
                <a:ext cx="38" cy="156"/>
              </a:xfrm>
              <a:custGeom>
                <a:avLst/>
                <a:gdLst>
                  <a:gd name="T0" fmla="*/ 0 w 38"/>
                  <a:gd name="T1" fmla="*/ 21 h 156"/>
                  <a:gd name="T2" fmla="*/ 38 w 38"/>
                  <a:gd name="T3" fmla="*/ 0 h 156"/>
                  <a:gd name="T4" fmla="*/ 38 w 38"/>
                  <a:gd name="T5" fmla="*/ 134 h 156"/>
                  <a:gd name="T6" fmla="*/ 0 w 38"/>
                  <a:gd name="T7" fmla="*/ 156 h 156"/>
                  <a:gd name="T8" fmla="*/ 0 w 38"/>
                  <a:gd name="T9" fmla="*/ 21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6">
                    <a:moveTo>
                      <a:pt x="0" y="21"/>
                    </a:moveTo>
                    <a:lnTo>
                      <a:pt x="38" y="0"/>
                    </a:lnTo>
                    <a:lnTo>
                      <a:pt x="38" y="134"/>
                    </a:lnTo>
                    <a:lnTo>
                      <a:pt x="0" y="156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7CC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1" name="Freeform 961"/>
              <p:cNvSpPr/>
              <p:nvPr/>
            </p:nvSpPr>
            <p:spPr bwMode="auto">
              <a:xfrm>
                <a:off x="4923" y="3188"/>
                <a:ext cx="86" cy="49"/>
              </a:xfrm>
              <a:custGeom>
                <a:avLst/>
                <a:gdLst>
                  <a:gd name="T0" fmla="*/ 0 w 86"/>
                  <a:gd name="T1" fmla="*/ 23 h 49"/>
                  <a:gd name="T2" fmla="*/ 38 w 86"/>
                  <a:gd name="T3" fmla="*/ 0 h 49"/>
                  <a:gd name="T4" fmla="*/ 86 w 86"/>
                  <a:gd name="T5" fmla="*/ 28 h 49"/>
                  <a:gd name="T6" fmla="*/ 48 w 86"/>
                  <a:gd name="T7" fmla="*/ 49 h 49"/>
                  <a:gd name="T8" fmla="*/ 0 w 86"/>
                  <a:gd name="T9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49">
                    <a:moveTo>
                      <a:pt x="0" y="23"/>
                    </a:moveTo>
                    <a:lnTo>
                      <a:pt x="38" y="0"/>
                    </a:lnTo>
                    <a:lnTo>
                      <a:pt x="86" y="28"/>
                    </a:lnTo>
                    <a:lnTo>
                      <a:pt x="48" y="49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8D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2" name="Freeform 962"/>
              <p:cNvSpPr/>
              <p:nvPr/>
            </p:nvSpPr>
            <p:spPr bwMode="auto">
              <a:xfrm>
                <a:off x="5038" y="3233"/>
                <a:ext cx="48" cy="206"/>
              </a:xfrm>
              <a:custGeom>
                <a:avLst/>
                <a:gdLst>
                  <a:gd name="T0" fmla="*/ 48 w 48"/>
                  <a:gd name="T1" fmla="*/ 28 h 206"/>
                  <a:gd name="T2" fmla="*/ 48 w 48"/>
                  <a:gd name="T3" fmla="*/ 206 h 206"/>
                  <a:gd name="T4" fmla="*/ 0 w 48"/>
                  <a:gd name="T5" fmla="*/ 178 h 206"/>
                  <a:gd name="T6" fmla="*/ 0 w 48"/>
                  <a:gd name="T7" fmla="*/ 0 h 206"/>
                  <a:gd name="T8" fmla="*/ 48 w 48"/>
                  <a:gd name="T9" fmla="*/ 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06">
                    <a:moveTo>
                      <a:pt x="48" y="28"/>
                    </a:moveTo>
                    <a:lnTo>
                      <a:pt x="48" y="206"/>
                    </a:lnTo>
                    <a:lnTo>
                      <a:pt x="0" y="178"/>
                    </a:lnTo>
                    <a:lnTo>
                      <a:pt x="0" y="0"/>
                    </a:lnTo>
                    <a:lnTo>
                      <a:pt x="48" y="28"/>
                    </a:lnTo>
                    <a:close/>
                  </a:path>
                </a:pathLst>
              </a:custGeom>
              <a:solidFill>
                <a:srgbClr val="5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3" name="Freeform 963"/>
              <p:cNvSpPr/>
              <p:nvPr/>
            </p:nvSpPr>
            <p:spPr bwMode="auto">
              <a:xfrm>
                <a:off x="5086" y="3239"/>
                <a:ext cx="38" cy="200"/>
              </a:xfrm>
              <a:custGeom>
                <a:avLst/>
                <a:gdLst>
                  <a:gd name="T0" fmla="*/ 0 w 38"/>
                  <a:gd name="T1" fmla="*/ 22 h 200"/>
                  <a:gd name="T2" fmla="*/ 38 w 38"/>
                  <a:gd name="T3" fmla="*/ 0 h 200"/>
                  <a:gd name="T4" fmla="*/ 38 w 38"/>
                  <a:gd name="T5" fmla="*/ 177 h 200"/>
                  <a:gd name="T6" fmla="*/ 0 w 38"/>
                  <a:gd name="T7" fmla="*/ 200 h 200"/>
                  <a:gd name="T8" fmla="*/ 0 w 38"/>
                  <a:gd name="T9" fmla="*/ 2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00">
                    <a:moveTo>
                      <a:pt x="0" y="22"/>
                    </a:moveTo>
                    <a:lnTo>
                      <a:pt x="38" y="0"/>
                    </a:lnTo>
                    <a:lnTo>
                      <a:pt x="38" y="177"/>
                    </a:lnTo>
                    <a:lnTo>
                      <a:pt x="0" y="20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7CC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4" name="Freeform 964"/>
              <p:cNvSpPr/>
              <p:nvPr/>
            </p:nvSpPr>
            <p:spPr bwMode="auto">
              <a:xfrm>
                <a:off x="5038" y="3212"/>
                <a:ext cx="86" cy="49"/>
              </a:xfrm>
              <a:custGeom>
                <a:avLst/>
                <a:gdLst>
                  <a:gd name="T0" fmla="*/ 0 w 86"/>
                  <a:gd name="T1" fmla="*/ 21 h 49"/>
                  <a:gd name="T2" fmla="*/ 38 w 86"/>
                  <a:gd name="T3" fmla="*/ 0 h 49"/>
                  <a:gd name="T4" fmla="*/ 86 w 86"/>
                  <a:gd name="T5" fmla="*/ 27 h 49"/>
                  <a:gd name="T6" fmla="*/ 48 w 86"/>
                  <a:gd name="T7" fmla="*/ 49 h 49"/>
                  <a:gd name="T8" fmla="*/ 0 w 86"/>
                  <a:gd name="T9" fmla="*/ 2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49">
                    <a:moveTo>
                      <a:pt x="0" y="21"/>
                    </a:moveTo>
                    <a:lnTo>
                      <a:pt x="38" y="0"/>
                    </a:lnTo>
                    <a:lnTo>
                      <a:pt x="86" y="27"/>
                    </a:lnTo>
                    <a:lnTo>
                      <a:pt x="48" y="4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D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5" name="Freeform 965"/>
              <p:cNvSpPr/>
              <p:nvPr/>
            </p:nvSpPr>
            <p:spPr bwMode="auto">
              <a:xfrm>
                <a:off x="5168" y="3238"/>
                <a:ext cx="48" cy="276"/>
              </a:xfrm>
              <a:custGeom>
                <a:avLst/>
                <a:gdLst>
                  <a:gd name="T0" fmla="*/ 48 w 48"/>
                  <a:gd name="T1" fmla="*/ 28 h 276"/>
                  <a:gd name="T2" fmla="*/ 48 w 48"/>
                  <a:gd name="T3" fmla="*/ 276 h 276"/>
                  <a:gd name="T4" fmla="*/ 0 w 48"/>
                  <a:gd name="T5" fmla="*/ 248 h 276"/>
                  <a:gd name="T6" fmla="*/ 0 w 48"/>
                  <a:gd name="T7" fmla="*/ 0 h 276"/>
                  <a:gd name="T8" fmla="*/ 48 w 48"/>
                  <a:gd name="T9" fmla="*/ 2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76">
                    <a:moveTo>
                      <a:pt x="48" y="28"/>
                    </a:moveTo>
                    <a:lnTo>
                      <a:pt x="48" y="276"/>
                    </a:lnTo>
                    <a:lnTo>
                      <a:pt x="0" y="248"/>
                    </a:lnTo>
                    <a:lnTo>
                      <a:pt x="0" y="0"/>
                    </a:lnTo>
                    <a:lnTo>
                      <a:pt x="48" y="28"/>
                    </a:lnTo>
                    <a:close/>
                  </a:path>
                </a:pathLst>
              </a:custGeom>
              <a:solidFill>
                <a:srgbClr val="5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6" name="Freeform 966"/>
              <p:cNvSpPr/>
              <p:nvPr/>
            </p:nvSpPr>
            <p:spPr bwMode="auto">
              <a:xfrm>
                <a:off x="5216" y="3244"/>
                <a:ext cx="38" cy="270"/>
              </a:xfrm>
              <a:custGeom>
                <a:avLst/>
                <a:gdLst>
                  <a:gd name="T0" fmla="*/ 0 w 38"/>
                  <a:gd name="T1" fmla="*/ 22 h 270"/>
                  <a:gd name="T2" fmla="*/ 38 w 38"/>
                  <a:gd name="T3" fmla="*/ 0 h 270"/>
                  <a:gd name="T4" fmla="*/ 38 w 38"/>
                  <a:gd name="T5" fmla="*/ 248 h 270"/>
                  <a:gd name="T6" fmla="*/ 0 w 38"/>
                  <a:gd name="T7" fmla="*/ 270 h 270"/>
                  <a:gd name="T8" fmla="*/ 0 w 38"/>
                  <a:gd name="T9" fmla="*/ 2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70">
                    <a:moveTo>
                      <a:pt x="0" y="22"/>
                    </a:moveTo>
                    <a:lnTo>
                      <a:pt x="38" y="0"/>
                    </a:lnTo>
                    <a:lnTo>
                      <a:pt x="38" y="248"/>
                    </a:lnTo>
                    <a:lnTo>
                      <a:pt x="0" y="27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7CC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7" name="Freeform 967"/>
              <p:cNvSpPr/>
              <p:nvPr/>
            </p:nvSpPr>
            <p:spPr bwMode="auto">
              <a:xfrm>
                <a:off x="5168" y="3217"/>
                <a:ext cx="86" cy="49"/>
              </a:xfrm>
              <a:custGeom>
                <a:avLst/>
                <a:gdLst>
                  <a:gd name="T0" fmla="*/ 0 w 86"/>
                  <a:gd name="T1" fmla="*/ 21 h 49"/>
                  <a:gd name="T2" fmla="*/ 38 w 86"/>
                  <a:gd name="T3" fmla="*/ 0 h 49"/>
                  <a:gd name="T4" fmla="*/ 86 w 86"/>
                  <a:gd name="T5" fmla="*/ 27 h 49"/>
                  <a:gd name="T6" fmla="*/ 48 w 86"/>
                  <a:gd name="T7" fmla="*/ 49 h 49"/>
                  <a:gd name="T8" fmla="*/ 0 w 86"/>
                  <a:gd name="T9" fmla="*/ 2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49">
                    <a:moveTo>
                      <a:pt x="0" y="21"/>
                    </a:moveTo>
                    <a:lnTo>
                      <a:pt x="38" y="0"/>
                    </a:lnTo>
                    <a:lnTo>
                      <a:pt x="86" y="27"/>
                    </a:lnTo>
                    <a:lnTo>
                      <a:pt x="48" y="4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D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8" name="Freeform 968"/>
              <p:cNvSpPr/>
              <p:nvPr/>
            </p:nvSpPr>
            <p:spPr bwMode="auto">
              <a:xfrm>
                <a:off x="4702" y="3403"/>
                <a:ext cx="134" cy="85"/>
              </a:xfrm>
              <a:custGeom>
                <a:avLst/>
                <a:gdLst>
                  <a:gd name="T0" fmla="*/ 134 w 134"/>
                  <a:gd name="T1" fmla="*/ 77 h 85"/>
                  <a:gd name="T2" fmla="*/ 134 w 134"/>
                  <a:gd name="T3" fmla="*/ 85 h 85"/>
                  <a:gd name="T4" fmla="*/ 0 w 134"/>
                  <a:gd name="T5" fmla="*/ 8 h 85"/>
                  <a:gd name="T6" fmla="*/ 0 w 134"/>
                  <a:gd name="T7" fmla="*/ 0 h 85"/>
                  <a:gd name="T8" fmla="*/ 134 w 134"/>
                  <a:gd name="T9" fmla="*/ 7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85">
                    <a:moveTo>
                      <a:pt x="134" y="77"/>
                    </a:moveTo>
                    <a:lnTo>
                      <a:pt x="134" y="85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134" y="77"/>
                    </a:lnTo>
                    <a:close/>
                  </a:path>
                </a:pathLst>
              </a:custGeom>
              <a:solidFill>
                <a:srgbClr val="9CD8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9" name="Freeform 969"/>
              <p:cNvSpPr/>
              <p:nvPr/>
            </p:nvSpPr>
            <p:spPr bwMode="auto">
              <a:xfrm>
                <a:off x="4836" y="3419"/>
                <a:ext cx="106" cy="69"/>
              </a:xfrm>
              <a:custGeom>
                <a:avLst/>
                <a:gdLst>
                  <a:gd name="T0" fmla="*/ 0 w 106"/>
                  <a:gd name="T1" fmla="*/ 61 h 69"/>
                  <a:gd name="T2" fmla="*/ 106 w 106"/>
                  <a:gd name="T3" fmla="*/ 0 h 69"/>
                  <a:gd name="T4" fmla="*/ 106 w 106"/>
                  <a:gd name="T5" fmla="*/ 7 h 69"/>
                  <a:gd name="T6" fmla="*/ 0 w 106"/>
                  <a:gd name="T7" fmla="*/ 69 h 69"/>
                  <a:gd name="T8" fmla="*/ 0 w 106"/>
                  <a:gd name="T9" fmla="*/ 6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69">
                    <a:moveTo>
                      <a:pt x="0" y="61"/>
                    </a:moveTo>
                    <a:lnTo>
                      <a:pt x="106" y="0"/>
                    </a:lnTo>
                    <a:lnTo>
                      <a:pt x="106" y="7"/>
                    </a:lnTo>
                    <a:lnTo>
                      <a:pt x="0" y="69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ACE5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0" name="Freeform 970"/>
              <p:cNvSpPr/>
              <p:nvPr/>
            </p:nvSpPr>
            <p:spPr bwMode="auto">
              <a:xfrm>
                <a:off x="4702" y="3342"/>
                <a:ext cx="240" cy="138"/>
              </a:xfrm>
              <a:custGeom>
                <a:avLst/>
                <a:gdLst>
                  <a:gd name="T0" fmla="*/ 0 w 240"/>
                  <a:gd name="T1" fmla="*/ 61 h 138"/>
                  <a:gd name="T2" fmla="*/ 107 w 240"/>
                  <a:gd name="T3" fmla="*/ 0 h 138"/>
                  <a:gd name="T4" fmla="*/ 240 w 240"/>
                  <a:gd name="T5" fmla="*/ 77 h 138"/>
                  <a:gd name="T6" fmla="*/ 134 w 240"/>
                  <a:gd name="T7" fmla="*/ 138 h 138"/>
                  <a:gd name="T8" fmla="*/ 0 w 240"/>
                  <a:gd name="T9" fmla="*/ 61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0" h="138">
                    <a:moveTo>
                      <a:pt x="0" y="61"/>
                    </a:moveTo>
                    <a:lnTo>
                      <a:pt x="107" y="0"/>
                    </a:lnTo>
                    <a:lnTo>
                      <a:pt x="240" y="77"/>
                    </a:lnTo>
                    <a:lnTo>
                      <a:pt x="134" y="138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FFB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1" name="Freeform 971"/>
              <p:cNvSpPr/>
              <p:nvPr/>
            </p:nvSpPr>
            <p:spPr bwMode="auto">
              <a:xfrm>
                <a:off x="4744" y="3362"/>
                <a:ext cx="99" cy="58"/>
              </a:xfrm>
              <a:custGeom>
                <a:avLst/>
                <a:gdLst>
                  <a:gd name="T0" fmla="*/ 0 w 99"/>
                  <a:gd name="T1" fmla="*/ 47 h 58"/>
                  <a:gd name="T2" fmla="*/ 80 w 99"/>
                  <a:gd name="T3" fmla="*/ 0 h 58"/>
                  <a:gd name="T4" fmla="*/ 99 w 99"/>
                  <a:gd name="T5" fmla="*/ 11 h 58"/>
                  <a:gd name="T6" fmla="*/ 18 w 99"/>
                  <a:gd name="T7" fmla="*/ 58 h 58"/>
                  <a:gd name="T8" fmla="*/ 0 w 99"/>
                  <a:gd name="T9" fmla="*/ 4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58">
                    <a:moveTo>
                      <a:pt x="0" y="47"/>
                    </a:moveTo>
                    <a:lnTo>
                      <a:pt x="80" y="0"/>
                    </a:lnTo>
                    <a:lnTo>
                      <a:pt x="99" y="11"/>
                    </a:lnTo>
                    <a:lnTo>
                      <a:pt x="18" y="58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A0D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2" name="Freeform 972"/>
              <p:cNvSpPr/>
              <p:nvPr/>
            </p:nvSpPr>
            <p:spPr bwMode="auto">
              <a:xfrm>
                <a:off x="4779" y="3393"/>
                <a:ext cx="81" cy="47"/>
              </a:xfrm>
              <a:custGeom>
                <a:avLst/>
                <a:gdLst>
                  <a:gd name="T0" fmla="*/ 0 w 81"/>
                  <a:gd name="T1" fmla="*/ 36 h 47"/>
                  <a:gd name="T2" fmla="*/ 63 w 81"/>
                  <a:gd name="T3" fmla="*/ 0 h 47"/>
                  <a:gd name="T4" fmla="*/ 81 w 81"/>
                  <a:gd name="T5" fmla="*/ 11 h 47"/>
                  <a:gd name="T6" fmla="*/ 19 w 81"/>
                  <a:gd name="T7" fmla="*/ 47 h 47"/>
                  <a:gd name="T8" fmla="*/ 0 w 81"/>
                  <a:gd name="T9" fmla="*/ 3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7">
                    <a:moveTo>
                      <a:pt x="0" y="36"/>
                    </a:moveTo>
                    <a:lnTo>
                      <a:pt x="63" y="0"/>
                    </a:lnTo>
                    <a:lnTo>
                      <a:pt x="81" y="11"/>
                    </a:lnTo>
                    <a:lnTo>
                      <a:pt x="19" y="47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A0D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3" name="Freeform 973"/>
              <p:cNvSpPr/>
              <p:nvPr/>
            </p:nvSpPr>
            <p:spPr bwMode="auto">
              <a:xfrm>
                <a:off x="4815" y="3426"/>
                <a:ext cx="58" cy="35"/>
              </a:xfrm>
              <a:custGeom>
                <a:avLst/>
                <a:gdLst>
                  <a:gd name="T0" fmla="*/ 0 w 58"/>
                  <a:gd name="T1" fmla="*/ 24 h 35"/>
                  <a:gd name="T2" fmla="*/ 40 w 58"/>
                  <a:gd name="T3" fmla="*/ 0 h 35"/>
                  <a:gd name="T4" fmla="*/ 58 w 58"/>
                  <a:gd name="T5" fmla="*/ 11 h 35"/>
                  <a:gd name="T6" fmla="*/ 18 w 58"/>
                  <a:gd name="T7" fmla="*/ 35 h 35"/>
                  <a:gd name="T8" fmla="*/ 0 w 58"/>
                  <a:gd name="T9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5">
                    <a:moveTo>
                      <a:pt x="0" y="24"/>
                    </a:moveTo>
                    <a:lnTo>
                      <a:pt x="40" y="0"/>
                    </a:lnTo>
                    <a:lnTo>
                      <a:pt x="58" y="11"/>
                    </a:lnTo>
                    <a:lnTo>
                      <a:pt x="18" y="35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0D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4" name="Freeform 974"/>
              <p:cNvSpPr/>
              <p:nvPr/>
            </p:nvSpPr>
            <p:spPr bwMode="auto">
              <a:xfrm>
                <a:off x="5034" y="3582"/>
                <a:ext cx="52" cy="27"/>
              </a:xfrm>
              <a:custGeom>
                <a:avLst/>
                <a:gdLst>
                  <a:gd name="T0" fmla="*/ 35 w 52"/>
                  <a:gd name="T1" fmla="*/ 0 h 27"/>
                  <a:gd name="T2" fmla="*/ 11 w 52"/>
                  <a:gd name="T3" fmla="*/ 4 h 27"/>
                  <a:gd name="T4" fmla="*/ 12 w 52"/>
                  <a:gd name="T5" fmla="*/ 19 h 27"/>
                  <a:gd name="T6" fmla="*/ 39 w 52"/>
                  <a:gd name="T7" fmla="*/ 27 h 27"/>
                  <a:gd name="T8" fmla="*/ 49 w 52"/>
                  <a:gd name="T9" fmla="*/ 4 h 27"/>
                  <a:gd name="T10" fmla="*/ 35 w 52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27">
                    <a:moveTo>
                      <a:pt x="35" y="0"/>
                    </a:moveTo>
                    <a:cubicBezTo>
                      <a:pt x="27" y="0"/>
                      <a:pt x="17" y="2"/>
                      <a:pt x="11" y="4"/>
                    </a:cubicBezTo>
                    <a:cubicBezTo>
                      <a:pt x="0" y="7"/>
                      <a:pt x="8" y="11"/>
                      <a:pt x="12" y="19"/>
                    </a:cubicBezTo>
                    <a:cubicBezTo>
                      <a:pt x="16" y="27"/>
                      <a:pt x="39" y="27"/>
                      <a:pt x="39" y="27"/>
                    </a:cubicBezTo>
                    <a:cubicBezTo>
                      <a:pt x="39" y="27"/>
                      <a:pt x="52" y="11"/>
                      <a:pt x="49" y="4"/>
                    </a:cubicBezTo>
                    <a:cubicBezTo>
                      <a:pt x="48" y="1"/>
                      <a:pt x="42" y="0"/>
                      <a:pt x="35" y="0"/>
                    </a:cubicBezTo>
                  </a:path>
                </a:pathLst>
              </a:custGeom>
              <a:solidFill>
                <a:srgbClr val="35C1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5" name="Freeform 975"/>
              <p:cNvSpPr/>
              <p:nvPr/>
            </p:nvSpPr>
            <p:spPr bwMode="auto">
              <a:xfrm>
                <a:off x="5101" y="3553"/>
                <a:ext cx="43" cy="27"/>
              </a:xfrm>
              <a:custGeom>
                <a:avLst/>
                <a:gdLst>
                  <a:gd name="T0" fmla="*/ 16 w 43"/>
                  <a:gd name="T1" fmla="*/ 0 h 27"/>
                  <a:gd name="T2" fmla="*/ 1 w 43"/>
                  <a:gd name="T3" fmla="*/ 8 h 27"/>
                  <a:gd name="T4" fmla="*/ 8 w 43"/>
                  <a:gd name="T5" fmla="*/ 16 h 27"/>
                  <a:gd name="T6" fmla="*/ 15 w 43"/>
                  <a:gd name="T7" fmla="*/ 25 h 27"/>
                  <a:gd name="T8" fmla="*/ 22 w 43"/>
                  <a:gd name="T9" fmla="*/ 27 h 27"/>
                  <a:gd name="T10" fmla="*/ 39 w 43"/>
                  <a:gd name="T11" fmla="*/ 12 h 27"/>
                  <a:gd name="T12" fmla="*/ 30 w 43"/>
                  <a:gd name="T13" fmla="*/ 4 h 27"/>
                  <a:gd name="T14" fmla="*/ 16 w 43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7">
                    <a:moveTo>
                      <a:pt x="16" y="0"/>
                    </a:moveTo>
                    <a:cubicBezTo>
                      <a:pt x="7" y="0"/>
                      <a:pt x="0" y="4"/>
                      <a:pt x="1" y="8"/>
                    </a:cubicBezTo>
                    <a:cubicBezTo>
                      <a:pt x="1" y="15"/>
                      <a:pt x="7" y="15"/>
                      <a:pt x="8" y="16"/>
                    </a:cubicBezTo>
                    <a:cubicBezTo>
                      <a:pt x="12" y="17"/>
                      <a:pt x="4" y="19"/>
                      <a:pt x="15" y="25"/>
                    </a:cubicBezTo>
                    <a:cubicBezTo>
                      <a:pt x="16" y="26"/>
                      <a:pt x="19" y="27"/>
                      <a:pt x="22" y="27"/>
                    </a:cubicBezTo>
                    <a:cubicBezTo>
                      <a:pt x="31" y="27"/>
                      <a:pt x="43" y="21"/>
                      <a:pt x="39" y="12"/>
                    </a:cubicBezTo>
                    <a:cubicBezTo>
                      <a:pt x="37" y="6"/>
                      <a:pt x="30" y="4"/>
                      <a:pt x="30" y="4"/>
                    </a:cubicBezTo>
                    <a:cubicBezTo>
                      <a:pt x="25" y="1"/>
                      <a:pt x="20" y="0"/>
                      <a:pt x="16" y="0"/>
                    </a:cubicBezTo>
                  </a:path>
                </a:pathLst>
              </a:custGeom>
              <a:solidFill>
                <a:srgbClr val="35C1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6" name="Freeform 976"/>
              <p:cNvSpPr/>
              <p:nvPr/>
            </p:nvSpPr>
            <p:spPr bwMode="auto">
              <a:xfrm>
                <a:off x="5129" y="3568"/>
                <a:ext cx="4" cy="3"/>
              </a:xfrm>
              <a:custGeom>
                <a:avLst/>
                <a:gdLst>
                  <a:gd name="T0" fmla="*/ 0 w 4"/>
                  <a:gd name="T1" fmla="*/ 2 h 3"/>
                  <a:gd name="T2" fmla="*/ 4 w 4"/>
                  <a:gd name="T3" fmla="*/ 3 h 3"/>
                  <a:gd name="T4" fmla="*/ 4 w 4"/>
                  <a:gd name="T5" fmla="*/ 0 h 3"/>
                  <a:gd name="T6" fmla="*/ 0 w 4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4" y="3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7" name="Freeform 977"/>
              <p:cNvSpPr/>
              <p:nvPr/>
            </p:nvSpPr>
            <p:spPr bwMode="auto">
              <a:xfrm>
                <a:off x="5093" y="3453"/>
                <a:ext cx="32" cy="43"/>
              </a:xfrm>
              <a:custGeom>
                <a:avLst/>
                <a:gdLst>
                  <a:gd name="T0" fmla="*/ 0 w 32"/>
                  <a:gd name="T1" fmla="*/ 38 h 43"/>
                  <a:gd name="T2" fmla="*/ 9 w 32"/>
                  <a:gd name="T3" fmla="*/ 40 h 43"/>
                  <a:gd name="T4" fmla="*/ 14 w 32"/>
                  <a:gd name="T5" fmla="*/ 26 h 43"/>
                  <a:gd name="T6" fmla="*/ 25 w 32"/>
                  <a:gd name="T7" fmla="*/ 15 h 43"/>
                  <a:gd name="T8" fmla="*/ 29 w 32"/>
                  <a:gd name="T9" fmla="*/ 3 h 43"/>
                  <a:gd name="T10" fmla="*/ 17 w 32"/>
                  <a:gd name="T11" fmla="*/ 7 h 43"/>
                  <a:gd name="T12" fmla="*/ 5 w 32"/>
                  <a:gd name="T13" fmla="*/ 22 h 43"/>
                  <a:gd name="T14" fmla="*/ 0 w 32"/>
                  <a:gd name="T15" fmla="*/ 36 h 43"/>
                  <a:gd name="T16" fmla="*/ 0 w 32"/>
                  <a:gd name="T17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43">
                    <a:moveTo>
                      <a:pt x="0" y="38"/>
                    </a:moveTo>
                    <a:cubicBezTo>
                      <a:pt x="1" y="41"/>
                      <a:pt x="8" y="43"/>
                      <a:pt x="9" y="40"/>
                    </a:cubicBezTo>
                    <a:cubicBezTo>
                      <a:pt x="11" y="36"/>
                      <a:pt x="12" y="30"/>
                      <a:pt x="14" y="26"/>
                    </a:cubicBezTo>
                    <a:cubicBezTo>
                      <a:pt x="17" y="22"/>
                      <a:pt x="25" y="15"/>
                      <a:pt x="25" y="15"/>
                    </a:cubicBezTo>
                    <a:cubicBezTo>
                      <a:pt x="25" y="15"/>
                      <a:pt x="32" y="7"/>
                      <a:pt x="29" y="3"/>
                    </a:cubicBezTo>
                    <a:cubicBezTo>
                      <a:pt x="27" y="0"/>
                      <a:pt x="21" y="0"/>
                      <a:pt x="17" y="7"/>
                    </a:cubicBezTo>
                    <a:cubicBezTo>
                      <a:pt x="15" y="9"/>
                      <a:pt x="5" y="22"/>
                      <a:pt x="5" y="2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8"/>
                    </a:cubicBezTo>
                    <a:close/>
                  </a:path>
                </a:pathLst>
              </a:custGeom>
              <a:solidFill>
                <a:srgbClr val="1414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8" name="Freeform 978"/>
              <p:cNvSpPr/>
              <p:nvPr/>
            </p:nvSpPr>
            <p:spPr bwMode="auto">
              <a:xfrm>
                <a:off x="5113" y="3453"/>
                <a:ext cx="20" cy="29"/>
              </a:xfrm>
              <a:custGeom>
                <a:avLst/>
                <a:gdLst>
                  <a:gd name="T0" fmla="*/ 20 w 20"/>
                  <a:gd name="T1" fmla="*/ 6 h 29"/>
                  <a:gd name="T2" fmla="*/ 14 w 20"/>
                  <a:gd name="T3" fmla="*/ 1 h 29"/>
                  <a:gd name="T4" fmla="*/ 4 w 20"/>
                  <a:gd name="T5" fmla="*/ 1 h 29"/>
                  <a:gd name="T6" fmla="*/ 0 w 20"/>
                  <a:gd name="T7" fmla="*/ 11 h 29"/>
                  <a:gd name="T8" fmla="*/ 3 w 20"/>
                  <a:gd name="T9" fmla="*/ 29 h 29"/>
                  <a:gd name="T10" fmla="*/ 13 w 20"/>
                  <a:gd name="T11" fmla="*/ 19 h 29"/>
                  <a:gd name="T12" fmla="*/ 20 w 20"/>
                  <a:gd name="T13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9">
                    <a:moveTo>
                      <a:pt x="20" y="6"/>
                    </a:moveTo>
                    <a:cubicBezTo>
                      <a:pt x="20" y="6"/>
                      <a:pt x="17" y="2"/>
                      <a:pt x="14" y="1"/>
                    </a:cubicBezTo>
                    <a:cubicBezTo>
                      <a:pt x="12" y="0"/>
                      <a:pt x="4" y="1"/>
                      <a:pt x="4" y="1"/>
                    </a:cubicBezTo>
                    <a:cubicBezTo>
                      <a:pt x="4" y="1"/>
                      <a:pt x="0" y="11"/>
                      <a:pt x="0" y="11"/>
                    </a:cubicBezTo>
                    <a:cubicBezTo>
                      <a:pt x="0" y="12"/>
                      <a:pt x="3" y="29"/>
                      <a:pt x="3" y="29"/>
                    </a:cubicBezTo>
                    <a:cubicBezTo>
                      <a:pt x="13" y="19"/>
                      <a:pt x="13" y="19"/>
                      <a:pt x="13" y="19"/>
                    </a:cubicBez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9" name="Rectangle 979"/>
              <p:cNvSpPr>
                <a:spLocks noChangeArrowheads="1"/>
              </p:cNvSpPr>
              <p:nvPr/>
            </p:nvSpPr>
            <p:spPr bwMode="auto">
              <a:xfrm>
                <a:off x="5121" y="3562"/>
                <a:ext cx="6" cy="3"/>
              </a:xfrm>
              <a:prstGeom prst="rect">
                <a:avLst/>
              </a:pr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0" name="Freeform 980"/>
              <p:cNvSpPr/>
              <p:nvPr/>
            </p:nvSpPr>
            <p:spPr bwMode="auto">
              <a:xfrm>
                <a:off x="5104" y="3555"/>
                <a:ext cx="25" cy="11"/>
              </a:xfrm>
              <a:custGeom>
                <a:avLst/>
                <a:gdLst>
                  <a:gd name="T0" fmla="*/ 14 w 25"/>
                  <a:gd name="T1" fmla="*/ 0 h 11"/>
                  <a:gd name="T2" fmla="*/ 12 w 25"/>
                  <a:gd name="T3" fmla="*/ 2 h 11"/>
                  <a:gd name="T4" fmla="*/ 1 w 25"/>
                  <a:gd name="T5" fmla="*/ 7 h 11"/>
                  <a:gd name="T6" fmla="*/ 0 w 25"/>
                  <a:gd name="T7" fmla="*/ 8 h 11"/>
                  <a:gd name="T8" fmla="*/ 0 w 25"/>
                  <a:gd name="T9" fmla="*/ 9 h 11"/>
                  <a:gd name="T10" fmla="*/ 4 w 25"/>
                  <a:gd name="T11" fmla="*/ 11 h 11"/>
                  <a:gd name="T12" fmla="*/ 13 w 25"/>
                  <a:gd name="T13" fmla="*/ 10 h 11"/>
                  <a:gd name="T14" fmla="*/ 18 w 25"/>
                  <a:gd name="T15" fmla="*/ 9 h 11"/>
                  <a:gd name="T16" fmla="*/ 20 w 25"/>
                  <a:gd name="T17" fmla="*/ 9 h 11"/>
                  <a:gd name="T18" fmla="*/ 20 w 25"/>
                  <a:gd name="T19" fmla="*/ 11 h 11"/>
                  <a:gd name="T20" fmla="*/ 24 w 25"/>
                  <a:gd name="T21" fmla="*/ 9 h 11"/>
                  <a:gd name="T22" fmla="*/ 24 w 25"/>
                  <a:gd name="T23" fmla="*/ 6 h 11"/>
                  <a:gd name="T24" fmla="*/ 25 w 25"/>
                  <a:gd name="T25" fmla="*/ 1 h 11"/>
                  <a:gd name="T26" fmla="*/ 14 w 25"/>
                  <a:gd name="T2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11">
                    <a:moveTo>
                      <a:pt x="14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2" y="10"/>
                      <a:pt x="4" y="11"/>
                    </a:cubicBezTo>
                    <a:cubicBezTo>
                      <a:pt x="7" y="11"/>
                      <a:pt x="13" y="10"/>
                      <a:pt x="13" y="10"/>
                    </a:cubicBezTo>
                    <a:cubicBezTo>
                      <a:pt x="14" y="10"/>
                      <a:pt x="18" y="9"/>
                      <a:pt x="18" y="9"/>
                    </a:cubicBezTo>
                    <a:cubicBezTo>
                      <a:pt x="18" y="9"/>
                      <a:pt x="20" y="9"/>
                      <a:pt x="20" y="9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7"/>
                      <a:pt x="24" y="6"/>
                    </a:cubicBezTo>
                    <a:cubicBezTo>
                      <a:pt x="25" y="1"/>
                      <a:pt x="25" y="1"/>
                      <a:pt x="25" y="1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1" name="Freeform 981"/>
              <p:cNvSpPr/>
              <p:nvPr/>
            </p:nvSpPr>
            <p:spPr bwMode="auto">
              <a:xfrm>
                <a:off x="5104" y="3563"/>
                <a:ext cx="20" cy="4"/>
              </a:xfrm>
              <a:custGeom>
                <a:avLst/>
                <a:gdLst>
                  <a:gd name="T0" fmla="*/ 0 w 20"/>
                  <a:gd name="T1" fmla="*/ 1 h 4"/>
                  <a:gd name="T2" fmla="*/ 4 w 20"/>
                  <a:gd name="T3" fmla="*/ 2 h 4"/>
                  <a:gd name="T4" fmla="*/ 14 w 20"/>
                  <a:gd name="T5" fmla="*/ 1 h 4"/>
                  <a:gd name="T6" fmla="*/ 19 w 20"/>
                  <a:gd name="T7" fmla="*/ 0 h 4"/>
                  <a:gd name="T8" fmla="*/ 20 w 20"/>
                  <a:gd name="T9" fmla="*/ 1 h 4"/>
                  <a:gd name="T10" fmla="*/ 20 w 20"/>
                  <a:gd name="T11" fmla="*/ 2 h 4"/>
                  <a:gd name="T12" fmla="*/ 20 w 20"/>
                  <a:gd name="T13" fmla="*/ 1 h 4"/>
                  <a:gd name="T14" fmla="*/ 18 w 20"/>
                  <a:gd name="T15" fmla="*/ 2 h 4"/>
                  <a:gd name="T16" fmla="*/ 16 w 20"/>
                  <a:gd name="T17" fmla="*/ 2 h 4"/>
                  <a:gd name="T18" fmla="*/ 5 w 20"/>
                  <a:gd name="T19" fmla="*/ 3 h 4"/>
                  <a:gd name="T20" fmla="*/ 0 w 20"/>
                  <a:gd name="T21" fmla="*/ 1 h 4"/>
                  <a:gd name="T22" fmla="*/ 0 w 20"/>
                  <a:gd name="T23" fmla="*/ 0 h 4"/>
                  <a:gd name="T24" fmla="*/ 0 w 20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4">
                    <a:moveTo>
                      <a:pt x="0" y="1"/>
                    </a:moveTo>
                    <a:cubicBezTo>
                      <a:pt x="1" y="2"/>
                      <a:pt x="3" y="2"/>
                      <a:pt x="4" y="2"/>
                    </a:cubicBezTo>
                    <a:cubicBezTo>
                      <a:pt x="8" y="3"/>
                      <a:pt x="14" y="1"/>
                      <a:pt x="14" y="1"/>
                    </a:cubicBezTo>
                    <a:cubicBezTo>
                      <a:pt x="16" y="0"/>
                      <a:pt x="18" y="0"/>
                      <a:pt x="19" y="0"/>
                    </a:cubicBezTo>
                    <a:cubicBezTo>
                      <a:pt x="19" y="0"/>
                      <a:pt x="20" y="0"/>
                      <a:pt x="20" y="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8" y="2"/>
                      <a:pt x="18" y="2"/>
                    </a:cubicBezTo>
                    <a:cubicBezTo>
                      <a:pt x="18" y="1"/>
                      <a:pt x="18" y="1"/>
                      <a:pt x="16" y="2"/>
                    </a:cubicBezTo>
                    <a:cubicBezTo>
                      <a:pt x="16" y="2"/>
                      <a:pt x="9" y="4"/>
                      <a:pt x="5" y="3"/>
                    </a:cubicBezTo>
                    <a:cubicBezTo>
                      <a:pt x="3" y="3"/>
                      <a:pt x="1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2" name="Freeform 982"/>
              <p:cNvSpPr/>
              <p:nvPr/>
            </p:nvSpPr>
            <p:spPr bwMode="auto">
              <a:xfrm>
                <a:off x="5124" y="3562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4 w 4"/>
                  <a:gd name="T3" fmla="*/ 0 h 4"/>
                  <a:gd name="T4" fmla="*/ 4 w 4"/>
                  <a:gd name="T5" fmla="*/ 2 h 4"/>
                  <a:gd name="T6" fmla="*/ 0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3" name="Freeform 983"/>
              <p:cNvSpPr/>
              <p:nvPr/>
            </p:nvSpPr>
            <p:spPr bwMode="auto">
              <a:xfrm>
                <a:off x="5113" y="3501"/>
                <a:ext cx="19" cy="64"/>
              </a:xfrm>
              <a:custGeom>
                <a:avLst/>
                <a:gdLst>
                  <a:gd name="T0" fmla="*/ 0 w 19"/>
                  <a:gd name="T1" fmla="*/ 2 h 64"/>
                  <a:gd name="T2" fmla="*/ 2 w 19"/>
                  <a:gd name="T3" fmla="*/ 54 h 64"/>
                  <a:gd name="T4" fmla="*/ 3 w 19"/>
                  <a:gd name="T5" fmla="*/ 57 h 64"/>
                  <a:gd name="T6" fmla="*/ 15 w 19"/>
                  <a:gd name="T7" fmla="*/ 59 h 64"/>
                  <a:gd name="T8" fmla="*/ 19 w 19"/>
                  <a:gd name="T9" fmla="*/ 0 h 64"/>
                  <a:gd name="T10" fmla="*/ 0 w 19"/>
                  <a:gd name="T11" fmla="*/ 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64">
                    <a:moveTo>
                      <a:pt x="0" y="2"/>
                    </a:moveTo>
                    <a:cubicBezTo>
                      <a:pt x="2" y="54"/>
                      <a:pt x="2" y="54"/>
                      <a:pt x="2" y="54"/>
                    </a:cubicBezTo>
                    <a:cubicBezTo>
                      <a:pt x="2" y="56"/>
                      <a:pt x="2" y="56"/>
                      <a:pt x="3" y="57"/>
                    </a:cubicBezTo>
                    <a:cubicBezTo>
                      <a:pt x="5" y="60"/>
                      <a:pt x="15" y="64"/>
                      <a:pt x="15" y="59"/>
                    </a:cubicBezTo>
                    <a:cubicBezTo>
                      <a:pt x="19" y="0"/>
                      <a:pt x="19" y="0"/>
                      <a:pt x="19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1414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4" name="Freeform 984"/>
              <p:cNvSpPr/>
              <p:nvPr/>
            </p:nvSpPr>
            <p:spPr bwMode="auto">
              <a:xfrm>
                <a:off x="5113" y="3561"/>
                <a:ext cx="24" cy="16"/>
              </a:xfrm>
              <a:custGeom>
                <a:avLst/>
                <a:gdLst>
                  <a:gd name="T0" fmla="*/ 12 w 24"/>
                  <a:gd name="T1" fmla="*/ 1 h 16"/>
                  <a:gd name="T2" fmla="*/ 6 w 24"/>
                  <a:gd name="T3" fmla="*/ 6 h 16"/>
                  <a:gd name="T4" fmla="*/ 1 w 24"/>
                  <a:gd name="T5" fmla="*/ 10 h 16"/>
                  <a:gd name="T6" fmla="*/ 0 w 24"/>
                  <a:gd name="T7" fmla="*/ 12 h 16"/>
                  <a:gd name="T8" fmla="*/ 0 w 24"/>
                  <a:gd name="T9" fmla="*/ 13 h 16"/>
                  <a:gd name="T10" fmla="*/ 4 w 24"/>
                  <a:gd name="T11" fmla="*/ 15 h 16"/>
                  <a:gd name="T12" fmla="*/ 12 w 24"/>
                  <a:gd name="T13" fmla="*/ 13 h 16"/>
                  <a:gd name="T14" fmla="*/ 17 w 24"/>
                  <a:gd name="T15" fmla="*/ 10 h 16"/>
                  <a:gd name="T16" fmla="*/ 20 w 24"/>
                  <a:gd name="T17" fmla="*/ 9 h 16"/>
                  <a:gd name="T18" fmla="*/ 20 w 24"/>
                  <a:gd name="T19" fmla="*/ 10 h 16"/>
                  <a:gd name="T20" fmla="*/ 23 w 24"/>
                  <a:gd name="T21" fmla="*/ 8 h 16"/>
                  <a:gd name="T22" fmla="*/ 24 w 24"/>
                  <a:gd name="T23" fmla="*/ 6 h 16"/>
                  <a:gd name="T24" fmla="*/ 24 w 24"/>
                  <a:gd name="T25" fmla="*/ 0 h 16"/>
                  <a:gd name="T26" fmla="*/ 12 w 24"/>
                  <a:gd name="T27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16">
                    <a:moveTo>
                      <a:pt x="12" y="1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2" y="9"/>
                      <a:pt x="1" y="10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1" y="14"/>
                      <a:pt x="3" y="14"/>
                      <a:pt x="4" y="15"/>
                    </a:cubicBezTo>
                    <a:cubicBezTo>
                      <a:pt x="8" y="16"/>
                      <a:pt x="12" y="13"/>
                      <a:pt x="12" y="13"/>
                    </a:cubicBezTo>
                    <a:cubicBezTo>
                      <a:pt x="13" y="13"/>
                      <a:pt x="17" y="10"/>
                      <a:pt x="17" y="10"/>
                    </a:cubicBezTo>
                    <a:cubicBezTo>
                      <a:pt x="18" y="9"/>
                      <a:pt x="19" y="9"/>
                      <a:pt x="20" y="9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8"/>
                      <a:pt x="24" y="6"/>
                      <a:pt x="24" y="6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5" name="Freeform 985"/>
              <p:cNvSpPr/>
              <p:nvPr/>
            </p:nvSpPr>
            <p:spPr bwMode="auto">
              <a:xfrm>
                <a:off x="5119" y="3505"/>
                <a:ext cx="19" cy="65"/>
              </a:xfrm>
              <a:custGeom>
                <a:avLst/>
                <a:gdLst>
                  <a:gd name="T0" fmla="*/ 0 w 19"/>
                  <a:gd name="T1" fmla="*/ 2 h 65"/>
                  <a:gd name="T2" fmla="*/ 3 w 19"/>
                  <a:gd name="T3" fmla="*/ 58 h 65"/>
                  <a:gd name="T4" fmla="*/ 5 w 19"/>
                  <a:gd name="T5" fmla="*/ 61 h 65"/>
                  <a:gd name="T6" fmla="*/ 17 w 19"/>
                  <a:gd name="T7" fmla="*/ 61 h 65"/>
                  <a:gd name="T8" fmla="*/ 18 w 19"/>
                  <a:gd name="T9" fmla="*/ 60 h 65"/>
                  <a:gd name="T10" fmla="*/ 19 w 19"/>
                  <a:gd name="T11" fmla="*/ 0 h 65"/>
                  <a:gd name="T12" fmla="*/ 0 w 19"/>
                  <a:gd name="T13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5">
                    <a:moveTo>
                      <a:pt x="0" y="2"/>
                    </a:moveTo>
                    <a:cubicBezTo>
                      <a:pt x="3" y="58"/>
                      <a:pt x="3" y="58"/>
                      <a:pt x="3" y="58"/>
                    </a:cubicBezTo>
                    <a:cubicBezTo>
                      <a:pt x="3" y="59"/>
                      <a:pt x="3" y="60"/>
                      <a:pt x="5" y="61"/>
                    </a:cubicBezTo>
                    <a:cubicBezTo>
                      <a:pt x="13" y="65"/>
                      <a:pt x="17" y="61"/>
                      <a:pt x="17" y="61"/>
                    </a:cubicBezTo>
                    <a:cubicBezTo>
                      <a:pt x="18" y="61"/>
                      <a:pt x="18" y="61"/>
                      <a:pt x="18" y="60"/>
                    </a:cubicBezTo>
                    <a:cubicBezTo>
                      <a:pt x="19" y="0"/>
                      <a:pt x="19" y="0"/>
                      <a:pt x="19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837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6" name="Freeform 986"/>
              <p:cNvSpPr/>
              <p:nvPr/>
            </p:nvSpPr>
            <p:spPr bwMode="auto">
              <a:xfrm>
                <a:off x="5110" y="3452"/>
                <a:ext cx="30" cy="64"/>
              </a:xfrm>
              <a:custGeom>
                <a:avLst/>
                <a:gdLst>
                  <a:gd name="T0" fmla="*/ 4 w 30"/>
                  <a:gd name="T1" fmla="*/ 3 h 64"/>
                  <a:gd name="T2" fmla="*/ 10 w 30"/>
                  <a:gd name="T3" fmla="*/ 0 h 64"/>
                  <a:gd name="T4" fmla="*/ 5 w 30"/>
                  <a:gd name="T5" fmla="*/ 14 h 64"/>
                  <a:gd name="T6" fmla="*/ 7 w 30"/>
                  <a:gd name="T7" fmla="*/ 27 h 64"/>
                  <a:gd name="T8" fmla="*/ 16 w 30"/>
                  <a:gd name="T9" fmla="*/ 10 h 64"/>
                  <a:gd name="T10" fmla="*/ 20 w 30"/>
                  <a:gd name="T11" fmla="*/ 4 h 64"/>
                  <a:gd name="T12" fmla="*/ 19 w 30"/>
                  <a:gd name="T13" fmla="*/ 3 h 64"/>
                  <a:gd name="T14" fmla="*/ 19 w 30"/>
                  <a:gd name="T15" fmla="*/ 3 h 64"/>
                  <a:gd name="T16" fmla="*/ 30 w 30"/>
                  <a:gd name="T17" fmla="*/ 13 h 64"/>
                  <a:gd name="T18" fmla="*/ 29 w 30"/>
                  <a:gd name="T19" fmla="*/ 57 h 64"/>
                  <a:gd name="T20" fmla="*/ 27 w 30"/>
                  <a:gd name="T21" fmla="*/ 60 h 64"/>
                  <a:gd name="T22" fmla="*/ 17 w 30"/>
                  <a:gd name="T23" fmla="*/ 63 h 64"/>
                  <a:gd name="T24" fmla="*/ 3 w 30"/>
                  <a:gd name="T25" fmla="*/ 58 h 64"/>
                  <a:gd name="T26" fmla="*/ 1 w 30"/>
                  <a:gd name="T27" fmla="*/ 54 h 64"/>
                  <a:gd name="T28" fmla="*/ 0 w 30"/>
                  <a:gd name="T29" fmla="*/ 21 h 64"/>
                  <a:gd name="T30" fmla="*/ 4 w 30"/>
                  <a:gd name="T31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64">
                    <a:moveTo>
                      <a:pt x="4" y="3"/>
                    </a:moveTo>
                    <a:cubicBezTo>
                      <a:pt x="5" y="0"/>
                      <a:pt x="8" y="0"/>
                      <a:pt x="10" y="0"/>
                    </a:cubicBezTo>
                    <a:cubicBezTo>
                      <a:pt x="8" y="2"/>
                      <a:pt x="5" y="7"/>
                      <a:pt x="5" y="14"/>
                    </a:cubicBezTo>
                    <a:cubicBezTo>
                      <a:pt x="5" y="18"/>
                      <a:pt x="7" y="27"/>
                      <a:pt x="7" y="27"/>
                    </a:cubicBezTo>
                    <a:cubicBezTo>
                      <a:pt x="7" y="27"/>
                      <a:pt x="14" y="12"/>
                      <a:pt x="16" y="10"/>
                    </a:cubicBezTo>
                    <a:cubicBezTo>
                      <a:pt x="20" y="6"/>
                      <a:pt x="20" y="4"/>
                      <a:pt x="20" y="4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30" y="10"/>
                      <a:pt x="30" y="13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9" y="57"/>
                      <a:pt x="29" y="60"/>
                      <a:pt x="27" y="60"/>
                    </a:cubicBezTo>
                    <a:cubicBezTo>
                      <a:pt x="27" y="60"/>
                      <a:pt x="20" y="63"/>
                      <a:pt x="17" y="63"/>
                    </a:cubicBezTo>
                    <a:cubicBezTo>
                      <a:pt x="12" y="64"/>
                      <a:pt x="3" y="58"/>
                      <a:pt x="3" y="58"/>
                    </a:cubicBezTo>
                    <a:cubicBezTo>
                      <a:pt x="1" y="57"/>
                      <a:pt x="1" y="55"/>
                      <a:pt x="1" y="5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2" y="7"/>
                      <a:pt x="4" y="3"/>
                    </a:cubicBez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7" name="Freeform 987"/>
              <p:cNvSpPr/>
              <p:nvPr/>
            </p:nvSpPr>
            <p:spPr bwMode="auto">
              <a:xfrm>
                <a:off x="5110" y="3452"/>
                <a:ext cx="30" cy="64"/>
              </a:xfrm>
              <a:custGeom>
                <a:avLst/>
                <a:gdLst>
                  <a:gd name="T0" fmla="*/ 4 w 30"/>
                  <a:gd name="T1" fmla="*/ 3 h 64"/>
                  <a:gd name="T2" fmla="*/ 10 w 30"/>
                  <a:gd name="T3" fmla="*/ 0 h 64"/>
                  <a:gd name="T4" fmla="*/ 5 w 30"/>
                  <a:gd name="T5" fmla="*/ 14 h 64"/>
                  <a:gd name="T6" fmla="*/ 7 w 30"/>
                  <a:gd name="T7" fmla="*/ 26 h 64"/>
                  <a:gd name="T8" fmla="*/ 16 w 30"/>
                  <a:gd name="T9" fmla="*/ 10 h 64"/>
                  <a:gd name="T10" fmla="*/ 20 w 30"/>
                  <a:gd name="T11" fmla="*/ 4 h 64"/>
                  <a:gd name="T12" fmla="*/ 19 w 30"/>
                  <a:gd name="T13" fmla="*/ 3 h 64"/>
                  <a:gd name="T14" fmla="*/ 19 w 30"/>
                  <a:gd name="T15" fmla="*/ 3 h 64"/>
                  <a:gd name="T16" fmla="*/ 30 w 30"/>
                  <a:gd name="T17" fmla="*/ 12 h 64"/>
                  <a:gd name="T18" fmla="*/ 29 w 30"/>
                  <a:gd name="T19" fmla="*/ 57 h 64"/>
                  <a:gd name="T20" fmla="*/ 27 w 30"/>
                  <a:gd name="T21" fmla="*/ 60 h 64"/>
                  <a:gd name="T22" fmla="*/ 17 w 30"/>
                  <a:gd name="T23" fmla="*/ 63 h 64"/>
                  <a:gd name="T24" fmla="*/ 3 w 30"/>
                  <a:gd name="T25" fmla="*/ 58 h 64"/>
                  <a:gd name="T26" fmla="*/ 1 w 30"/>
                  <a:gd name="T27" fmla="*/ 54 h 64"/>
                  <a:gd name="T28" fmla="*/ 0 w 30"/>
                  <a:gd name="T29" fmla="*/ 21 h 64"/>
                  <a:gd name="T30" fmla="*/ 4 w 30"/>
                  <a:gd name="T31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64">
                    <a:moveTo>
                      <a:pt x="4" y="3"/>
                    </a:moveTo>
                    <a:cubicBezTo>
                      <a:pt x="5" y="0"/>
                      <a:pt x="8" y="0"/>
                      <a:pt x="10" y="0"/>
                    </a:cubicBezTo>
                    <a:cubicBezTo>
                      <a:pt x="8" y="2"/>
                      <a:pt x="5" y="7"/>
                      <a:pt x="5" y="14"/>
                    </a:cubicBezTo>
                    <a:cubicBezTo>
                      <a:pt x="5" y="18"/>
                      <a:pt x="7" y="26"/>
                      <a:pt x="7" y="26"/>
                    </a:cubicBezTo>
                    <a:cubicBezTo>
                      <a:pt x="7" y="26"/>
                      <a:pt x="14" y="12"/>
                      <a:pt x="16" y="10"/>
                    </a:cubicBezTo>
                    <a:cubicBezTo>
                      <a:pt x="20" y="6"/>
                      <a:pt x="20" y="4"/>
                      <a:pt x="20" y="4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30" y="10"/>
                      <a:pt x="30" y="12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9" y="57"/>
                      <a:pt x="29" y="60"/>
                      <a:pt x="27" y="60"/>
                    </a:cubicBezTo>
                    <a:cubicBezTo>
                      <a:pt x="27" y="60"/>
                      <a:pt x="20" y="63"/>
                      <a:pt x="17" y="63"/>
                    </a:cubicBezTo>
                    <a:cubicBezTo>
                      <a:pt x="12" y="64"/>
                      <a:pt x="3" y="58"/>
                      <a:pt x="3" y="58"/>
                    </a:cubicBezTo>
                    <a:cubicBezTo>
                      <a:pt x="1" y="57"/>
                      <a:pt x="1" y="55"/>
                      <a:pt x="1" y="5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2" y="7"/>
                      <a:pt x="4" y="3"/>
                    </a:cubicBez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8" name="Freeform 988"/>
              <p:cNvSpPr/>
              <p:nvPr/>
            </p:nvSpPr>
            <p:spPr bwMode="auto">
              <a:xfrm>
                <a:off x="5119" y="3443"/>
                <a:ext cx="10" cy="19"/>
              </a:xfrm>
              <a:custGeom>
                <a:avLst/>
                <a:gdLst>
                  <a:gd name="T0" fmla="*/ 0 w 10"/>
                  <a:gd name="T1" fmla="*/ 15 h 19"/>
                  <a:gd name="T2" fmla="*/ 10 w 10"/>
                  <a:gd name="T3" fmla="*/ 11 h 19"/>
                  <a:gd name="T4" fmla="*/ 10 w 10"/>
                  <a:gd name="T5" fmla="*/ 0 h 19"/>
                  <a:gd name="T6" fmla="*/ 0 w 10"/>
                  <a:gd name="T7" fmla="*/ 4 h 19"/>
                  <a:gd name="T8" fmla="*/ 0 w 10"/>
                  <a:gd name="T9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9">
                    <a:moveTo>
                      <a:pt x="0" y="15"/>
                    </a:moveTo>
                    <a:cubicBezTo>
                      <a:pt x="4" y="19"/>
                      <a:pt x="7" y="14"/>
                      <a:pt x="10" y="1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4"/>
                      <a:pt x="0" y="4"/>
                      <a:pt x="0" y="4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9" name="Freeform 989"/>
              <p:cNvSpPr/>
              <p:nvPr/>
            </p:nvSpPr>
            <p:spPr bwMode="auto">
              <a:xfrm>
                <a:off x="5122" y="3437"/>
                <a:ext cx="5" cy="8"/>
              </a:xfrm>
              <a:custGeom>
                <a:avLst/>
                <a:gdLst>
                  <a:gd name="T0" fmla="*/ 3 w 5"/>
                  <a:gd name="T1" fmla="*/ 0 h 8"/>
                  <a:gd name="T2" fmla="*/ 0 w 5"/>
                  <a:gd name="T3" fmla="*/ 3 h 8"/>
                  <a:gd name="T4" fmla="*/ 0 w 5"/>
                  <a:gd name="T5" fmla="*/ 7 h 8"/>
                  <a:gd name="T6" fmla="*/ 1 w 5"/>
                  <a:gd name="T7" fmla="*/ 8 h 8"/>
                  <a:gd name="T8" fmla="*/ 4 w 5"/>
                  <a:gd name="T9" fmla="*/ 6 h 8"/>
                  <a:gd name="T10" fmla="*/ 5 w 5"/>
                  <a:gd name="T11" fmla="*/ 4 h 8"/>
                  <a:gd name="T12" fmla="*/ 3 w 5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3" y="0"/>
                    </a:moveTo>
                    <a:cubicBezTo>
                      <a:pt x="1" y="0"/>
                      <a:pt x="0" y="3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3" y="8"/>
                      <a:pt x="3" y="7"/>
                      <a:pt x="4" y="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0" name="Freeform 990"/>
              <p:cNvSpPr/>
              <p:nvPr/>
            </p:nvSpPr>
            <p:spPr bwMode="auto">
              <a:xfrm>
                <a:off x="5116" y="3478"/>
                <a:ext cx="1" cy="34"/>
              </a:xfrm>
              <a:custGeom>
                <a:avLst/>
                <a:gdLst>
                  <a:gd name="T0" fmla="*/ 0 w 1"/>
                  <a:gd name="T1" fmla="*/ 34 h 34"/>
                  <a:gd name="T2" fmla="*/ 0 w 1"/>
                  <a:gd name="T3" fmla="*/ 1 h 34"/>
                  <a:gd name="T4" fmla="*/ 1 w 1"/>
                  <a:gd name="T5" fmla="*/ 0 h 34"/>
                  <a:gd name="T6" fmla="*/ 1 w 1"/>
                  <a:gd name="T7" fmla="*/ 34 h 34"/>
                  <a:gd name="T8" fmla="*/ 0 w 1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4">
                    <a:moveTo>
                      <a:pt x="0" y="3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34"/>
                      <a:pt x="1" y="34"/>
                      <a:pt x="1" y="34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3837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1" name="Freeform 991"/>
              <p:cNvSpPr/>
              <p:nvPr/>
            </p:nvSpPr>
            <p:spPr bwMode="auto">
              <a:xfrm>
                <a:off x="5116" y="3459"/>
                <a:ext cx="6" cy="19"/>
              </a:xfrm>
              <a:custGeom>
                <a:avLst/>
                <a:gdLst>
                  <a:gd name="T0" fmla="*/ 3 w 6"/>
                  <a:gd name="T1" fmla="*/ 6 h 19"/>
                  <a:gd name="T2" fmla="*/ 3 w 6"/>
                  <a:gd name="T3" fmla="*/ 5 h 19"/>
                  <a:gd name="T4" fmla="*/ 3 w 6"/>
                  <a:gd name="T5" fmla="*/ 3 h 19"/>
                  <a:gd name="T6" fmla="*/ 5 w 6"/>
                  <a:gd name="T7" fmla="*/ 0 h 19"/>
                  <a:gd name="T8" fmla="*/ 6 w 6"/>
                  <a:gd name="T9" fmla="*/ 0 h 19"/>
                  <a:gd name="T10" fmla="*/ 6 w 6"/>
                  <a:gd name="T11" fmla="*/ 4 h 19"/>
                  <a:gd name="T12" fmla="*/ 5 w 6"/>
                  <a:gd name="T13" fmla="*/ 5 h 19"/>
                  <a:gd name="T14" fmla="*/ 4 w 6"/>
                  <a:gd name="T15" fmla="*/ 6 h 19"/>
                  <a:gd name="T16" fmla="*/ 3 w 6"/>
                  <a:gd name="T17" fmla="*/ 16 h 19"/>
                  <a:gd name="T18" fmla="*/ 1 w 6"/>
                  <a:gd name="T19" fmla="*/ 19 h 19"/>
                  <a:gd name="T20" fmla="*/ 0 w 6"/>
                  <a:gd name="T21" fmla="*/ 15 h 19"/>
                  <a:gd name="T22" fmla="*/ 3 w 6"/>
                  <a:gd name="T23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19">
                    <a:moveTo>
                      <a:pt x="3" y="6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5"/>
                      <a:pt x="0" y="15"/>
                      <a:pt x="0" y="15"/>
                    </a:cubicBezTo>
                    <a:lnTo>
                      <a:pt x="3" y="6"/>
                    </a:lnTo>
                    <a:close/>
                  </a:path>
                </a:pathLst>
              </a:custGeom>
              <a:solidFill>
                <a:srgbClr val="160B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2" name="Freeform 992"/>
              <p:cNvSpPr/>
              <p:nvPr/>
            </p:nvSpPr>
            <p:spPr bwMode="auto">
              <a:xfrm>
                <a:off x="5112" y="3453"/>
                <a:ext cx="6" cy="26"/>
              </a:xfrm>
              <a:custGeom>
                <a:avLst/>
                <a:gdLst>
                  <a:gd name="T0" fmla="*/ 6 w 6"/>
                  <a:gd name="T1" fmla="*/ 1 h 26"/>
                  <a:gd name="T2" fmla="*/ 5 w 6"/>
                  <a:gd name="T3" fmla="*/ 0 h 26"/>
                  <a:gd name="T4" fmla="*/ 4 w 6"/>
                  <a:gd name="T5" fmla="*/ 0 h 26"/>
                  <a:gd name="T6" fmla="*/ 3 w 6"/>
                  <a:gd name="T7" fmla="*/ 2 h 26"/>
                  <a:gd name="T8" fmla="*/ 0 w 6"/>
                  <a:gd name="T9" fmla="*/ 8 h 26"/>
                  <a:gd name="T10" fmla="*/ 1 w 6"/>
                  <a:gd name="T11" fmla="*/ 10 h 26"/>
                  <a:gd name="T12" fmla="*/ 2 w 6"/>
                  <a:gd name="T13" fmla="*/ 12 h 26"/>
                  <a:gd name="T14" fmla="*/ 1 w 6"/>
                  <a:gd name="T15" fmla="*/ 14 h 26"/>
                  <a:gd name="T16" fmla="*/ 0 w 6"/>
                  <a:gd name="T17" fmla="*/ 17 h 26"/>
                  <a:gd name="T18" fmla="*/ 5 w 6"/>
                  <a:gd name="T19" fmla="*/ 26 h 26"/>
                  <a:gd name="T20" fmla="*/ 4 w 6"/>
                  <a:gd name="T21" fmla="*/ 16 h 26"/>
                  <a:gd name="T22" fmla="*/ 6 w 6"/>
                  <a:gd name="T2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26">
                    <a:moveTo>
                      <a:pt x="6" y="1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4" y="19"/>
                      <a:pt x="4" y="16"/>
                    </a:cubicBezTo>
                    <a:cubicBezTo>
                      <a:pt x="4" y="7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rgbClr val="7A79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3" name="Freeform 993"/>
              <p:cNvSpPr/>
              <p:nvPr/>
            </p:nvSpPr>
            <p:spPr bwMode="auto">
              <a:xfrm>
                <a:off x="5118" y="3452"/>
                <a:ext cx="3" cy="11"/>
              </a:xfrm>
              <a:custGeom>
                <a:avLst/>
                <a:gdLst>
                  <a:gd name="T0" fmla="*/ 3 w 3"/>
                  <a:gd name="T1" fmla="*/ 7 h 11"/>
                  <a:gd name="T2" fmla="*/ 2 w 3"/>
                  <a:gd name="T3" fmla="*/ 8 h 11"/>
                  <a:gd name="T4" fmla="*/ 1 w 3"/>
                  <a:gd name="T5" fmla="*/ 11 h 11"/>
                  <a:gd name="T6" fmla="*/ 0 w 3"/>
                  <a:gd name="T7" fmla="*/ 10 h 11"/>
                  <a:gd name="T8" fmla="*/ 0 w 3"/>
                  <a:gd name="T9" fmla="*/ 4 h 11"/>
                  <a:gd name="T10" fmla="*/ 1 w 3"/>
                  <a:gd name="T11" fmla="*/ 0 h 11"/>
                  <a:gd name="T12" fmla="*/ 1 w 3"/>
                  <a:gd name="T13" fmla="*/ 2 h 11"/>
                  <a:gd name="T14" fmla="*/ 3 w 3"/>
                  <a:gd name="T1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1">
                    <a:moveTo>
                      <a:pt x="3" y="7"/>
                    </a:moveTo>
                    <a:cubicBezTo>
                      <a:pt x="3" y="7"/>
                      <a:pt x="3" y="8"/>
                      <a:pt x="2" y="8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1" y="3"/>
                      <a:pt x="1" y="5"/>
                      <a:pt x="3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4" name="Freeform 994"/>
              <p:cNvSpPr/>
              <p:nvPr/>
            </p:nvSpPr>
            <p:spPr bwMode="auto">
              <a:xfrm>
                <a:off x="5121" y="3452"/>
                <a:ext cx="10" cy="13"/>
              </a:xfrm>
              <a:custGeom>
                <a:avLst/>
                <a:gdLst>
                  <a:gd name="T0" fmla="*/ 8 w 10"/>
                  <a:gd name="T1" fmla="*/ 0 h 13"/>
                  <a:gd name="T2" fmla="*/ 7 w 10"/>
                  <a:gd name="T3" fmla="*/ 1 h 13"/>
                  <a:gd name="T4" fmla="*/ 0 w 10"/>
                  <a:gd name="T5" fmla="*/ 7 h 13"/>
                  <a:gd name="T6" fmla="*/ 0 w 10"/>
                  <a:gd name="T7" fmla="*/ 8 h 13"/>
                  <a:gd name="T8" fmla="*/ 1 w 10"/>
                  <a:gd name="T9" fmla="*/ 12 h 13"/>
                  <a:gd name="T10" fmla="*/ 2 w 10"/>
                  <a:gd name="T11" fmla="*/ 13 h 13"/>
                  <a:gd name="T12" fmla="*/ 7 w 10"/>
                  <a:gd name="T13" fmla="*/ 8 h 13"/>
                  <a:gd name="T14" fmla="*/ 9 w 10"/>
                  <a:gd name="T15" fmla="*/ 2 h 13"/>
                  <a:gd name="T16" fmla="*/ 8 w 10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3">
                    <a:moveTo>
                      <a:pt x="8" y="0"/>
                    </a:moveTo>
                    <a:cubicBezTo>
                      <a:pt x="8" y="0"/>
                      <a:pt x="8" y="0"/>
                      <a:pt x="7" y="1"/>
                    </a:cubicBezTo>
                    <a:cubicBezTo>
                      <a:pt x="6" y="5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1" y="13"/>
                      <a:pt x="2" y="13"/>
                    </a:cubicBezTo>
                    <a:cubicBezTo>
                      <a:pt x="2" y="13"/>
                      <a:pt x="6" y="9"/>
                      <a:pt x="7" y="8"/>
                    </a:cubicBezTo>
                    <a:cubicBezTo>
                      <a:pt x="9" y="5"/>
                      <a:pt x="10" y="5"/>
                      <a:pt x="9" y="2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5" name="Freeform 995"/>
              <p:cNvSpPr/>
              <p:nvPr/>
            </p:nvSpPr>
            <p:spPr bwMode="auto">
              <a:xfrm>
                <a:off x="5116" y="3454"/>
                <a:ext cx="16" cy="25"/>
              </a:xfrm>
              <a:custGeom>
                <a:avLst/>
                <a:gdLst>
                  <a:gd name="T0" fmla="*/ 14 w 16"/>
                  <a:gd name="T1" fmla="*/ 0 h 25"/>
                  <a:gd name="T2" fmla="*/ 15 w 16"/>
                  <a:gd name="T3" fmla="*/ 2 h 25"/>
                  <a:gd name="T4" fmla="*/ 16 w 16"/>
                  <a:gd name="T5" fmla="*/ 2 h 25"/>
                  <a:gd name="T6" fmla="*/ 16 w 16"/>
                  <a:gd name="T7" fmla="*/ 4 h 25"/>
                  <a:gd name="T8" fmla="*/ 13 w 16"/>
                  <a:gd name="T9" fmla="*/ 10 h 25"/>
                  <a:gd name="T10" fmla="*/ 11 w 16"/>
                  <a:gd name="T11" fmla="*/ 12 h 25"/>
                  <a:gd name="T12" fmla="*/ 8 w 16"/>
                  <a:gd name="T13" fmla="*/ 13 h 25"/>
                  <a:gd name="T14" fmla="*/ 9 w 16"/>
                  <a:gd name="T15" fmla="*/ 15 h 25"/>
                  <a:gd name="T16" fmla="*/ 9 w 16"/>
                  <a:gd name="T17" fmla="*/ 17 h 25"/>
                  <a:gd name="T18" fmla="*/ 0 w 16"/>
                  <a:gd name="T19" fmla="*/ 25 h 25"/>
                  <a:gd name="T20" fmla="*/ 7 w 16"/>
                  <a:gd name="T21" fmla="*/ 11 h 25"/>
                  <a:gd name="T22" fmla="*/ 14 w 16"/>
                  <a:gd name="T2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25">
                    <a:moveTo>
                      <a:pt x="14" y="0"/>
                    </a:move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3"/>
                      <a:pt x="16" y="4"/>
                      <a:pt x="16" y="4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2"/>
                      <a:pt x="12" y="12"/>
                      <a:pt x="11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6"/>
                      <a:pt x="9" y="17"/>
                      <a:pt x="9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2" y="19"/>
                      <a:pt x="7" y="11"/>
                    </a:cubicBezTo>
                    <a:cubicBezTo>
                      <a:pt x="9" y="9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7A79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6" name="Freeform 996"/>
              <p:cNvSpPr/>
              <p:nvPr/>
            </p:nvSpPr>
            <p:spPr bwMode="auto">
              <a:xfrm>
                <a:off x="5112" y="3431"/>
                <a:ext cx="17" cy="26"/>
              </a:xfrm>
              <a:custGeom>
                <a:avLst/>
                <a:gdLst>
                  <a:gd name="T0" fmla="*/ 8 w 17"/>
                  <a:gd name="T1" fmla="*/ 0 h 26"/>
                  <a:gd name="T2" fmla="*/ 8 w 17"/>
                  <a:gd name="T3" fmla="*/ 0 h 26"/>
                  <a:gd name="T4" fmla="*/ 17 w 17"/>
                  <a:gd name="T5" fmla="*/ 0 h 26"/>
                  <a:gd name="T6" fmla="*/ 17 w 17"/>
                  <a:gd name="T7" fmla="*/ 16 h 26"/>
                  <a:gd name="T8" fmla="*/ 17 w 17"/>
                  <a:gd name="T9" fmla="*/ 18 h 26"/>
                  <a:gd name="T10" fmla="*/ 15 w 17"/>
                  <a:gd name="T11" fmla="*/ 21 h 26"/>
                  <a:gd name="T12" fmla="*/ 10 w 17"/>
                  <a:gd name="T13" fmla="*/ 24 h 26"/>
                  <a:gd name="T14" fmla="*/ 2 w 17"/>
                  <a:gd name="T15" fmla="*/ 21 h 26"/>
                  <a:gd name="T16" fmla="*/ 1 w 17"/>
                  <a:gd name="T17" fmla="*/ 16 h 26"/>
                  <a:gd name="T18" fmla="*/ 0 w 17"/>
                  <a:gd name="T19" fmla="*/ 7 h 26"/>
                  <a:gd name="T20" fmla="*/ 0 w 17"/>
                  <a:gd name="T21" fmla="*/ 1 h 26"/>
                  <a:gd name="T22" fmla="*/ 8 w 17"/>
                  <a:gd name="T2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" h="26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7"/>
                      <a:pt x="17" y="18"/>
                      <a:pt x="17" y="18"/>
                    </a:cubicBezTo>
                    <a:cubicBezTo>
                      <a:pt x="17" y="19"/>
                      <a:pt x="16" y="20"/>
                      <a:pt x="15" y="21"/>
                    </a:cubicBezTo>
                    <a:cubicBezTo>
                      <a:pt x="15" y="21"/>
                      <a:pt x="13" y="23"/>
                      <a:pt x="10" y="24"/>
                    </a:cubicBezTo>
                    <a:cubicBezTo>
                      <a:pt x="9" y="24"/>
                      <a:pt x="3" y="26"/>
                      <a:pt x="2" y="21"/>
                    </a:cubicBezTo>
                    <a:cubicBezTo>
                      <a:pt x="1" y="19"/>
                      <a:pt x="1" y="17"/>
                      <a:pt x="1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E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7" name="Freeform 997"/>
              <p:cNvSpPr/>
              <p:nvPr/>
            </p:nvSpPr>
            <p:spPr bwMode="auto">
              <a:xfrm>
                <a:off x="5110" y="3421"/>
                <a:ext cx="28" cy="29"/>
              </a:xfrm>
              <a:custGeom>
                <a:avLst/>
                <a:gdLst>
                  <a:gd name="T0" fmla="*/ 2 w 28"/>
                  <a:gd name="T1" fmla="*/ 7 h 29"/>
                  <a:gd name="T2" fmla="*/ 1 w 28"/>
                  <a:gd name="T3" fmla="*/ 15 h 29"/>
                  <a:gd name="T4" fmla="*/ 2 w 28"/>
                  <a:gd name="T5" fmla="*/ 17 h 29"/>
                  <a:gd name="T6" fmla="*/ 2 w 28"/>
                  <a:gd name="T7" fmla="*/ 14 h 29"/>
                  <a:gd name="T8" fmla="*/ 5 w 28"/>
                  <a:gd name="T9" fmla="*/ 11 h 29"/>
                  <a:gd name="T10" fmla="*/ 13 w 28"/>
                  <a:gd name="T11" fmla="*/ 15 h 29"/>
                  <a:gd name="T12" fmla="*/ 14 w 28"/>
                  <a:gd name="T13" fmla="*/ 20 h 29"/>
                  <a:gd name="T14" fmla="*/ 14 w 28"/>
                  <a:gd name="T15" fmla="*/ 21 h 29"/>
                  <a:gd name="T16" fmla="*/ 15 w 28"/>
                  <a:gd name="T17" fmla="*/ 22 h 29"/>
                  <a:gd name="T18" fmla="*/ 16 w 28"/>
                  <a:gd name="T19" fmla="*/ 21 h 29"/>
                  <a:gd name="T20" fmla="*/ 19 w 28"/>
                  <a:gd name="T21" fmla="*/ 19 h 29"/>
                  <a:gd name="T22" fmla="*/ 19 w 28"/>
                  <a:gd name="T23" fmla="*/ 24 h 29"/>
                  <a:gd name="T24" fmla="*/ 19 w 28"/>
                  <a:gd name="T25" fmla="*/ 29 h 29"/>
                  <a:gd name="T26" fmla="*/ 20 w 28"/>
                  <a:gd name="T27" fmla="*/ 27 h 29"/>
                  <a:gd name="T28" fmla="*/ 23 w 28"/>
                  <a:gd name="T29" fmla="*/ 20 h 29"/>
                  <a:gd name="T30" fmla="*/ 8 w 28"/>
                  <a:gd name="T31" fmla="*/ 4 h 29"/>
                  <a:gd name="T32" fmla="*/ 2 w 28"/>
                  <a:gd name="T33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29">
                    <a:moveTo>
                      <a:pt x="2" y="7"/>
                    </a:moveTo>
                    <a:cubicBezTo>
                      <a:pt x="0" y="9"/>
                      <a:pt x="1" y="12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2" y="17"/>
                      <a:pt x="2" y="15"/>
                      <a:pt x="2" y="14"/>
                    </a:cubicBezTo>
                    <a:cubicBezTo>
                      <a:pt x="2" y="12"/>
                      <a:pt x="4" y="11"/>
                      <a:pt x="5" y="11"/>
                    </a:cubicBezTo>
                    <a:cubicBezTo>
                      <a:pt x="6" y="12"/>
                      <a:pt x="12" y="14"/>
                      <a:pt x="13" y="15"/>
                    </a:cubicBezTo>
                    <a:cubicBezTo>
                      <a:pt x="14" y="16"/>
                      <a:pt x="15" y="18"/>
                      <a:pt x="14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2"/>
                      <a:pt x="14" y="23"/>
                      <a:pt x="15" y="22"/>
                    </a:cubicBezTo>
                    <a:cubicBezTo>
                      <a:pt x="16" y="22"/>
                      <a:pt x="16" y="22"/>
                      <a:pt x="16" y="21"/>
                    </a:cubicBezTo>
                    <a:cubicBezTo>
                      <a:pt x="16" y="21"/>
                      <a:pt x="17" y="19"/>
                      <a:pt x="19" y="19"/>
                    </a:cubicBezTo>
                    <a:cubicBezTo>
                      <a:pt x="21" y="19"/>
                      <a:pt x="19" y="23"/>
                      <a:pt x="19" y="24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8"/>
                      <a:pt x="20" y="27"/>
                    </a:cubicBezTo>
                    <a:cubicBezTo>
                      <a:pt x="22" y="23"/>
                      <a:pt x="23" y="21"/>
                      <a:pt x="23" y="20"/>
                    </a:cubicBezTo>
                    <a:cubicBezTo>
                      <a:pt x="28" y="9"/>
                      <a:pt x="19" y="0"/>
                      <a:pt x="8" y="4"/>
                    </a:cubicBezTo>
                    <a:cubicBezTo>
                      <a:pt x="6" y="4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6840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8" name="Freeform 998"/>
              <p:cNvSpPr/>
              <p:nvPr/>
            </p:nvSpPr>
            <p:spPr bwMode="auto">
              <a:xfrm>
                <a:off x="5126" y="3440"/>
                <a:ext cx="5" cy="8"/>
              </a:xfrm>
              <a:custGeom>
                <a:avLst/>
                <a:gdLst>
                  <a:gd name="T0" fmla="*/ 3 w 5"/>
                  <a:gd name="T1" fmla="*/ 0 h 8"/>
                  <a:gd name="T2" fmla="*/ 0 w 5"/>
                  <a:gd name="T3" fmla="*/ 2 h 8"/>
                  <a:gd name="T4" fmla="*/ 0 w 5"/>
                  <a:gd name="T5" fmla="*/ 7 h 8"/>
                  <a:gd name="T6" fmla="*/ 1 w 5"/>
                  <a:gd name="T7" fmla="*/ 8 h 8"/>
                  <a:gd name="T8" fmla="*/ 3 w 5"/>
                  <a:gd name="T9" fmla="*/ 6 h 8"/>
                  <a:gd name="T10" fmla="*/ 4 w 5"/>
                  <a:gd name="T11" fmla="*/ 4 h 8"/>
                  <a:gd name="T12" fmla="*/ 3 w 5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3" y="0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8"/>
                      <a:pt x="1" y="8"/>
                    </a:cubicBezTo>
                    <a:cubicBezTo>
                      <a:pt x="2" y="8"/>
                      <a:pt x="3" y="7"/>
                      <a:pt x="3" y="6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2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9" name="Freeform 999"/>
              <p:cNvSpPr/>
              <p:nvPr/>
            </p:nvSpPr>
            <p:spPr bwMode="auto">
              <a:xfrm>
                <a:off x="5132" y="3512"/>
                <a:ext cx="6" cy="8"/>
              </a:xfrm>
              <a:custGeom>
                <a:avLst/>
                <a:gdLst>
                  <a:gd name="T0" fmla="*/ 6 w 6"/>
                  <a:gd name="T1" fmla="*/ 2 h 8"/>
                  <a:gd name="T2" fmla="*/ 3 w 6"/>
                  <a:gd name="T3" fmla="*/ 5 h 8"/>
                  <a:gd name="T4" fmla="*/ 0 w 6"/>
                  <a:gd name="T5" fmla="*/ 8 h 8"/>
                  <a:gd name="T6" fmla="*/ 0 w 6"/>
                  <a:gd name="T7" fmla="*/ 6 h 8"/>
                  <a:gd name="T8" fmla="*/ 1 w 6"/>
                  <a:gd name="T9" fmla="*/ 3 h 8"/>
                  <a:gd name="T10" fmla="*/ 4 w 6"/>
                  <a:gd name="T11" fmla="*/ 0 h 8"/>
                  <a:gd name="T12" fmla="*/ 6 w 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6" y="2"/>
                    </a:moveTo>
                    <a:cubicBezTo>
                      <a:pt x="6" y="4"/>
                      <a:pt x="4" y="5"/>
                      <a:pt x="3" y="5"/>
                    </a:cubicBezTo>
                    <a:cubicBezTo>
                      <a:pt x="2" y="5"/>
                      <a:pt x="2" y="8"/>
                      <a:pt x="0" y="8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6" y="0"/>
                      <a:pt x="6" y="1"/>
                      <a:pt x="6" y="2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80" name="Freeform 1000"/>
              <p:cNvSpPr/>
              <p:nvPr/>
            </p:nvSpPr>
            <p:spPr bwMode="auto">
              <a:xfrm>
                <a:off x="5146" y="353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32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81" name="Freeform 1001"/>
              <p:cNvSpPr/>
              <p:nvPr/>
            </p:nvSpPr>
            <p:spPr bwMode="auto">
              <a:xfrm>
                <a:off x="5146" y="3516"/>
                <a:ext cx="7" cy="17"/>
              </a:xfrm>
              <a:custGeom>
                <a:avLst/>
                <a:gdLst>
                  <a:gd name="T0" fmla="*/ 0 w 7"/>
                  <a:gd name="T1" fmla="*/ 16 h 17"/>
                  <a:gd name="T2" fmla="*/ 7 w 7"/>
                  <a:gd name="T3" fmla="*/ 0 h 17"/>
                  <a:gd name="T4" fmla="*/ 7 w 7"/>
                  <a:gd name="T5" fmla="*/ 2 h 17"/>
                  <a:gd name="T6" fmla="*/ 7 w 7"/>
                  <a:gd name="T7" fmla="*/ 3 h 17"/>
                  <a:gd name="T8" fmla="*/ 0 w 7"/>
                  <a:gd name="T9" fmla="*/ 17 h 17"/>
                  <a:gd name="T10" fmla="*/ 0 w 7"/>
                  <a:gd name="T1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7">
                    <a:moveTo>
                      <a:pt x="0" y="16"/>
                    </a:moveTo>
                    <a:cubicBezTo>
                      <a:pt x="6" y="8"/>
                      <a:pt x="7" y="1"/>
                      <a:pt x="7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5"/>
                      <a:pt x="5" y="11"/>
                      <a:pt x="0" y="17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6D32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82" name="Freeform 1002"/>
              <p:cNvSpPr/>
              <p:nvPr/>
            </p:nvSpPr>
            <p:spPr bwMode="auto">
              <a:xfrm>
                <a:off x="5132" y="3542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D32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83" name="Freeform 1003"/>
              <p:cNvSpPr/>
              <p:nvPr/>
            </p:nvSpPr>
            <p:spPr bwMode="auto">
              <a:xfrm>
                <a:off x="5116" y="3550"/>
                <a:ext cx="8" cy="5"/>
              </a:xfrm>
              <a:custGeom>
                <a:avLst/>
                <a:gdLst>
                  <a:gd name="T0" fmla="*/ 8 w 8"/>
                  <a:gd name="T1" fmla="*/ 5 h 5"/>
                  <a:gd name="T2" fmla="*/ 1 w 8"/>
                  <a:gd name="T3" fmla="*/ 1 h 5"/>
                  <a:gd name="T4" fmla="*/ 0 w 8"/>
                  <a:gd name="T5" fmla="*/ 0 h 5"/>
                  <a:gd name="T6" fmla="*/ 8 w 8"/>
                  <a:gd name="T7" fmla="*/ 4 h 5"/>
                  <a:gd name="T8" fmla="*/ 8 w 8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8" y="5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lose/>
                  </a:path>
                </a:pathLst>
              </a:custGeom>
              <a:solidFill>
                <a:srgbClr val="723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84" name="Freeform 1004"/>
              <p:cNvSpPr/>
              <p:nvPr/>
            </p:nvSpPr>
            <p:spPr bwMode="auto">
              <a:xfrm>
                <a:off x="5124" y="3518"/>
                <a:ext cx="29" cy="37"/>
              </a:xfrm>
              <a:custGeom>
                <a:avLst/>
                <a:gdLst>
                  <a:gd name="T0" fmla="*/ 0 w 29"/>
                  <a:gd name="T1" fmla="*/ 15 h 37"/>
                  <a:gd name="T2" fmla="*/ 0 w 29"/>
                  <a:gd name="T3" fmla="*/ 17 h 37"/>
                  <a:gd name="T4" fmla="*/ 0 w 29"/>
                  <a:gd name="T5" fmla="*/ 17 h 37"/>
                  <a:gd name="T6" fmla="*/ 6 w 29"/>
                  <a:gd name="T7" fmla="*/ 24 h 37"/>
                  <a:gd name="T8" fmla="*/ 14 w 29"/>
                  <a:gd name="T9" fmla="*/ 22 h 37"/>
                  <a:gd name="T10" fmla="*/ 20 w 29"/>
                  <a:gd name="T11" fmla="*/ 18 h 37"/>
                  <a:gd name="T12" fmla="*/ 22 w 29"/>
                  <a:gd name="T13" fmla="*/ 15 h 37"/>
                  <a:gd name="T14" fmla="*/ 29 w 29"/>
                  <a:gd name="T15" fmla="*/ 1 h 37"/>
                  <a:gd name="T16" fmla="*/ 29 w 29"/>
                  <a:gd name="T17" fmla="*/ 0 h 37"/>
                  <a:gd name="T18" fmla="*/ 29 w 29"/>
                  <a:gd name="T19" fmla="*/ 19 h 37"/>
                  <a:gd name="T20" fmla="*/ 27 w 29"/>
                  <a:gd name="T21" fmla="*/ 22 h 37"/>
                  <a:gd name="T22" fmla="*/ 1 w 29"/>
                  <a:gd name="T23" fmla="*/ 37 h 37"/>
                  <a:gd name="T24" fmla="*/ 0 w 29"/>
                  <a:gd name="T25" fmla="*/ 36 h 37"/>
                  <a:gd name="T26" fmla="*/ 0 w 29"/>
                  <a:gd name="T27" fmla="*/ 1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37">
                    <a:moveTo>
                      <a:pt x="0" y="1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21"/>
                      <a:pt x="3" y="23"/>
                      <a:pt x="6" y="24"/>
                    </a:cubicBezTo>
                    <a:cubicBezTo>
                      <a:pt x="6" y="24"/>
                      <a:pt x="12" y="23"/>
                      <a:pt x="14" y="22"/>
                    </a:cubicBezTo>
                    <a:cubicBezTo>
                      <a:pt x="16" y="21"/>
                      <a:pt x="20" y="18"/>
                      <a:pt x="20" y="18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7" y="9"/>
                      <a:pt x="28" y="3"/>
                      <a:pt x="29" y="1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20"/>
                      <a:pt x="28" y="21"/>
                      <a:pt x="27" y="22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7"/>
                      <a:pt x="0" y="37"/>
                      <a:pt x="0" y="36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8C53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85" name="Freeform 1005"/>
              <p:cNvSpPr/>
              <p:nvPr/>
            </p:nvSpPr>
            <p:spPr bwMode="auto">
              <a:xfrm>
                <a:off x="5116" y="3529"/>
                <a:ext cx="8" cy="4"/>
              </a:xfrm>
              <a:custGeom>
                <a:avLst/>
                <a:gdLst>
                  <a:gd name="T0" fmla="*/ 8 w 8"/>
                  <a:gd name="T1" fmla="*/ 4 h 4"/>
                  <a:gd name="T2" fmla="*/ 0 w 8"/>
                  <a:gd name="T3" fmla="*/ 0 h 4"/>
                  <a:gd name="T4" fmla="*/ 0 w 8"/>
                  <a:gd name="T5" fmla="*/ 0 h 4"/>
                  <a:gd name="T6" fmla="*/ 8 w 8"/>
                  <a:gd name="T7" fmla="*/ 4 h 4"/>
                  <a:gd name="T8" fmla="*/ 8 w 8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8" y="4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5C36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86" name="Freeform 1006"/>
              <p:cNvSpPr/>
              <p:nvPr/>
            </p:nvSpPr>
            <p:spPr bwMode="auto">
              <a:xfrm>
                <a:off x="5124" y="3533"/>
                <a:ext cx="6" cy="9"/>
              </a:xfrm>
              <a:custGeom>
                <a:avLst/>
                <a:gdLst>
                  <a:gd name="T0" fmla="*/ 0 w 6"/>
                  <a:gd name="T1" fmla="*/ 0 h 9"/>
                  <a:gd name="T2" fmla="*/ 6 w 6"/>
                  <a:gd name="T3" fmla="*/ 8 h 9"/>
                  <a:gd name="T4" fmla="*/ 6 w 6"/>
                  <a:gd name="T5" fmla="*/ 8 h 9"/>
                  <a:gd name="T6" fmla="*/ 6 w 6"/>
                  <a:gd name="T7" fmla="*/ 9 h 9"/>
                  <a:gd name="T8" fmla="*/ 0 w 6"/>
                  <a:gd name="T9" fmla="*/ 2 h 9"/>
                  <a:gd name="T10" fmla="*/ 0 w 6"/>
                  <a:gd name="T11" fmla="*/ 2 h 9"/>
                  <a:gd name="T12" fmla="*/ 0 w 6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0" y="0"/>
                    </a:moveTo>
                    <a:cubicBezTo>
                      <a:pt x="0" y="5"/>
                      <a:pt x="3" y="7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" y="8"/>
                      <a:pt x="1" y="6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32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87" name="Freeform 1007"/>
              <p:cNvSpPr/>
              <p:nvPr/>
            </p:nvSpPr>
            <p:spPr bwMode="auto">
              <a:xfrm>
                <a:off x="5124" y="3516"/>
                <a:ext cx="29" cy="25"/>
              </a:xfrm>
              <a:custGeom>
                <a:avLst/>
                <a:gdLst>
                  <a:gd name="T0" fmla="*/ 29 w 29"/>
                  <a:gd name="T1" fmla="*/ 0 h 25"/>
                  <a:gd name="T2" fmla="*/ 22 w 29"/>
                  <a:gd name="T3" fmla="*/ 16 h 25"/>
                  <a:gd name="T4" fmla="*/ 22 w 29"/>
                  <a:gd name="T5" fmla="*/ 15 h 25"/>
                  <a:gd name="T6" fmla="*/ 22 w 29"/>
                  <a:gd name="T7" fmla="*/ 15 h 25"/>
                  <a:gd name="T8" fmla="*/ 20 w 29"/>
                  <a:gd name="T9" fmla="*/ 16 h 25"/>
                  <a:gd name="T10" fmla="*/ 20 w 29"/>
                  <a:gd name="T11" fmla="*/ 17 h 25"/>
                  <a:gd name="T12" fmla="*/ 20 w 29"/>
                  <a:gd name="T13" fmla="*/ 19 h 25"/>
                  <a:gd name="T14" fmla="*/ 14 w 29"/>
                  <a:gd name="T15" fmla="*/ 23 h 25"/>
                  <a:gd name="T16" fmla="*/ 9 w 29"/>
                  <a:gd name="T17" fmla="*/ 25 h 25"/>
                  <a:gd name="T18" fmla="*/ 9 w 29"/>
                  <a:gd name="T19" fmla="*/ 23 h 25"/>
                  <a:gd name="T20" fmla="*/ 8 w 29"/>
                  <a:gd name="T21" fmla="*/ 23 h 25"/>
                  <a:gd name="T22" fmla="*/ 7 w 29"/>
                  <a:gd name="T23" fmla="*/ 24 h 25"/>
                  <a:gd name="T24" fmla="*/ 6 w 29"/>
                  <a:gd name="T25" fmla="*/ 25 h 25"/>
                  <a:gd name="T26" fmla="*/ 0 w 29"/>
                  <a:gd name="T27" fmla="*/ 17 h 25"/>
                  <a:gd name="T28" fmla="*/ 0 w 29"/>
                  <a:gd name="T29" fmla="*/ 17 h 25"/>
                  <a:gd name="T30" fmla="*/ 9 w 29"/>
                  <a:gd name="T31" fmla="*/ 12 h 25"/>
                  <a:gd name="T32" fmla="*/ 10 w 29"/>
                  <a:gd name="T33" fmla="*/ 11 h 25"/>
                  <a:gd name="T34" fmla="*/ 18 w 29"/>
                  <a:gd name="T35" fmla="*/ 6 h 25"/>
                  <a:gd name="T36" fmla="*/ 20 w 29"/>
                  <a:gd name="T37" fmla="*/ 6 h 25"/>
                  <a:gd name="T38" fmla="*/ 29 w 29"/>
                  <a:gd name="T3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25">
                    <a:moveTo>
                      <a:pt x="29" y="0"/>
                    </a:moveTo>
                    <a:cubicBezTo>
                      <a:pt x="29" y="1"/>
                      <a:pt x="28" y="8"/>
                      <a:pt x="22" y="16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0" y="17"/>
                      <a:pt x="20" y="17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20"/>
                      <a:pt x="16" y="22"/>
                      <a:pt x="14" y="23"/>
                    </a:cubicBezTo>
                    <a:cubicBezTo>
                      <a:pt x="12" y="24"/>
                      <a:pt x="10" y="25"/>
                      <a:pt x="9" y="25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8" y="23"/>
                      <a:pt x="8" y="2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6" y="24"/>
                      <a:pt x="6" y="24"/>
                      <a:pt x="6" y="25"/>
                    </a:cubicBezTo>
                    <a:cubicBezTo>
                      <a:pt x="3" y="24"/>
                      <a:pt x="0" y="2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0" y="6"/>
                      <a:pt x="20" y="6"/>
                      <a:pt x="20" y="6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A568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88" name="Freeform 1008"/>
              <p:cNvSpPr/>
              <p:nvPr/>
            </p:nvSpPr>
            <p:spPr bwMode="auto">
              <a:xfrm>
                <a:off x="5116" y="3512"/>
                <a:ext cx="37" cy="43"/>
              </a:xfrm>
              <a:custGeom>
                <a:avLst/>
                <a:gdLst>
                  <a:gd name="T0" fmla="*/ 30 w 37"/>
                  <a:gd name="T1" fmla="*/ 0 h 43"/>
                  <a:gd name="T2" fmla="*/ 37 w 37"/>
                  <a:gd name="T3" fmla="*/ 4 h 43"/>
                  <a:gd name="T4" fmla="*/ 8 w 37"/>
                  <a:gd name="T5" fmla="*/ 21 h 43"/>
                  <a:gd name="T6" fmla="*/ 8 w 37"/>
                  <a:gd name="T7" fmla="*/ 23 h 43"/>
                  <a:gd name="T8" fmla="*/ 8 w 37"/>
                  <a:gd name="T9" fmla="*/ 42 h 43"/>
                  <a:gd name="T10" fmla="*/ 8 w 37"/>
                  <a:gd name="T11" fmla="*/ 43 h 43"/>
                  <a:gd name="T12" fmla="*/ 1 w 37"/>
                  <a:gd name="T13" fmla="*/ 39 h 43"/>
                  <a:gd name="T14" fmla="*/ 0 w 37"/>
                  <a:gd name="T15" fmla="*/ 38 h 43"/>
                  <a:gd name="T16" fmla="*/ 0 w 37"/>
                  <a:gd name="T17" fmla="*/ 17 h 43"/>
                  <a:gd name="T18" fmla="*/ 30 w 37"/>
                  <a:gd name="T1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43">
                    <a:moveTo>
                      <a:pt x="30" y="0"/>
                    </a:moveTo>
                    <a:cubicBezTo>
                      <a:pt x="37" y="4"/>
                      <a:pt x="37" y="4"/>
                      <a:pt x="37" y="4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8" y="42"/>
                      <a:pt x="8" y="43"/>
                      <a:pt x="8" y="43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8"/>
                      <a:pt x="0" y="38"/>
                      <a:pt x="0" y="38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6D3B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</p:grpSp>
        <p:sp>
          <p:nvSpPr>
            <p:cNvPr id="91" name="Freeform 1010"/>
            <p:cNvSpPr/>
            <p:nvPr/>
          </p:nvSpPr>
          <p:spPr bwMode="auto">
            <a:xfrm>
              <a:off x="8389938" y="5611813"/>
              <a:ext cx="17463" cy="11113"/>
            </a:xfrm>
            <a:custGeom>
              <a:avLst/>
              <a:gdLst>
                <a:gd name="T0" fmla="*/ 0 w 11"/>
                <a:gd name="T1" fmla="*/ 6 h 7"/>
                <a:gd name="T2" fmla="*/ 5 w 11"/>
                <a:gd name="T3" fmla="*/ 4 h 7"/>
                <a:gd name="T4" fmla="*/ 11 w 11"/>
                <a:gd name="T5" fmla="*/ 0 h 7"/>
                <a:gd name="T6" fmla="*/ 11 w 11"/>
                <a:gd name="T7" fmla="*/ 0 h 7"/>
                <a:gd name="T8" fmla="*/ 11 w 11"/>
                <a:gd name="T9" fmla="*/ 0 h 7"/>
                <a:gd name="T10" fmla="*/ 5 w 11"/>
                <a:gd name="T11" fmla="*/ 5 h 7"/>
                <a:gd name="T12" fmla="*/ 0 w 11"/>
                <a:gd name="T13" fmla="*/ 7 h 7"/>
                <a:gd name="T14" fmla="*/ 0 w 11"/>
                <a:gd name="T1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">
                  <a:moveTo>
                    <a:pt x="0" y="6"/>
                  </a:moveTo>
                  <a:cubicBezTo>
                    <a:pt x="2" y="6"/>
                    <a:pt x="3" y="5"/>
                    <a:pt x="5" y="4"/>
                  </a:cubicBezTo>
                  <a:cubicBezTo>
                    <a:pt x="7" y="3"/>
                    <a:pt x="9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7" y="4"/>
                    <a:pt x="5" y="5"/>
                  </a:cubicBezTo>
                  <a:cubicBezTo>
                    <a:pt x="3" y="6"/>
                    <a:pt x="2" y="7"/>
                    <a:pt x="0" y="7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2" name="Freeform 1011"/>
            <p:cNvSpPr/>
            <p:nvPr/>
          </p:nvSpPr>
          <p:spPr bwMode="auto">
            <a:xfrm>
              <a:off x="8385175" y="5622925"/>
              <a:ext cx="1588" cy="4763"/>
            </a:xfrm>
            <a:custGeom>
              <a:avLst/>
              <a:gdLst>
                <a:gd name="T0" fmla="*/ 1 w 1"/>
                <a:gd name="T1" fmla="*/ 1 h 3"/>
                <a:gd name="T2" fmla="*/ 1 w 1"/>
                <a:gd name="T3" fmla="*/ 2 h 3"/>
                <a:gd name="T4" fmla="*/ 1 w 1"/>
                <a:gd name="T5" fmla="*/ 3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0 h 3"/>
                <a:gd name="T12" fmla="*/ 1 w 1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54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3" name="Freeform 1012"/>
            <p:cNvSpPr/>
            <p:nvPr/>
          </p:nvSpPr>
          <p:spPr bwMode="auto">
            <a:xfrm>
              <a:off x="8385175" y="5621338"/>
              <a:ext cx="4763" cy="3175"/>
            </a:xfrm>
            <a:custGeom>
              <a:avLst/>
              <a:gdLst>
                <a:gd name="T0" fmla="*/ 1 w 3"/>
                <a:gd name="T1" fmla="*/ 2 h 2"/>
                <a:gd name="T2" fmla="*/ 0 w 3"/>
                <a:gd name="T3" fmla="*/ 1 h 2"/>
                <a:gd name="T4" fmla="*/ 3 w 3"/>
                <a:gd name="T5" fmla="*/ 0 h 2"/>
                <a:gd name="T6" fmla="*/ 3 w 3"/>
                <a:gd name="T7" fmla="*/ 0 h 2"/>
                <a:gd name="T8" fmla="*/ 1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B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4" name="Freeform 1013"/>
            <p:cNvSpPr/>
            <p:nvPr/>
          </p:nvSpPr>
          <p:spPr bwMode="auto">
            <a:xfrm>
              <a:off x="8386763" y="5621338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2 h 3"/>
                <a:gd name="T12" fmla="*/ 2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87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5" name="Freeform 1014"/>
            <p:cNvSpPr/>
            <p:nvPr/>
          </p:nvSpPr>
          <p:spPr bwMode="auto">
            <a:xfrm>
              <a:off x="8385175" y="5618163"/>
              <a:ext cx="4763" cy="6350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0 h 4"/>
                <a:gd name="T4" fmla="*/ 2 w 3"/>
                <a:gd name="T5" fmla="*/ 0 h 4"/>
                <a:gd name="T6" fmla="*/ 3 w 3"/>
                <a:gd name="T7" fmla="*/ 0 h 4"/>
                <a:gd name="T8" fmla="*/ 2 w 3"/>
                <a:gd name="T9" fmla="*/ 0 h 4"/>
                <a:gd name="T10" fmla="*/ 1 w 3"/>
                <a:gd name="T11" fmla="*/ 1 h 4"/>
                <a:gd name="T12" fmla="*/ 0 w 3"/>
                <a:gd name="T13" fmla="*/ 2 h 4"/>
                <a:gd name="T14" fmla="*/ 0 w 3"/>
                <a:gd name="T15" fmla="*/ 4 h 4"/>
                <a:gd name="T16" fmla="*/ 0 w 3"/>
                <a:gd name="T17" fmla="*/ 4 h 4"/>
                <a:gd name="T18" fmla="*/ 0 w 3"/>
                <a:gd name="T19" fmla="*/ 2 h 4"/>
                <a:gd name="T20" fmla="*/ 0 w 3"/>
                <a:gd name="T2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955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6" name="Freeform 1015"/>
            <p:cNvSpPr/>
            <p:nvPr/>
          </p:nvSpPr>
          <p:spPr bwMode="auto">
            <a:xfrm>
              <a:off x="8385175" y="5618163"/>
              <a:ext cx="4763" cy="6350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1 h 4"/>
                <a:gd name="T4" fmla="*/ 3 w 3"/>
                <a:gd name="T5" fmla="*/ 2 h 4"/>
                <a:gd name="T6" fmla="*/ 0 w 3"/>
                <a:gd name="T7" fmla="*/ 4 h 4"/>
                <a:gd name="T8" fmla="*/ 0 w 3"/>
                <a:gd name="T9" fmla="*/ 2 h 4"/>
                <a:gd name="T10" fmla="*/ 1 w 3"/>
                <a:gd name="T11" fmla="*/ 1 h 4"/>
                <a:gd name="T12" fmla="*/ 2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7" name="Freeform 1016"/>
            <p:cNvSpPr/>
            <p:nvPr/>
          </p:nvSpPr>
          <p:spPr bwMode="auto">
            <a:xfrm>
              <a:off x="8407400" y="5611813"/>
              <a:ext cx="1588" cy="317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  <a:gd name="T10" fmla="*/ 0 w 1"/>
                <a:gd name="T11" fmla="*/ 0 h 2"/>
                <a:gd name="T12" fmla="*/ 0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4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" name="Freeform 1017"/>
            <p:cNvSpPr/>
            <p:nvPr/>
          </p:nvSpPr>
          <p:spPr bwMode="auto">
            <a:xfrm>
              <a:off x="8407400" y="5608638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2 w 3"/>
                <a:gd name="T5" fmla="*/ 0 h 2"/>
                <a:gd name="T6" fmla="*/ 3 w 3"/>
                <a:gd name="T7" fmla="*/ 0 h 2"/>
                <a:gd name="T8" fmla="*/ 0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B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" name="Freeform 1018"/>
            <p:cNvSpPr/>
            <p:nvPr/>
          </p:nvSpPr>
          <p:spPr bwMode="auto">
            <a:xfrm>
              <a:off x="8407400" y="5608638"/>
              <a:ext cx="4763" cy="6350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2 h 4"/>
                <a:gd name="T4" fmla="*/ 2 w 3"/>
                <a:gd name="T5" fmla="*/ 3 h 4"/>
                <a:gd name="T6" fmla="*/ 1 w 3"/>
                <a:gd name="T7" fmla="*/ 4 h 4"/>
                <a:gd name="T8" fmla="*/ 0 w 3"/>
                <a:gd name="T9" fmla="*/ 3 h 4"/>
                <a:gd name="T10" fmla="*/ 0 w 3"/>
                <a:gd name="T11" fmla="*/ 2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D87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0" name="Freeform 1019"/>
            <p:cNvSpPr/>
            <p:nvPr/>
          </p:nvSpPr>
          <p:spPr bwMode="auto">
            <a:xfrm>
              <a:off x="8407400" y="5605463"/>
              <a:ext cx="4763" cy="6350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0 h 4"/>
                <a:gd name="T4" fmla="*/ 2 w 3"/>
                <a:gd name="T5" fmla="*/ 0 h 4"/>
                <a:gd name="T6" fmla="*/ 3 w 3"/>
                <a:gd name="T7" fmla="*/ 0 h 4"/>
                <a:gd name="T8" fmla="*/ 2 w 3"/>
                <a:gd name="T9" fmla="*/ 0 h 4"/>
                <a:gd name="T10" fmla="*/ 1 w 3"/>
                <a:gd name="T11" fmla="*/ 1 h 4"/>
                <a:gd name="T12" fmla="*/ 1 w 3"/>
                <a:gd name="T13" fmla="*/ 1 h 4"/>
                <a:gd name="T14" fmla="*/ 1 w 3"/>
                <a:gd name="T15" fmla="*/ 1 h 4"/>
                <a:gd name="T16" fmla="*/ 0 w 3"/>
                <a:gd name="T17" fmla="*/ 2 h 4"/>
                <a:gd name="T18" fmla="*/ 0 w 3"/>
                <a:gd name="T19" fmla="*/ 4 h 4"/>
                <a:gd name="T20" fmla="*/ 0 w 3"/>
                <a:gd name="T21" fmla="*/ 4 h 4"/>
                <a:gd name="T22" fmla="*/ 0 w 3"/>
                <a:gd name="T23" fmla="*/ 2 h 4"/>
                <a:gd name="T24" fmla="*/ 0 w 3"/>
                <a:gd name="T2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955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1" name="Freeform 1020"/>
            <p:cNvSpPr/>
            <p:nvPr/>
          </p:nvSpPr>
          <p:spPr bwMode="auto">
            <a:xfrm>
              <a:off x="8407400" y="5605463"/>
              <a:ext cx="4763" cy="6350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1 h 4"/>
                <a:gd name="T4" fmla="*/ 3 w 3"/>
                <a:gd name="T5" fmla="*/ 3 h 4"/>
                <a:gd name="T6" fmla="*/ 0 w 3"/>
                <a:gd name="T7" fmla="*/ 4 h 4"/>
                <a:gd name="T8" fmla="*/ 0 w 3"/>
                <a:gd name="T9" fmla="*/ 2 h 4"/>
                <a:gd name="T10" fmla="*/ 1 w 3"/>
                <a:gd name="T11" fmla="*/ 1 h 4"/>
                <a:gd name="T12" fmla="*/ 2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2" name="Freeform 1021"/>
            <p:cNvSpPr/>
            <p:nvPr/>
          </p:nvSpPr>
          <p:spPr bwMode="auto">
            <a:xfrm>
              <a:off x="8380413" y="5594350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3" name="Freeform 1022"/>
            <p:cNvSpPr/>
            <p:nvPr/>
          </p:nvSpPr>
          <p:spPr bwMode="auto">
            <a:xfrm>
              <a:off x="8388350" y="5595938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4" name="Freeform 1023"/>
            <p:cNvSpPr/>
            <p:nvPr/>
          </p:nvSpPr>
          <p:spPr bwMode="auto">
            <a:xfrm>
              <a:off x="8386763" y="5597525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5" name="Freeform 1024"/>
            <p:cNvSpPr/>
            <p:nvPr/>
          </p:nvSpPr>
          <p:spPr bwMode="auto">
            <a:xfrm>
              <a:off x="8382000" y="5595938"/>
              <a:ext cx="3175" cy="3175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6" name="Rectangle 1025"/>
            <p:cNvSpPr>
              <a:spLocks noChangeArrowheads="1"/>
            </p:cNvSpPr>
            <p:nvPr/>
          </p:nvSpPr>
          <p:spPr bwMode="auto">
            <a:xfrm>
              <a:off x="8385175" y="5597525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7" name="Freeform 1026"/>
            <p:cNvSpPr/>
            <p:nvPr/>
          </p:nvSpPr>
          <p:spPr bwMode="auto">
            <a:xfrm>
              <a:off x="8382000" y="5592763"/>
              <a:ext cx="6350" cy="4763"/>
            </a:xfrm>
            <a:custGeom>
              <a:avLst/>
              <a:gdLst>
                <a:gd name="T0" fmla="*/ 4 w 4"/>
                <a:gd name="T1" fmla="*/ 2 h 3"/>
                <a:gd name="T2" fmla="*/ 4 w 4"/>
                <a:gd name="T3" fmla="*/ 3 h 3"/>
                <a:gd name="T4" fmla="*/ 3 w 4"/>
                <a:gd name="T5" fmla="*/ 3 h 3"/>
                <a:gd name="T6" fmla="*/ 2 w 4"/>
                <a:gd name="T7" fmla="*/ 3 h 3"/>
                <a:gd name="T8" fmla="*/ 0 w 4"/>
                <a:gd name="T9" fmla="*/ 2 h 3"/>
                <a:gd name="T10" fmla="*/ 0 w 4"/>
                <a:gd name="T11" fmla="*/ 1 h 3"/>
                <a:gd name="T12" fmla="*/ 0 w 4"/>
                <a:gd name="T13" fmla="*/ 0 h 3"/>
                <a:gd name="T14" fmla="*/ 2 w 4"/>
                <a:gd name="T15" fmla="*/ 0 h 3"/>
                <a:gd name="T16" fmla="*/ 4 w 4"/>
                <a:gd name="T1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B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8" name="Freeform 1027"/>
            <p:cNvSpPr/>
            <p:nvPr/>
          </p:nvSpPr>
          <p:spPr bwMode="auto">
            <a:xfrm>
              <a:off x="8396288" y="5586413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9" name="Freeform 1028"/>
            <p:cNvSpPr/>
            <p:nvPr/>
          </p:nvSpPr>
          <p:spPr bwMode="auto">
            <a:xfrm>
              <a:off x="8404225" y="5588000"/>
              <a:ext cx="0" cy="1588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0" name="Rectangle 1029"/>
            <p:cNvSpPr>
              <a:spLocks noChangeArrowheads="1"/>
            </p:cNvSpPr>
            <p:nvPr/>
          </p:nvSpPr>
          <p:spPr bwMode="auto">
            <a:xfrm>
              <a:off x="8402638" y="5588000"/>
              <a:ext cx="1588" cy="1588"/>
            </a:xfrm>
            <a:prstGeom prst="rect">
              <a:avLst/>
            </a:pr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1" name="Freeform 1030"/>
            <p:cNvSpPr/>
            <p:nvPr/>
          </p:nvSpPr>
          <p:spPr bwMode="auto">
            <a:xfrm>
              <a:off x="8396288" y="5586413"/>
              <a:ext cx="4763" cy="3175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2 h 2"/>
                <a:gd name="T4" fmla="*/ 0 w 3"/>
                <a:gd name="T5" fmla="*/ 1 h 2"/>
                <a:gd name="T6" fmla="*/ 0 w 3"/>
                <a:gd name="T7" fmla="*/ 0 h 2"/>
                <a:gd name="T8" fmla="*/ 3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lnTo>
                    <a:pt x="3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2" name="Rectangle 1031"/>
            <p:cNvSpPr>
              <a:spLocks noChangeArrowheads="1"/>
            </p:cNvSpPr>
            <p:nvPr/>
          </p:nvSpPr>
          <p:spPr bwMode="auto">
            <a:xfrm>
              <a:off x="8401050" y="5588000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3" name="Freeform 1032"/>
            <p:cNvSpPr/>
            <p:nvPr/>
          </p:nvSpPr>
          <p:spPr bwMode="auto">
            <a:xfrm>
              <a:off x="8396288" y="5584825"/>
              <a:ext cx="7938" cy="3175"/>
            </a:xfrm>
            <a:custGeom>
              <a:avLst/>
              <a:gdLst>
                <a:gd name="T0" fmla="*/ 5 w 5"/>
                <a:gd name="T1" fmla="*/ 1 h 2"/>
                <a:gd name="T2" fmla="*/ 5 w 5"/>
                <a:gd name="T3" fmla="*/ 2 h 2"/>
                <a:gd name="T4" fmla="*/ 4 w 5"/>
                <a:gd name="T5" fmla="*/ 2 h 2"/>
                <a:gd name="T6" fmla="*/ 3 w 5"/>
                <a:gd name="T7" fmla="*/ 2 h 2"/>
                <a:gd name="T8" fmla="*/ 0 w 5"/>
                <a:gd name="T9" fmla="*/ 1 h 2"/>
                <a:gd name="T10" fmla="*/ 0 w 5"/>
                <a:gd name="T11" fmla="*/ 0 h 2"/>
                <a:gd name="T12" fmla="*/ 1 w 5"/>
                <a:gd name="T13" fmla="*/ 0 h 2"/>
                <a:gd name="T14" fmla="*/ 2 w 5"/>
                <a:gd name="T15" fmla="*/ 0 h 2"/>
                <a:gd name="T16" fmla="*/ 5 w 5"/>
                <a:gd name="T1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FB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4" name="Freeform 1033"/>
            <p:cNvSpPr/>
            <p:nvPr/>
          </p:nvSpPr>
          <p:spPr bwMode="auto">
            <a:xfrm>
              <a:off x="8396288" y="5584825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2 w 2"/>
                <a:gd name="T5" fmla="*/ 2 h 2"/>
                <a:gd name="T6" fmla="*/ 1 w 2"/>
                <a:gd name="T7" fmla="*/ 1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5" name="Freeform 1034"/>
            <p:cNvSpPr/>
            <p:nvPr/>
          </p:nvSpPr>
          <p:spPr bwMode="auto">
            <a:xfrm>
              <a:off x="8396288" y="5584825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1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6" name="Freeform 1035"/>
            <p:cNvSpPr/>
            <p:nvPr/>
          </p:nvSpPr>
          <p:spPr bwMode="auto">
            <a:xfrm>
              <a:off x="8383588" y="5578475"/>
              <a:ext cx="15875" cy="17463"/>
            </a:xfrm>
            <a:custGeom>
              <a:avLst/>
              <a:gdLst>
                <a:gd name="T0" fmla="*/ 9 w 10"/>
                <a:gd name="T1" fmla="*/ 2 h 11"/>
                <a:gd name="T2" fmla="*/ 0 w 10"/>
                <a:gd name="T3" fmla="*/ 11 h 11"/>
                <a:gd name="T4" fmla="*/ 1 w 10"/>
                <a:gd name="T5" fmla="*/ 11 h 11"/>
                <a:gd name="T6" fmla="*/ 10 w 10"/>
                <a:gd name="T7" fmla="*/ 3 h 11"/>
                <a:gd name="T8" fmla="*/ 9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6" y="0"/>
                    <a:pt x="0" y="5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6"/>
                    <a:pt x="7" y="1"/>
                    <a:pt x="10" y="3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7" name="Freeform 1036"/>
            <p:cNvSpPr/>
            <p:nvPr/>
          </p:nvSpPr>
          <p:spPr bwMode="auto">
            <a:xfrm>
              <a:off x="8385175" y="5581650"/>
              <a:ext cx="17463" cy="14288"/>
            </a:xfrm>
            <a:custGeom>
              <a:avLst/>
              <a:gdLst>
                <a:gd name="T0" fmla="*/ 5 w 11"/>
                <a:gd name="T1" fmla="*/ 1 h 9"/>
                <a:gd name="T2" fmla="*/ 11 w 11"/>
                <a:gd name="T3" fmla="*/ 3 h 9"/>
                <a:gd name="T4" fmla="*/ 9 w 11"/>
                <a:gd name="T5" fmla="*/ 4 h 9"/>
                <a:gd name="T6" fmla="*/ 5 w 11"/>
                <a:gd name="T7" fmla="*/ 3 h 9"/>
                <a:gd name="T8" fmla="*/ 1 w 11"/>
                <a:gd name="T9" fmla="*/ 9 h 9"/>
                <a:gd name="T10" fmla="*/ 0 w 11"/>
                <a:gd name="T11" fmla="*/ 9 h 9"/>
                <a:gd name="T12" fmla="*/ 5 w 11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1"/>
                  </a:moveTo>
                  <a:cubicBezTo>
                    <a:pt x="8" y="0"/>
                    <a:pt x="10" y="0"/>
                    <a:pt x="11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1"/>
                    <a:pt x="5" y="3"/>
                  </a:cubicBezTo>
                  <a:cubicBezTo>
                    <a:pt x="3" y="4"/>
                    <a:pt x="2" y="6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2" y="3"/>
                    <a:pt x="5" y="1"/>
                  </a:cubicBezTo>
                  <a:close/>
                </a:path>
              </a:pathLst>
            </a:custGeom>
            <a:solidFill>
              <a:srgbClr val="A56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8" name="Freeform 1037"/>
            <p:cNvSpPr/>
            <p:nvPr/>
          </p:nvSpPr>
          <p:spPr bwMode="auto">
            <a:xfrm>
              <a:off x="8389938" y="5575300"/>
              <a:ext cx="14288" cy="17463"/>
            </a:xfrm>
            <a:custGeom>
              <a:avLst/>
              <a:gdLst>
                <a:gd name="T0" fmla="*/ 7 w 9"/>
                <a:gd name="T1" fmla="*/ 0 h 11"/>
                <a:gd name="T2" fmla="*/ 3 w 9"/>
                <a:gd name="T3" fmla="*/ 0 h 11"/>
                <a:gd name="T4" fmla="*/ 2 w 9"/>
                <a:gd name="T5" fmla="*/ 3 h 11"/>
                <a:gd name="T6" fmla="*/ 2 w 9"/>
                <a:gd name="T7" fmla="*/ 6 h 11"/>
                <a:gd name="T8" fmla="*/ 1 w 9"/>
                <a:gd name="T9" fmla="*/ 7 h 11"/>
                <a:gd name="T10" fmla="*/ 0 w 9"/>
                <a:gd name="T11" fmla="*/ 8 h 11"/>
                <a:gd name="T12" fmla="*/ 2 w 9"/>
                <a:gd name="T13" fmla="*/ 11 h 11"/>
                <a:gd name="T14" fmla="*/ 3 w 9"/>
                <a:gd name="T15" fmla="*/ 10 h 11"/>
                <a:gd name="T16" fmla="*/ 7 w 9"/>
                <a:gd name="T17" fmla="*/ 9 h 11"/>
                <a:gd name="T18" fmla="*/ 9 w 9"/>
                <a:gd name="T19" fmla="*/ 5 h 11"/>
                <a:gd name="T20" fmla="*/ 9 w 9"/>
                <a:gd name="T21" fmla="*/ 4 h 11"/>
                <a:gd name="T22" fmla="*/ 7 w 9"/>
                <a:gd name="T2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1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11"/>
                    <a:pt x="2" y="11"/>
                  </a:cubicBezTo>
                  <a:cubicBezTo>
                    <a:pt x="3" y="11"/>
                    <a:pt x="3" y="10"/>
                    <a:pt x="3" y="10"/>
                  </a:cubicBezTo>
                  <a:cubicBezTo>
                    <a:pt x="4" y="10"/>
                    <a:pt x="6" y="10"/>
                    <a:pt x="7" y="9"/>
                  </a:cubicBezTo>
                  <a:cubicBezTo>
                    <a:pt x="9" y="9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9" y="0"/>
                    <a:pt x="7" y="0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9" name="Freeform 1038"/>
            <p:cNvSpPr/>
            <p:nvPr/>
          </p:nvSpPr>
          <p:spPr bwMode="auto">
            <a:xfrm>
              <a:off x="8385175" y="5494338"/>
              <a:ext cx="23813" cy="85725"/>
            </a:xfrm>
            <a:custGeom>
              <a:avLst/>
              <a:gdLst>
                <a:gd name="T0" fmla="*/ 9 w 15"/>
                <a:gd name="T1" fmla="*/ 54 h 54"/>
                <a:gd name="T2" fmla="*/ 11 w 15"/>
                <a:gd name="T3" fmla="*/ 54 h 54"/>
                <a:gd name="T4" fmla="*/ 13 w 15"/>
                <a:gd name="T5" fmla="*/ 52 h 54"/>
                <a:gd name="T6" fmla="*/ 14 w 15"/>
                <a:gd name="T7" fmla="*/ 28 h 54"/>
                <a:gd name="T8" fmla="*/ 12 w 15"/>
                <a:gd name="T9" fmla="*/ 10 h 54"/>
                <a:gd name="T10" fmla="*/ 6 w 15"/>
                <a:gd name="T11" fmla="*/ 0 h 54"/>
                <a:gd name="T12" fmla="*/ 1 w 15"/>
                <a:gd name="T13" fmla="*/ 9 h 54"/>
                <a:gd name="T14" fmla="*/ 4 w 15"/>
                <a:gd name="T15" fmla="*/ 29 h 54"/>
                <a:gd name="T16" fmla="*/ 4 w 15"/>
                <a:gd name="T17" fmla="*/ 52 h 54"/>
                <a:gd name="T18" fmla="*/ 9 w 15"/>
                <a:gd name="T1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54">
                  <a:moveTo>
                    <a:pt x="9" y="54"/>
                  </a:moveTo>
                  <a:cubicBezTo>
                    <a:pt x="10" y="54"/>
                    <a:pt x="11" y="54"/>
                    <a:pt x="11" y="54"/>
                  </a:cubicBezTo>
                  <a:cubicBezTo>
                    <a:pt x="11" y="54"/>
                    <a:pt x="13" y="53"/>
                    <a:pt x="13" y="52"/>
                  </a:cubicBezTo>
                  <a:cubicBezTo>
                    <a:pt x="13" y="49"/>
                    <a:pt x="15" y="32"/>
                    <a:pt x="14" y="28"/>
                  </a:cubicBezTo>
                  <a:cubicBezTo>
                    <a:pt x="14" y="23"/>
                    <a:pt x="12" y="10"/>
                    <a:pt x="12" y="10"/>
                  </a:cubicBezTo>
                  <a:cubicBezTo>
                    <a:pt x="12" y="10"/>
                    <a:pt x="11" y="0"/>
                    <a:pt x="6" y="0"/>
                  </a:cubicBezTo>
                  <a:cubicBezTo>
                    <a:pt x="1" y="0"/>
                    <a:pt x="0" y="5"/>
                    <a:pt x="1" y="9"/>
                  </a:cubicBezTo>
                  <a:cubicBezTo>
                    <a:pt x="1" y="12"/>
                    <a:pt x="4" y="29"/>
                    <a:pt x="4" y="29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5" y="54"/>
                    <a:pt x="9" y="54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0" name="Freeform 1039"/>
            <p:cNvSpPr/>
            <p:nvPr/>
          </p:nvSpPr>
          <p:spPr bwMode="auto">
            <a:xfrm>
              <a:off x="8259763" y="5700713"/>
              <a:ext cx="44450" cy="20638"/>
            </a:xfrm>
            <a:custGeom>
              <a:avLst/>
              <a:gdLst>
                <a:gd name="T0" fmla="*/ 14 w 28"/>
                <a:gd name="T1" fmla="*/ 0 h 13"/>
                <a:gd name="T2" fmla="*/ 17 w 28"/>
                <a:gd name="T3" fmla="*/ 2 h 13"/>
                <a:gd name="T4" fmla="*/ 22 w 28"/>
                <a:gd name="T5" fmla="*/ 2 h 13"/>
                <a:gd name="T6" fmla="*/ 27 w 28"/>
                <a:gd name="T7" fmla="*/ 5 h 13"/>
                <a:gd name="T8" fmla="*/ 28 w 28"/>
                <a:gd name="T9" fmla="*/ 7 h 13"/>
                <a:gd name="T10" fmla="*/ 25 w 28"/>
                <a:gd name="T11" fmla="*/ 9 h 13"/>
                <a:gd name="T12" fmla="*/ 20 w 28"/>
                <a:gd name="T13" fmla="*/ 10 h 13"/>
                <a:gd name="T14" fmla="*/ 14 w 28"/>
                <a:gd name="T15" fmla="*/ 10 h 13"/>
                <a:gd name="T16" fmla="*/ 10 w 28"/>
                <a:gd name="T17" fmla="*/ 10 h 13"/>
                <a:gd name="T18" fmla="*/ 9 w 28"/>
                <a:gd name="T19" fmla="*/ 12 h 13"/>
                <a:gd name="T20" fmla="*/ 5 w 28"/>
                <a:gd name="T21" fmla="*/ 13 h 13"/>
                <a:gd name="T22" fmla="*/ 0 w 28"/>
                <a:gd name="T23" fmla="*/ 10 h 13"/>
                <a:gd name="T24" fmla="*/ 0 w 28"/>
                <a:gd name="T25" fmla="*/ 1 h 13"/>
                <a:gd name="T26" fmla="*/ 14 w 28"/>
                <a:gd name="T2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13">
                  <a:moveTo>
                    <a:pt x="14" y="0"/>
                  </a:moveTo>
                  <a:cubicBezTo>
                    <a:pt x="14" y="0"/>
                    <a:pt x="15" y="1"/>
                    <a:pt x="17" y="2"/>
                  </a:cubicBezTo>
                  <a:cubicBezTo>
                    <a:pt x="18" y="2"/>
                    <a:pt x="22" y="2"/>
                    <a:pt x="22" y="2"/>
                  </a:cubicBezTo>
                  <a:cubicBezTo>
                    <a:pt x="24" y="3"/>
                    <a:pt x="27" y="3"/>
                    <a:pt x="27" y="5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8"/>
                    <a:pt x="26" y="9"/>
                    <a:pt x="25" y="9"/>
                  </a:cubicBezTo>
                  <a:cubicBezTo>
                    <a:pt x="25" y="9"/>
                    <a:pt x="22" y="10"/>
                    <a:pt x="20" y="10"/>
                  </a:cubicBezTo>
                  <a:cubicBezTo>
                    <a:pt x="17" y="11"/>
                    <a:pt x="16" y="11"/>
                    <a:pt x="14" y="10"/>
                  </a:cubicBezTo>
                  <a:cubicBezTo>
                    <a:pt x="14" y="10"/>
                    <a:pt x="11" y="10"/>
                    <a:pt x="10" y="10"/>
                  </a:cubicBezTo>
                  <a:cubicBezTo>
                    <a:pt x="9" y="10"/>
                    <a:pt x="9" y="11"/>
                    <a:pt x="9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3"/>
                    <a:pt x="0" y="10"/>
                    <a:pt x="0" y="1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1" name="Freeform 1040"/>
            <p:cNvSpPr/>
            <p:nvPr/>
          </p:nvSpPr>
          <p:spPr bwMode="auto">
            <a:xfrm>
              <a:off x="8274050" y="5710238"/>
              <a:ext cx="28575" cy="7938"/>
            </a:xfrm>
            <a:custGeom>
              <a:avLst/>
              <a:gdLst>
                <a:gd name="T0" fmla="*/ 2 w 18"/>
                <a:gd name="T1" fmla="*/ 4 h 5"/>
                <a:gd name="T2" fmla="*/ 9 w 18"/>
                <a:gd name="T3" fmla="*/ 4 h 5"/>
                <a:gd name="T4" fmla="*/ 16 w 18"/>
                <a:gd name="T5" fmla="*/ 2 h 5"/>
                <a:gd name="T6" fmla="*/ 18 w 18"/>
                <a:gd name="T7" fmla="*/ 0 h 5"/>
                <a:gd name="T8" fmla="*/ 18 w 18"/>
                <a:gd name="T9" fmla="*/ 1 h 5"/>
                <a:gd name="T10" fmla="*/ 16 w 18"/>
                <a:gd name="T11" fmla="*/ 3 h 5"/>
                <a:gd name="T12" fmla="*/ 11 w 18"/>
                <a:gd name="T13" fmla="*/ 4 h 5"/>
                <a:gd name="T14" fmla="*/ 5 w 18"/>
                <a:gd name="T15" fmla="*/ 5 h 5"/>
                <a:gd name="T16" fmla="*/ 2 w 18"/>
                <a:gd name="T17" fmla="*/ 4 h 5"/>
                <a:gd name="T18" fmla="*/ 0 w 18"/>
                <a:gd name="T19" fmla="*/ 4 h 5"/>
                <a:gd name="T20" fmla="*/ 2 w 18"/>
                <a:gd name="T2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5">
                  <a:moveTo>
                    <a:pt x="2" y="4"/>
                  </a:moveTo>
                  <a:cubicBezTo>
                    <a:pt x="3" y="4"/>
                    <a:pt x="6" y="4"/>
                    <a:pt x="9" y="4"/>
                  </a:cubicBezTo>
                  <a:cubicBezTo>
                    <a:pt x="12" y="4"/>
                    <a:pt x="16" y="2"/>
                    <a:pt x="16" y="2"/>
                  </a:cubicBezTo>
                  <a:cubicBezTo>
                    <a:pt x="17" y="2"/>
                    <a:pt x="18" y="1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2"/>
                    <a:pt x="17" y="3"/>
                    <a:pt x="16" y="3"/>
                  </a:cubicBezTo>
                  <a:cubicBezTo>
                    <a:pt x="16" y="3"/>
                    <a:pt x="13" y="4"/>
                    <a:pt x="11" y="4"/>
                  </a:cubicBezTo>
                  <a:cubicBezTo>
                    <a:pt x="8" y="5"/>
                    <a:pt x="7" y="5"/>
                    <a:pt x="5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2" name="Freeform 1041"/>
            <p:cNvSpPr/>
            <p:nvPr/>
          </p:nvSpPr>
          <p:spPr bwMode="auto">
            <a:xfrm>
              <a:off x="8259763" y="5713413"/>
              <a:ext cx="14288" cy="7938"/>
            </a:xfrm>
            <a:custGeom>
              <a:avLst/>
              <a:gdLst>
                <a:gd name="T0" fmla="*/ 6 w 9"/>
                <a:gd name="T1" fmla="*/ 3 h 5"/>
                <a:gd name="T2" fmla="*/ 9 w 9"/>
                <a:gd name="T3" fmla="*/ 2 h 5"/>
                <a:gd name="T4" fmla="*/ 9 w 9"/>
                <a:gd name="T5" fmla="*/ 4 h 5"/>
                <a:gd name="T6" fmla="*/ 5 w 9"/>
                <a:gd name="T7" fmla="*/ 5 h 5"/>
                <a:gd name="T8" fmla="*/ 0 w 9"/>
                <a:gd name="T9" fmla="*/ 2 h 5"/>
                <a:gd name="T10" fmla="*/ 0 w 9"/>
                <a:gd name="T11" fmla="*/ 0 h 5"/>
                <a:gd name="T12" fmla="*/ 6 w 9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6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5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2" y="4"/>
                    <a:pt x="6" y="3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3" name="Freeform 1042"/>
            <p:cNvSpPr/>
            <p:nvPr/>
          </p:nvSpPr>
          <p:spPr bwMode="auto">
            <a:xfrm>
              <a:off x="8250238" y="5688013"/>
              <a:ext cx="36513" cy="23813"/>
            </a:xfrm>
            <a:custGeom>
              <a:avLst/>
              <a:gdLst>
                <a:gd name="T0" fmla="*/ 12 w 23"/>
                <a:gd name="T1" fmla="*/ 0 h 15"/>
                <a:gd name="T2" fmla="*/ 14 w 23"/>
                <a:gd name="T3" fmla="*/ 2 h 15"/>
                <a:gd name="T4" fmla="*/ 17 w 23"/>
                <a:gd name="T5" fmla="*/ 2 h 15"/>
                <a:gd name="T6" fmla="*/ 23 w 23"/>
                <a:gd name="T7" fmla="*/ 4 h 15"/>
                <a:gd name="T8" fmla="*/ 23 w 23"/>
                <a:gd name="T9" fmla="*/ 5 h 15"/>
                <a:gd name="T10" fmla="*/ 22 w 23"/>
                <a:gd name="T11" fmla="*/ 6 h 15"/>
                <a:gd name="T12" fmla="*/ 17 w 23"/>
                <a:gd name="T13" fmla="*/ 9 h 15"/>
                <a:gd name="T14" fmla="*/ 12 w 23"/>
                <a:gd name="T15" fmla="*/ 10 h 15"/>
                <a:gd name="T16" fmla="*/ 10 w 23"/>
                <a:gd name="T17" fmla="*/ 10 h 15"/>
                <a:gd name="T18" fmla="*/ 9 w 23"/>
                <a:gd name="T19" fmla="*/ 13 h 15"/>
                <a:gd name="T20" fmla="*/ 6 w 23"/>
                <a:gd name="T21" fmla="*/ 14 h 15"/>
                <a:gd name="T22" fmla="*/ 0 w 23"/>
                <a:gd name="T23" fmla="*/ 11 h 15"/>
                <a:gd name="T24" fmla="*/ 0 w 23"/>
                <a:gd name="T25" fmla="*/ 3 h 15"/>
                <a:gd name="T26" fmla="*/ 12 w 23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5">
                  <a:moveTo>
                    <a:pt x="12" y="0"/>
                  </a:moveTo>
                  <a:cubicBezTo>
                    <a:pt x="12" y="0"/>
                    <a:pt x="12" y="2"/>
                    <a:pt x="14" y="2"/>
                  </a:cubicBezTo>
                  <a:cubicBezTo>
                    <a:pt x="16" y="2"/>
                    <a:pt x="17" y="2"/>
                    <a:pt x="17" y="2"/>
                  </a:cubicBezTo>
                  <a:cubicBezTo>
                    <a:pt x="20" y="2"/>
                    <a:pt x="22" y="2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6"/>
                    <a:pt x="23" y="5"/>
                    <a:pt x="22" y="6"/>
                  </a:cubicBezTo>
                  <a:cubicBezTo>
                    <a:pt x="22" y="6"/>
                    <a:pt x="19" y="8"/>
                    <a:pt x="17" y="9"/>
                  </a:cubicBezTo>
                  <a:cubicBezTo>
                    <a:pt x="14" y="10"/>
                    <a:pt x="13" y="11"/>
                    <a:pt x="12" y="10"/>
                  </a:cubicBezTo>
                  <a:cubicBezTo>
                    <a:pt x="12" y="10"/>
                    <a:pt x="11" y="10"/>
                    <a:pt x="10" y="10"/>
                  </a:cubicBezTo>
                  <a:cubicBezTo>
                    <a:pt x="9" y="10"/>
                    <a:pt x="9" y="12"/>
                    <a:pt x="9" y="1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2" y="15"/>
                    <a:pt x="0" y="12"/>
                    <a:pt x="0" y="11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4" name="Freeform 1043"/>
            <p:cNvSpPr/>
            <p:nvPr/>
          </p:nvSpPr>
          <p:spPr bwMode="auto">
            <a:xfrm>
              <a:off x="8264525" y="5694363"/>
              <a:ext cx="22225" cy="11113"/>
            </a:xfrm>
            <a:custGeom>
              <a:avLst/>
              <a:gdLst>
                <a:gd name="T0" fmla="*/ 2 w 14"/>
                <a:gd name="T1" fmla="*/ 6 h 7"/>
                <a:gd name="T2" fmla="*/ 7 w 14"/>
                <a:gd name="T3" fmla="*/ 5 h 7"/>
                <a:gd name="T4" fmla="*/ 12 w 14"/>
                <a:gd name="T5" fmla="*/ 2 h 7"/>
                <a:gd name="T6" fmla="*/ 14 w 14"/>
                <a:gd name="T7" fmla="*/ 0 h 7"/>
                <a:gd name="T8" fmla="*/ 14 w 14"/>
                <a:gd name="T9" fmla="*/ 1 h 7"/>
                <a:gd name="T10" fmla="*/ 12 w 14"/>
                <a:gd name="T11" fmla="*/ 3 h 7"/>
                <a:gd name="T12" fmla="*/ 8 w 14"/>
                <a:gd name="T13" fmla="*/ 5 h 7"/>
                <a:gd name="T14" fmla="*/ 4 w 14"/>
                <a:gd name="T15" fmla="*/ 6 h 7"/>
                <a:gd name="T16" fmla="*/ 1 w 14"/>
                <a:gd name="T17" fmla="*/ 6 h 7"/>
                <a:gd name="T18" fmla="*/ 0 w 14"/>
                <a:gd name="T19" fmla="*/ 7 h 7"/>
                <a:gd name="T20" fmla="*/ 2 w 14"/>
                <a:gd name="T2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2" y="6"/>
                  </a:moveTo>
                  <a:cubicBezTo>
                    <a:pt x="3" y="6"/>
                    <a:pt x="4" y="6"/>
                    <a:pt x="7" y="5"/>
                  </a:cubicBezTo>
                  <a:cubicBezTo>
                    <a:pt x="9" y="4"/>
                    <a:pt x="12" y="2"/>
                    <a:pt x="12" y="2"/>
                  </a:cubicBezTo>
                  <a:cubicBezTo>
                    <a:pt x="13" y="1"/>
                    <a:pt x="14" y="1"/>
                    <a:pt x="14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3" y="2"/>
                    <a:pt x="12" y="3"/>
                  </a:cubicBezTo>
                  <a:cubicBezTo>
                    <a:pt x="12" y="3"/>
                    <a:pt x="10" y="5"/>
                    <a:pt x="8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6"/>
                    <a:pt x="2" y="6"/>
                    <a:pt x="1" y="6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0" y="7"/>
                    <a:pt x="0" y="6"/>
                    <a:pt x="2" y="6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5" name="Freeform 1044"/>
            <p:cNvSpPr/>
            <p:nvPr/>
          </p:nvSpPr>
          <p:spPr bwMode="auto">
            <a:xfrm>
              <a:off x="8250238" y="5703888"/>
              <a:ext cx="14288" cy="7938"/>
            </a:xfrm>
            <a:custGeom>
              <a:avLst/>
              <a:gdLst>
                <a:gd name="T0" fmla="*/ 6 w 9"/>
                <a:gd name="T1" fmla="*/ 3 h 5"/>
                <a:gd name="T2" fmla="*/ 9 w 9"/>
                <a:gd name="T3" fmla="*/ 2 h 5"/>
                <a:gd name="T4" fmla="*/ 9 w 9"/>
                <a:gd name="T5" fmla="*/ 3 h 5"/>
                <a:gd name="T6" fmla="*/ 6 w 9"/>
                <a:gd name="T7" fmla="*/ 4 h 5"/>
                <a:gd name="T8" fmla="*/ 0 w 9"/>
                <a:gd name="T9" fmla="*/ 1 h 5"/>
                <a:gd name="T10" fmla="*/ 0 w 9"/>
                <a:gd name="T11" fmla="*/ 0 h 5"/>
                <a:gd name="T12" fmla="*/ 6 w 9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6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" y="5"/>
                    <a:pt x="0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2" y="4"/>
                    <a:pt x="6" y="3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6" name="Freeform 1045"/>
            <p:cNvSpPr/>
            <p:nvPr/>
          </p:nvSpPr>
          <p:spPr bwMode="auto">
            <a:xfrm>
              <a:off x="8251825" y="5614988"/>
              <a:ext cx="11113" cy="14288"/>
            </a:xfrm>
            <a:custGeom>
              <a:avLst/>
              <a:gdLst>
                <a:gd name="T0" fmla="*/ 0 w 7"/>
                <a:gd name="T1" fmla="*/ 2 h 9"/>
                <a:gd name="T2" fmla="*/ 3 w 7"/>
                <a:gd name="T3" fmla="*/ 5 h 9"/>
                <a:gd name="T4" fmla="*/ 5 w 7"/>
                <a:gd name="T5" fmla="*/ 8 h 9"/>
                <a:gd name="T6" fmla="*/ 7 w 7"/>
                <a:gd name="T7" fmla="*/ 8 h 9"/>
                <a:gd name="T8" fmla="*/ 5 w 7"/>
                <a:gd name="T9" fmla="*/ 3 h 9"/>
                <a:gd name="T10" fmla="*/ 2 w 7"/>
                <a:gd name="T11" fmla="*/ 0 h 9"/>
                <a:gd name="T12" fmla="*/ 0 w 7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9">
                  <a:moveTo>
                    <a:pt x="0" y="2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4" y="5"/>
                    <a:pt x="4" y="7"/>
                    <a:pt x="5" y="8"/>
                  </a:cubicBezTo>
                  <a:cubicBezTo>
                    <a:pt x="6" y="9"/>
                    <a:pt x="7" y="9"/>
                    <a:pt x="7" y="8"/>
                  </a:cubicBezTo>
                  <a:cubicBezTo>
                    <a:pt x="7" y="8"/>
                    <a:pt x="6" y="4"/>
                    <a:pt x="5" y="3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7" name="Freeform 1046"/>
            <p:cNvSpPr/>
            <p:nvPr/>
          </p:nvSpPr>
          <p:spPr bwMode="auto">
            <a:xfrm>
              <a:off x="8239125" y="5526088"/>
              <a:ext cx="23813" cy="87313"/>
            </a:xfrm>
            <a:custGeom>
              <a:avLst/>
              <a:gdLst>
                <a:gd name="T0" fmla="*/ 8 w 15"/>
                <a:gd name="T1" fmla="*/ 55 h 55"/>
                <a:gd name="T2" fmla="*/ 4 w 15"/>
                <a:gd name="T3" fmla="*/ 52 h 55"/>
                <a:gd name="T4" fmla="*/ 4 w 15"/>
                <a:gd name="T5" fmla="*/ 51 h 55"/>
                <a:gd name="T6" fmla="*/ 0 w 15"/>
                <a:gd name="T7" fmla="*/ 31 h 55"/>
                <a:gd name="T8" fmla="*/ 1 w 15"/>
                <a:gd name="T9" fmla="*/ 12 h 55"/>
                <a:gd name="T10" fmla="*/ 10 w 15"/>
                <a:gd name="T11" fmla="*/ 1 h 55"/>
                <a:gd name="T12" fmla="*/ 13 w 15"/>
                <a:gd name="T13" fmla="*/ 12 h 55"/>
                <a:gd name="T14" fmla="*/ 11 w 15"/>
                <a:gd name="T15" fmla="*/ 31 h 55"/>
                <a:gd name="T16" fmla="*/ 12 w 15"/>
                <a:gd name="T17" fmla="*/ 51 h 55"/>
                <a:gd name="T18" fmla="*/ 8 w 15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55">
                  <a:moveTo>
                    <a:pt x="8" y="55"/>
                  </a:moveTo>
                  <a:cubicBezTo>
                    <a:pt x="7" y="55"/>
                    <a:pt x="4" y="52"/>
                    <a:pt x="4" y="52"/>
                  </a:cubicBezTo>
                  <a:cubicBezTo>
                    <a:pt x="4" y="52"/>
                    <a:pt x="4" y="52"/>
                    <a:pt x="4" y="51"/>
                  </a:cubicBezTo>
                  <a:cubicBezTo>
                    <a:pt x="3" y="48"/>
                    <a:pt x="0" y="35"/>
                    <a:pt x="0" y="31"/>
                  </a:cubicBezTo>
                  <a:cubicBezTo>
                    <a:pt x="0" y="25"/>
                    <a:pt x="1" y="12"/>
                    <a:pt x="1" y="12"/>
                  </a:cubicBezTo>
                  <a:cubicBezTo>
                    <a:pt x="1" y="12"/>
                    <a:pt x="2" y="0"/>
                    <a:pt x="10" y="1"/>
                  </a:cubicBezTo>
                  <a:cubicBezTo>
                    <a:pt x="15" y="2"/>
                    <a:pt x="13" y="8"/>
                    <a:pt x="13" y="12"/>
                  </a:cubicBezTo>
                  <a:cubicBezTo>
                    <a:pt x="13" y="15"/>
                    <a:pt x="11" y="31"/>
                    <a:pt x="11" y="3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11" y="55"/>
                    <a:pt x="8" y="55"/>
                  </a:cubicBezTo>
                  <a:close/>
                </a:path>
              </a:pathLst>
            </a:custGeom>
            <a:solidFill>
              <a:srgbClr val="282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8" name="Freeform 1047"/>
            <p:cNvSpPr/>
            <p:nvPr/>
          </p:nvSpPr>
          <p:spPr bwMode="auto">
            <a:xfrm>
              <a:off x="8245475" y="5614988"/>
              <a:ext cx="12700" cy="22225"/>
            </a:xfrm>
            <a:custGeom>
              <a:avLst/>
              <a:gdLst>
                <a:gd name="T0" fmla="*/ 2 w 8"/>
                <a:gd name="T1" fmla="*/ 0 h 14"/>
                <a:gd name="T2" fmla="*/ 6 w 8"/>
                <a:gd name="T3" fmla="*/ 0 h 14"/>
                <a:gd name="T4" fmla="*/ 8 w 8"/>
                <a:gd name="T5" fmla="*/ 4 h 14"/>
                <a:gd name="T6" fmla="*/ 8 w 8"/>
                <a:gd name="T7" fmla="*/ 5 h 14"/>
                <a:gd name="T8" fmla="*/ 7 w 8"/>
                <a:gd name="T9" fmla="*/ 11 h 14"/>
                <a:gd name="T10" fmla="*/ 4 w 8"/>
                <a:gd name="T11" fmla="*/ 14 h 14"/>
                <a:gd name="T12" fmla="*/ 4 w 8"/>
                <a:gd name="T13" fmla="*/ 14 h 14"/>
                <a:gd name="T14" fmla="*/ 1 w 8"/>
                <a:gd name="T15" fmla="*/ 11 h 14"/>
                <a:gd name="T16" fmla="*/ 0 w 8"/>
                <a:gd name="T17" fmla="*/ 4 h 14"/>
                <a:gd name="T18" fmla="*/ 2 w 8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4">
                  <a:moveTo>
                    <a:pt x="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8" y="14"/>
                    <a:pt x="4" y="14"/>
                  </a:cubicBezTo>
                  <a:cubicBezTo>
                    <a:pt x="2" y="14"/>
                    <a:pt x="4" y="14"/>
                    <a:pt x="4" y="14"/>
                  </a:cubicBezTo>
                  <a:cubicBezTo>
                    <a:pt x="1" y="14"/>
                    <a:pt x="1" y="11"/>
                    <a:pt x="1" y="1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0"/>
                    <a:pt x="2" y="0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9" name="Freeform 1048"/>
            <p:cNvSpPr/>
            <p:nvPr/>
          </p:nvSpPr>
          <p:spPr bwMode="auto">
            <a:xfrm>
              <a:off x="8243888" y="5607050"/>
              <a:ext cx="15875" cy="11113"/>
            </a:xfrm>
            <a:custGeom>
              <a:avLst/>
              <a:gdLst>
                <a:gd name="T0" fmla="*/ 10 w 10"/>
                <a:gd name="T1" fmla="*/ 5 h 7"/>
                <a:gd name="T2" fmla="*/ 7 w 10"/>
                <a:gd name="T3" fmla="*/ 7 h 7"/>
                <a:gd name="T4" fmla="*/ 3 w 10"/>
                <a:gd name="T5" fmla="*/ 7 h 7"/>
                <a:gd name="T6" fmla="*/ 1 w 10"/>
                <a:gd name="T7" fmla="*/ 5 h 7"/>
                <a:gd name="T8" fmla="*/ 0 w 10"/>
                <a:gd name="T9" fmla="*/ 1 h 7"/>
                <a:gd name="T10" fmla="*/ 1 w 10"/>
                <a:gd name="T11" fmla="*/ 0 h 7"/>
                <a:gd name="T12" fmla="*/ 1 w 10"/>
                <a:gd name="T13" fmla="*/ 1 h 7"/>
                <a:gd name="T14" fmla="*/ 5 w 10"/>
                <a:gd name="T15" fmla="*/ 3 h 7"/>
                <a:gd name="T16" fmla="*/ 9 w 10"/>
                <a:gd name="T17" fmla="*/ 0 h 7"/>
                <a:gd name="T18" fmla="*/ 10 w 10"/>
                <a:gd name="T19" fmla="*/ 1 h 7"/>
                <a:gd name="T20" fmla="*/ 10 w 10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7">
                  <a:moveTo>
                    <a:pt x="10" y="5"/>
                  </a:moveTo>
                  <a:cubicBezTo>
                    <a:pt x="10" y="5"/>
                    <a:pt x="9" y="7"/>
                    <a:pt x="7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6"/>
                    <a:pt x="1" y="6"/>
                    <a:pt x="1" y="5"/>
                  </a:cubicBezTo>
                  <a:cubicBezTo>
                    <a:pt x="1" y="5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5" y="3"/>
                  </a:cubicBezTo>
                  <a:cubicBezTo>
                    <a:pt x="9" y="3"/>
                    <a:pt x="9" y="0"/>
                    <a:pt x="9" y="0"/>
                  </a:cubicBezTo>
                  <a:cubicBezTo>
                    <a:pt x="10" y="0"/>
                    <a:pt x="10" y="1"/>
                    <a:pt x="10" y="1"/>
                  </a:cubicBezTo>
                  <a:lnTo>
                    <a:pt x="10" y="5"/>
                  </a:lnTo>
                  <a:close/>
                </a:path>
              </a:pathLst>
            </a:custGeom>
            <a:solidFill>
              <a:srgbClr val="E4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0" name="Freeform 1049"/>
            <p:cNvSpPr/>
            <p:nvPr/>
          </p:nvSpPr>
          <p:spPr bwMode="auto">
            <a:xfrm>
              <a:off x="8259763" y="5487988"/>
              <a:ext cx="31750" cy="41275"/>
            </a:xfrm>
            <a:custGeom>
              <a:avLst/>
              <a:gdLst>
                <a:gd name="T0" fmla="*/ 13 w 20"/>
                <a:gd name="T1" fmla="*/ 1 h 26"/>
                <a:gd name="T2" fmla="*/ 20 w 20"/>
                <a:gd name="T3" fmla="*/ 1 h 26"/>
                <a:gd name="T4" fmla="*/ 17 w 20"/>
                <a:gd name="T5" fmla="*/ 20 h 26"/>
                <a:gd name="T6" fmla="*/ 12 w 20"/>
                <a:gd name="T7" fmla="*/ 26 h 26"/>
                <a:gd name="T8" fmla="*/ 4 w 20"/>
                <a:gd name="T9" fmla="*/ 23 h 26"/>
                <a:gd name="T10" fmla="*/ 1 w 20"/>
                <a:gd name="T11" fmla="*/ 13 h 26"/>
                <a:gd name="T12" fmla="*/ 0 w 20"/>
                <a:gd name="T13" fmla="*/ 0 h 26"/>
                <a:gd name="T14" fmla="*/ 13 w 20"/>
                <a:gd name="T15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6">
                  <a:moveTo>
                    <a:pt x="13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5"/>
                    <a:pt x="14" y="26"/>
                    <a:pt x="12" y="26"/>
                  </a:cubicBezTo>
                  <a:cubicBezTo>
                    <a:pt x="9" y="25"/>
                    <a:pt x="5" y="24"/>
                    <a:pt x="4" y="23"/>
                  </a:cubicBezTo>
                  <a:cubicBezTo>
                    <a:pt x="0" y="21"/>
                    <a:pt x="1" y="13"/>
                    <a:pt x="1" y="1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FF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1" name="Freeform 1050"/>
            <p:cNvSpPr/>
            <p:nvPr/>
          </p:nvSpPr>
          <p:spPr bwMode="auto">
            <a:xfrm>
              <a:off x="8255000" y="5510213"/>
              <a:ext cx="34925" cy="98425"/>
            </a:xfrm>
            <a:custGeom>
              <a:avLst/>
              <a:gdLst>
                <a:gd name="T0" fmla="*/ 1 w 22"/>
                <a:gd name="T1" fmla="*/ 21 h 62"/>
                <a:gd name="T2" fmla="*/ 2 w 22"/>
                <a:gd name="T3" fmla="*/ 11 h 62"/>
                <a:gd name="T4" fmla="*/ 3 w 22"/>
                <a:gd name="T5" fmla="*/ 0 h 62"/>
                <a:gd name="T6" fmla="*/ 13 w 22"/>
                <a:gd name="T7" fmla="*/ 3 h 62"/>
                <a:gd name="T8" fmla="*/ 12 w 22"/>
                <a:gd name="T9" fmla="*/ 13 h 62"/>
                <a:gd name="T10" fmla="*/ 14 w 22"/>
                <a:gd name="T11" fmla="*/ 16 h 62"/>
                <a:gd name="T12" fmla="*/ 18 w 22"/>
                <a:gd name="T13" fmla="*/ 24 h 62"/>
                <a:gd name="T14" fmla="*/ 22 w 22"/>
                <a:gd name="T15" fmla="*/ 33 h 62"/>
                <a:gd name="T16" fmla="*/ 22 w 22"/>
                <a:gd name="T17" fmla="*/ 59 h 62"/>
                <a:gd name="T18" fmla="*/ 0 w 22"/>
                <a:gd name="T19" fmla="*/ 62 h 62"/>
                <a:gd name="T20" fmla="*/ 0 w 22"/>
                <a:gd name="T21" fmla="*/ 27 h 62"/>
                <a:gd name="T22" fmla="*/ 1 w 22"/>
                <a:gd name="T23" fmla="*/ 2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62">
                  <a:moveTo>
                    <a:pt x="1" y="2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5"/>
                    <a:pt x="13" y="15"/>
                    <a:pt x="14" y="16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5"/>
                    <a:pt x="22" y="28"/>
                    <a:pt x="22" y="33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1" y="21"/>
                  </a:cubicBezTo>
                  <a:close/>
                </a:path>
              </a:pathLst>
            </a:custGeom>
            <a:solidFill>
              <a:srgbClr val="FF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2" name="Freeform 1051"/>
            <p:cNvSpPr/>
            <p:nvPr/>
          </p:nvSpPr>
          <p:spPr bwMode="auto">
            <a:xfrm>
              <a:off x="8251825" y="5475288"/>
              <a:ext cx="41275" cy="47625"/>
            </a:xfrm>
            <a:custGeom>
              <a:avLst/>
              <a:gdLst>
                <a:gd name="T0" fmla="*/ 23 w 26"/>
                <a:gd name="T1" fmla="*/ 7 h 30"/>
                <a:gd name="T2" fmla="*/ 25 w 26"/>
                <a:gd name="T3" fmla="*/ 13 h 30"/>
                <a:gd name="T4" fmla="*/ 22 w 26"/>
                <a:gd name="T5" fmla="*/ 16 h 30"/>
                <a:gd name="T6" fmla="*/ 20 w 26"/>
                <a:gd name="T7" fmla="*/ 22 h 30"/>
                <a:gd name="T8" fmla="*/ 19 w 26"/>
                <a:gd name="T9" fmla="*/ 23 h 30"/>
                <a:gd name="T10" fmla="*/ 19 w 26"/>
                <a:gd name="T11" fmla="*/ 20 h 30"/>
                <a:gd name="T12" fmla="*/ 15 w 26"/>
                <a:gd name="T13" fmla="*/ 23 h 30"/>
                <a:gd name="T14" fmla="*/ 14 w 26"/>
                <a:gd name="T15" fmla="*/ 26 h 30"/>
                <a:gd name="T16" fmla="*/ 8 w 26"/>
                <a:gd name="T17" fmla="*/ 29 h 30"/>
                <a:gd name="T18" fmla="*/ 4 w 26"/>
                <a:gd name="T19" fmla="*/ 27 h 30"/>
                <a:gd name="T20" fmla="*/ 2 w 26"/>
                <a:gd name="T21" fmla="*/ 19 h 30"/>
                <a:gd name="T22" fmla="*/ 16 w 26"/>
                <a:gd name="T23" fmla="*/ 4 h 30"/>
                <a:gd name="T24" fmla="*/ 23 w 26"/>
                <a:gd name="T25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30">
                  <a:moveTo>
                    <a:pt x="23" y="7"/>
                  </a:moveTo>
                  <a:cubicBezTo>
                    <a:pt x="26" y="8"/>
                    <a:pt x="25" y="13"/>
                    <a:pt x="25" y="13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3"/>
                    <a:pt x="19" y="24"/>
                    <a:pt x="19" y="23"/>
                  </a:cubicBezTo>
                  <a:cubicBezTo>
                    <a:pt x="18" y="22"/>
                    <a:pt x="19" y="21"/>
                    <a:pt x="19" y="20"/>
                  </a:cubicBezTo>
                  <a:cubicBezTo>
                    <a:pt x="18" y="20"/>
                    <a:pt x="17" y="19"/>
                    <a:pt x="15" y="2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30"/>
                    <a:pt x="10" y="30"/>
                    <a:pt x="8" y="29"/>
                  </a:cubicBezTo>
                  <a:cubicBezTo>
                    <a:pt x="8" y="29"/>
                    <a:pt x="5" y="28"/>
                    <a:pt x="4" y="27"/>
                  </a:cubicBezTo>
                  <a:cubicBezTo>
                    <a:pt x="4" y="26"/>
                    <a:pt x="2" y="20"/>
                    <a:pt x="2" y="19"/>
                  </a:cubicBezTo>
                  <a:cubicBezTo>
                    <a:pt x="0" y="12"/>
                    <a:pt x="3" y="0"/>
                    <a:pt x="16" y="4"/>
                  </a:cubicBezTo>
                  <a:cubicBezTo>
                    <a:pt x="20" y="5"/>
                    <a:pt x="23" y="7"/>
                    <a:pt x="23" y="7"/>
                  </a:cubicBezTo>
                  <a:close/>
                </a:path>
              </a:pathLst>
            </a:custGeom>
            <a:solidFill>
              <a:srgbClr val="3A2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3" name="Freeform 1052"/>
            <p:cNvSpPr/>
            <p:nvPr/>
          </p:nvSpPr>
          <p:spPr bwMode="auto">
            <a:xfrm>
              <a:off x="8245475" y="5607050"/>
              <a:ext cx="31750" cy="98425"/>
            </a:xfrm>
            <a:custGeom>
              <a:avLst/>
              <a:gdLst>
                <a:gd name="T0" fmla="*/ 20 w 20"/>
                <a:gd name="T1" fmla="*/ 1 h 62"/>
                <a:gd name="T2" fmla="*/ 19 w 20"/>
                <a:gd name="T3" fmla="*/ 59 h 62"/>
                <a:gd name="T4" fmla="*/ 9 w 20"/>
                <a:gd name="T5" fmla="*/ 62 h 62"/>
                <a:gd name="T6" fmla="*/ 2 w 20"/>
                <a:gd name="T7" fmla="*/ 59 h 62"/>
                <a:gd name="T8" fmla="*/ 0 w 20"/>
                <a:gd name="T9" fmla="*/ 0 h 62"/>
                <a:gd name="T10" fmla="*/ 20 w 20"/>
                <a:gd name="T11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62">
                  <a:moveTo>
                    <a:pt x="20" y="1"/>
                  </a:move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6" y="62"/>
                    <a:pt x="9" y="62"/>
                  </a:cubicBezTo>
                  <a:cubicBezTo>
                    <a:pt x="6" y="62"/>
                    <a:pt x="2" y="60"/>
                    <a:pt x="2" y="5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282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4" name="Freeform 1053"/>
            <p:cNvSpPr/>
            <p:nvPr/>
          </p:nvSpPr>
          <p:spPr bwMode="auto">
            <a:xfrm>
              <a:off x="8253413" y="5618163"/>
              <a:ext cx="31750" cy="96838"/>
            </a:xfrm>
            <a:custGeom>
              <a:avLst/>
              <a:gdLst>
                <a:gd name="T0" fmla="*/ 20 w 20"/>
                <a:gd name="T1" fmla="*/ 0 h 61"/>
                <a:gd name="T2" fmla="*/ 18 w 20"/>
                <a:gd name="T3" fmla="*/ 51 h 61"/>
                <a:gd name="T4" fmla="*/ 19 w 20"/>
                <a:gd name="T5" fmla="*/ 53 h 61"/>
                <a:gd name="T6" fmla="*/ 19 w 20"/>
                <a:gd name="T7" fmla="*/ 55 h 61"/>
                <a:gd name="T8" fmla="*/ 9 w 20"/>
                <a:gd name="T9" fmla="*/ 61 h 61"/>
                <a:gd name="T10" fmla="*/ 4 w 20"/>
                <a:gd name="T11" fmla="*/ 59 h 61"/>
                <a:gd name="T12" fmla="*/ 0 w 20"/>
                <a:gd name="T13" fmla="*/ 0 h 61"/>
                <a:gd name="T14" fmla="*/ 20 w 20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61">
                  <a:moveTo>
                    <a:pt x="20" y="0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2"/>
                    <a:pt x="19" y="53"/>
                  </a:cubicBezTo>
                  <a:cubicBezTo>
                    <a:pt x="20" y="53"/>
                    <a:pt x="20" y="54"/>
                    <a:pt x="19" y="55"/>
                  </a:cubicBezTo>
                  <a:cubicBezTo>
                    <a:pt x="19" y="56"/>
                    <a:pt x="16" y="61"/>
                    <a:pt x="9" y="61"/>
                  </a:cubicBezTo>
                  <a:cubicBezTo>
                    <a:pt x="6" y="61"/>
                    <a:pt x="4" y="60"/>
                    <a:pt x="4" y="5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5" name="Freeform 1054"/>
            <p:cNvSpPr/>
            <p:nvPr/>
          </p:nvSpPr>
          <p:spPr bwMode="auto">
            <a:xfrm>
              <a:off x="8256588" y="5522913"/>
              <a:ext cx="22225" cy="15875"/>
            </a:xfrm>
            <a:custGeom>
              <a:avLst/>
              <a:gdLst>
                <a:gd name="T0" fmla="*/ 2 w 14"/>
                <a:gd name="T1" fmla="*/ 0 h 10"/>
                <a:gd name="T2" fmla="*/ 0 w 14"/>
                <a:gd name="T3" fmla="*/ 1 h 10"/>
                <a:gd name="T4" fmla="*/ 0 w 14"/>
                <a:gd name="T5" fmla="*/ 2 h 10"/>
                <a:gd name="T6" fmla="*/ 0 w 14"/>
                <a:gd name="T7" fmla="*/ 3 h 10"/>
                <a:gd name="T8" fmla="*/ 11 w 14"/>
                <a:gd name="T9" fmla="*/ 8 h 10"/>
                <a:gd name="T10" fmla="*/ 14 w 14"/>
                <a:gd name="T11" fmla="*/ 10 h 10"/>
                <a:gd name="T12" fmla="*/ 13 w 14"/>
                <a:gd name="T13" fmla="*/ 8 h 10"/>
                <a:gd name="T14" fmla="*/ 7 w 14"/>
                <a:gd name="T15" fmla="*/ 2 h 10"/>
                <a:gd name="T16" fmla="*/ 2 w 14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6" y="5"/>
                    <a:pt x="11" y="8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6"/>
                    <a:pt x="10" y="3"/>
                    <a:pt x="7" y="2"/>
                  </a:cubicBezTo>
                  <a:cubicBezTo>
                    <a:pt x="7" y="2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E4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6" name="Freeform 1055"/>
            <p:cNvSpPr/>
            <p:nvPr/>
          </p:nvSpPr>
          <p:spPr bwMode="auto">
            <a:xfrm>
              <a:off x="8277225" y="5507038"/>
              <a:ext cx="4763" cy="7938"/>
            </a:xfrm>
            <a:custGeom>
              <a:avLst/>
              <a:gdLst>
                <a:gd name="T0" fmla="*/ 3 w 3"/>
                <a:gd name="T1" fmla="*/ 0 h 5"/>
                <a:gd name="T2" fmla="*/ 1 w 3"/>
                <a:gd name="T3" fmla="*/ 2 h 5"/>
                <a:gd name="T4" fmla="*/ 1 w 3"/>
                <a:gd name="T5" fmla="*/ 4 h 5"/>
                <a:gd name="T6" fmla="*/ 2 w 3"/>
                <a:gd name="T7" fmla="*/ 5 h 5"/>
                <a:gd name="T8" fmla="*/ 2 w 3"/>
                <a:gd name="T9" fmla="*/ 2 h 5"/>
                <a:gd name="T10" fmla="*/ 3 w 3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5"/>
                    <a:pt x="2" y="2"/>
                    <a:pt x="2" y="2"/>
                  </a:cubicBezTo>
                  <a:cubicBezTo>
                    <a:pt x="2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EFCF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7" name="Freeform 1056"/>
            <p:cNvSpPr/>
            <p:nvPr/>
          </p:nvSpPr>
          <p:spPr bwMode="auto">
            <a:xfrm>
              <a:off x="8278813" y="5505450"/>
              <a:ext cx="4763" cy="12700"/>
            </a:xfrm>
            <a:custGeom>
              <a:avLst/>
              <a:gdLst>
                <a:gd name="T0" fmla="*/ 2 w 3"/>
                <a:gd name="T1" fmla="*/ 0 h 8"/>
                <a:gd name="T2" fmla="*/ 3 w 3"/>
                <a:gd name="T3" fmla="*/ 2 h 8"/>
                <a:gd name="T4" fmla="*/ 2 w 3"/>
                <a:gd name="T5" fmla="*/ 4 h 8"/>
                <a:gd name="T6" fmla="*/ 2 w 3"/>
                <a:gd name="T7" fmla="*/ 7 h 8"/>
                <a:gd name="T8" fmla="*/ 1 w 3"/>
                <a:gd name="T9" fmla="*/ 6 h 8"/>
                <a:gd name="T10" fmla="*/ 1 w 3"/>
                <a:gd name="T11" fmla="*/ 3 h 8"/>
                <a:gd name="T12" fmla="*/ 2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2" y="0"/>
                  </a:moveTo>
                  <a:cubicBezTo>
                    <a:pt x="2" y="0"/>
                    <a:pt x="3" y="0"/>
                    <a:pt x="3" y="2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7"/>
                    <a:pt x="2" y="7"/>
                  </a:cubicBezTo>
                  <a:cubicBezTo>
                    <a:pt x="2" y="7"/>
                    <a:pt x="1" y="8"/>
                    <a:pt x="1" y="6"/>
                  </a:cubicBezTo>
                  <a:cubicBezTo>
                    <a:pt x="1" y="6"/>
                    <a:pt x="0" y="5"/>
                    <a:pt x="1" y="3"/>
                  </a:cubicBezTo>
                  <a:cubicBezTo>
                    <a:pt x="1" y="3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8" name="Freeform 1057"/>
            <p:cNvSpPr/>
            <p:nvPr/>
          </p:nvSpPr>
          <p:spPr bwMode="auto">
            <a:xfrm>
              <a:off x="8335963" y="5708650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9" name="Freeform 1058"/>
            <p:cNvSpPr/>
            <p:nvPr/>
          </p:nvSpPr>
          <p:spPr bwMode="auto">
            <a:xfrm>
              <a:off x="8337550" y="5680075"/>
              <a:ext cx="9525" cy="26988"/>
            </a:xfrm>
            <a:custGeom>
              <a:avLst/>
              <a:gdLst>
                <a:gd name="T0" fmla="*/ 0 w 6"/>
                <a:gd name="T1" fmla="*/ 15 h 17"/>
                <a:gd name="T2" fmla="*/ 6 w 6"/>
                <a:gd name="T3" fmla="*/ 0 h 17"/>
                <a:gd name="T4" fmla="*/ 6 w 6"/>
                <a:gd name="T5" fmla="*/ 1 h 17"/>
                <a:gd name="T6" fmla="*/ 6 w 6"/>
                <a:gd name="T7" fmla="*/ 2 h 17"/>
                <a:gd name="T8" fmla="*/ 0 w 6"/>
                <a:gd name="T9" fmla="*/ 17 h 17"/>
                <a:gd name="T10" fmla="*/ 0 w 6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7">
                  <a:moveTo>
                    <a:pt x="0" y="15"/>
                  </a:moveTo>
                  <a:cubicBezTo>
                    <a:pt x="5" y="8"/>
                    <a:pt x="6" y="1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5"/>
                    <a:pt x="4" y="11"/>
                    <a:pt x="0" y="17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0" name="Freeform 1059"/>
            <p:cNvSpPr/>
            <p:nvPr/>
          </p:nvSpPr>
          <p:spPr bwMode="auto">
            <a:xfrm>
              <a:off x="8315325" y="5721350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1" name="Freeform 1060"/>
            <p:cNvSpPr/>
            <p:nvPr/>
          </p:nvSpPr>
          <p:spPr bwMode="auto">
            <a:xfrm>
              <a:off x="8288338" y="5732463"/>
              <a:ext cx="12700" cy="9525"/>
            </a:xfrm>
            <a:custGeom>
              <a:avLst/>
              <a:gdLst>
                <a:gd name="T0" fmla="*/ 8 w 8"/>
                <a:gd name="T1" fmla="*/ 6 h 6"/>
                <a:gd name="T2" fmla="*/ 1 w 8"/>
                <a:gd name="T3" fmla="*/ 2 h 6"/>
                <a:gd name="T4" fmla="*/ 0 w 8"/>
                <a:gd name="T5" fmla="*/ 0 h 6"/>
                <a:gd name="T6" fmla="*/ 8 w 8"/>
                <a:gd name="T7" fmla="*/ 5 h 6"/>
                <a:gd name="T8" fmla="*/ 8 w 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8" y="6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6"/>
                    <a:pt x="8" y="6"/>
                  </a:cubicBezTo>
                  <a:close/>
                </a:path>
              </a:pathLst>
            </a:custGeom>
            <a:solidFill>
              <a:srgbClr val="723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2" name="Freeform 1061"/>
            <p:cNvSpPr/>
            <p:nvPr/>
          </p:nvSpPr>
          <p:spPr bwMode="auto">
            <a:xfrm>
              <a:off x="8301038" y="5681663"/>
              <a:ext cx="46038" cy="60325"/>
            </a:xfrm>
            <a:custGeom>
              <a:avLst/>
              <a:gdLst>
                <a:gd name="T0" fmla="*/ 0 w 29"/>
                <a:gd name="T1" fmla="*/ 16 h 38"/>
                <a:gd name="T2" fmla="*/ 0 w 29"/>
                <a:gd name="T3" fmla="*/ 17 h 38"/>
                <a:gd name="T4" fmla="*/ 0 w 29"/>
                <a:gd name="T5" fmla="*/ 18 h 38"/>
                <a:gd name="T6" fmla="*/ 6 w 29"/>
                <a:gd name="T7" fmla="*/ 25 h 38"/>
                <a:gd name="T8" fmla="*/ 14 w 29"/>
                <a:gd name="T9" fmla="*/ 23 h 38"/>
                <a:gd name="T10" fmla="*/ 20 w 29"/>
                <a:gd name="T11" fmla="*/ 18 h 38"/>
                <a:gd name="T12" fmla="*/ 23 w 29"/>
                <a:gd name="T13" fmla="*/ 16 h 38"/>
                <a:gd name="T14" fmla="*/ 29 w 29"/>
                <a:gd name="T15" fmla="*/ 1 h 38"/>
                <a:gd name="T16" fmla="*/ 29 w 29"/>
                <a:gd name="T17" fmla="*/ 0 h 38"/>
                <a:gd name="T18" fmla="*/ 29 w 29"/>
                <a:gd name="T19" fmla="*/ 20 h 38"/>
                <a:gd name="T20" fmla="*/ 27 w 29"/>
                <a:gd name="T21" fmla="*/ 23 h 38"/>
                <a:gd name="T22" fmla="*/ 1 w 29"/>
                <a:gd name="T23" fmla="*/ 38 h 38"/>
                <a:gd name="T24" fmla="*/ 0 w 29"/>
                <a:gd name="T25" fmla="*/ 37 h 38"/>
                <a:gd name="T26" fmla="*/ 0 w 29"/>
                <a:gd name="T27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8">
                  <a:moveTo>
                    <a:pt x="0" y="16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22"/>
                    <a:pt x="3" y="24"/>
                    <a:pt x="6" y="25"/>
                  </a:cubicBezTo>
                  <a:cubicBezTo>
                    <a:pt x="6" y="25"/>
                    <a:pt x="12" y="24"/>
                    <a:pt x="14" y="23"/>
                  </a:cubicBezTo>
                  <a:cubicBezTo>
                    <a:pt x="16" y="22"/>
                    <a:pt x="20" y="19"/>
                    <a:pt x="20" y="18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7" y="10"/>
                    <a:pt x="28" y="4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1"/>
                    <a:pt x="28" y="22"/>
                    <a:pt x="27" y="23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8"/>
                    <a:pt x="0" y="38"/>
                    <a:pt x="0" y="37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3" name="Freeform 1062"/>
            <p:cNvSpPr/>
            <p:nvPr/>
          </p:nvSpPr>
          <p:spPr bwMode="auto">
            <a:xfrm>
              <a:off x="8288338" y="5700713"/>
              <a:ext cx="12700" cy="6350"/>
            </a:xfrm>
            <a:custGeom>
              <a:avLst/>
              <a:gdLst>
                <a:gd name="T0" fmla="*/ 8 w 8"/>
                <a:gd name="T1" fmla="*/ 4 h 4"/>
                <a:gd name="T2" fmla="*/ 0 w 8"/>
                <a:gd name="T3" fmla="*/ 0 h 4"/>
                <a:gd name="T4" fmla="*/ 0 w 8"/>
                <a:gd name="T5" fmla="*/ 0 h 4"/>
                <a:gd name="T6" fmla="*/ 8 w 8"/>
                <a:gd name="T7" fmla="*/ 4 h 4"/>
                <a:gd name="T8" fmla="*/ 8 w 8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8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5C3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4" name="Freeform 1063"/>
            <p:cNvSpPr/>
            <p:nvPr/>
          </p:nvSpPr>
          <p:spPr bwMode="auto">
            <a:xfrm>
              <a:off x="8301038" y="5707063"/>
              <a:ext cx="9525" cy="14288"/>
            </a:xfrm>
            <a:custGeom>
              <a:avLst/>
              <a:gdLst>
                <a:gd name="T0" fmla="*/ 0 w 6"/>
                <a:gd name="T1" fmla="*/ 0 h 9"/>
                <a:gd name="T2" fmla="*/ 6 w 6"/>
                <a:gd name="T3" fmla="*/ 8 h 9"/>
                <a:gd name="T4" fmla="*/ 6 w 6"/>
                <a:gd name="T5" fmla="*/ 8 h 9"/>
                <a:gd name="T6" fmla="*/ 6 w 6"/>
                <a:gd name="T7" fmla="*/ 9 h 9"/>
                <a:gd name="T8" fmla="*/ 0 w 6"/>
                <a:gd name="T9" fmla="*/ 2 h 9"/>
                <a:gd name="T10" fmla="*/ 0 w 6"/>
                <a:gd name="T11" fmla="*/ 1 h 9"/>
                <a:gd name="T12" fmla="*/ 0 w 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4"/>
                    <a:pt x="3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3" y="8"/>
                    <a:pt x="1" y="6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5" name="Freeform 1064"/>
            <p:cNvSpPr/>
            <p:nvPr/>
          </p:nvSpPr>
          <p:spPr bwMode="auto">
            <a:xfrm>
              <a:off x="8301038" y="5680075"/>
              <a:ext cx="46038" cy="39688"/>
            </a:xfrm>
            <a:custGeom>
              <a:avLst/>
              <a:gdLst>
                <a:gd name="T0" fmla="*/ 29 w 29"/>
                <a:gd name="T1" fmla="*/ 0 h 25"/>
                <a:gd name="T2" fmla="*/ 23 w 29"/>
                <a:gd name="T3" fmla="*/ 15 h 25"/>
                <a:gd name="T4" fmla="*/ 23 w 29"/>
                <a:gd name="T5" fmla="*/ 15 h 25"/>
                <a:gd name="T6" fmla="*/ 22 w 29"/>
                <a:gd name="T7" fmla="*/ 15 h 25"/>
                <a:gd name="T8" fmla="*/ 20 w 29"/>
                <a:gd name="T9" fmla="*/ 16 h 25"/>
                <a:gd name="T10" fmla="*/ 20 w 29"/>
                <a:gd name="T11" fmla="*/ 17 h 25"/>
                <a:gd name="T12" fmla="*/ 20 w 29"/>
                <a:gd name="T13" fmla="*/ 19 h 25"/>
                <a:gd name="T14" fmla="*/ 14 w 29"/>
                <a:gd name="T15" fmla="*/ 23 h 25"/>
                <a:gd name="T16" fmla="*/ 9 w 29"/>
                <a:gd name="T17" fmla="*/ 25 h 25"/>
                <a:gd name="T18" fmla="*/ 9 w 29"/>
                <a:gd name="T19" fmla="*/ 23 h 25"/>
                <a:gd name="T20" fmla="*/ 8 w 29"/>
                <a:gd name="T21" fmla="*/ 23 h 25"/>
                <a:gd name="T22" fmla="*/ 7 w 29"/>
                <a:gd name="T23" fmla="*/ 24 h 25"/>
                <a:gd name="T24" fmla="*/ 6 w 29"/>
                <a:gd name="T25" fmla="*/ 25 h 25"/>
                <a:gd name="T26" fmla="*/ 0 w 29"/>
                <a:gd name="T27" fmla="*/ 17 h 25"/>
                <a:gd name="T28" fmla="*/ 0 w 29"/>
                <a:gd name="T29" fmla="*/ 17 h 25"/>
                <a:gd name="T30" fmla="*/ 9 w 29"/>
                <a:gd name="T31" fmla="*/ 12 h 25"/>
                <a:gd name="T32" fmla="*/ 10 w 29"/>
                <a:gd name="T33" fmla="*/ 11 h 25"/>
                <a:gd name="T34" fmla="*/ 18 w 29"/>
                <a:gd name="T35" fmla="*/ 6 h 25"/>
                <a:gd name="T36" fmla="*/ 20 w 29"/>
                <a:gd name="T37" fmla="*/ 5 h 25"/>
                <a:gd name="T38" fmla="*/ 29 w 29"/>
                <a:gd name="T3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25">
                  <a:moveTo>
                    <a:pt x="29" y="0"/>
                  </a:moveTo>
                  <a:cubicBezTo>
                    <a:pt x="29" y="1"/>
                    <a:pt x="28" y="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2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8" y="20"/>
                    <a:pt x="16" y="22"/>
                    <a:pt x="14" y="23"/>
                  </a:cubicBezTo>
                  <a:cubicBezTo>
                    <a:pt x="12" y="24"/>
                    <a:pt x="11" y="25"/>
                    <a:pt x="9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8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5"/>
                  </a:cubicBezTo>
                  <a:cubicBezTo>
                    <a:pt x="3" y="24"/>
                    <a:pt x="0" y="21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0" y="5"/>
                    <a:pt x="20" y="5"/>
                    <a:pt x="20" y="5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A56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6" name="Freeform 1065"/>
            <p:cNvSpPr/>
            <p:nvPr/>
          </p:nvSpPr>
          <p:spPr bwMode="auto">
            <a:xfrm>
              <a:off x="8288338" y="5673725"/>
              <a:ext cx="58738" cy="68263"/>
            </a:xfrm>
            <a:custGeom>
              <a:avLst/>
              <a:gdLst>
                <a:gd name="T0" fmla="*/ 30 w 37"/>
                <a:gd name="T1" fmla="*/ 0 h 43"/>
                <a:gd name="T2" fmla="*/ 37 w 37"/>
                <a:gd name="T3" fmla="*/ 4 h 43"/>
                <a:gd name="T4" fmla="*/ 8 w 37"/>
                <a:gd name="T5" fmla="*/ 21 h 43"/>
                <a:gd name="T6" fmla="*/ 8 w 37"/>
                <a:gd name="T7" fmla="*/ 22 h 43"/>
                <a:gd name="T8" fmla="*/ 8 w 37"/>
                <a:gd name="T9" fmla="*/ 42 h 43"/>
                <a:gd name="T10" fmla="*/ 8 w 37"/>
                <a:gd name="T11" fmla="*/ 43 h 43"/>
                <a:gd name="T12" fmla="*/ 1 w 37"/>
                <a:gd name="T13" fmla="*/ 39 h 43"/>
                <a:gd name="T14" fmla="*/ 0 w 37"/>
                <a:gd name="T15" fmla="*/ 37 h 43"/>
                <a:gd name="T16" fmla="*/ 0 w 37"/>
                <a:gd name="T17" fmla="*/ 17 h 43"/>
                <a:gd name="T18" fmla="*/ 30 w 37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43">
                  <a:moveTo>
                    <a:pt x="30" y="0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3"/>
                    <a:pt x="8" y="43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8"/>
                    <a:pt x="0" y="38"/>
                    <a:pt x="0" y="37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6D3B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7" name="Freeform 1066"/>
            <p:cNvSpPr/>
            <p:nvPr/>
          </p:nvSpPr>
          <p:spPr bwMode="auto">
            <a:xfrm>
              <a:off x="8315325" y="5710238"/>
              <a:ext cx="19050" cy="11113"/>
            </a:xfrm>
            <a:custGeom>
              <a:avLst/>
              <a:gdLst>
                <a:gd name="T0" fmla="*/ 0 w 12"/>
                <a:gd name="T1" fmla="*/ 6 h 7"/>
                <a:gd name="T2" fmla="*/ 5 w 12"/>
                <a:gd name="T3" fmla="*/ 4 h 7"/>
                <a:gd name="T4" fmla="*/ 11 w 12"/>
                <a:gd name="T5" fmla="*/ 0 h 7"/>
                <a:gd name="T6" fmla="*/ 12 w 12"/>
                <a:gd name="T7" fmla="*/ 0 h 7"/>
                <a:gd name="T8" fmla="*/ 11 w 12"/>
                <a:gd name="T9" fmla="*/ 0 h 7"/>
                <a:gd name="T10" fmla="*/ 5 w 12"/>
                <a:gd name="T11" fmla="*/ 5 h 7"/>
                <a:gd name="T12" fmla="*/ 0 w 12"/>
                <a:gd name="T13" fmla="*/ 7 h 7"/>
                <a:gd name="T14" fmla="*/ 0 w 12"/>
                <a:gd name="T1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7">
                  <a:moveTo>
                    <a:pt x="0" y="6"/>
                  </a:moveTo>
                  <a:cubicBezTo>
                    <a:pt x="2" y="5"/>
                    <a:pt x="3" y="5"/>
                    <a:pt x="5" y="4"/>
                  </a:cubicBezTo>
                  <a:cubicBezTo>
                    <a:pt x="8" y="2"/>
                    <a:pt x="9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8" y="4"/>
                    <a:pt x="5" y="5"/>
                  </a:cubicBezTo>
                  <a:cubicBezTo>
                    <a:pt x="3" y="6"/>
                    <a:pt x="2" y="7"/>
                    <a:pt x="0" y="7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8" name="Freeform 1067"/>
            <p:cNvSpPr/>
            <p:nvPr/>
          </p:nvSpPr>
          <p:spPr bwMode="auto">
            <a:xfrm>
              <a:off x="8310563" y="5721350"/>
              <a:ext cx="1588" cy="3175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0 h 2"/>
                <a:gd name="T12" fmla="*/ 1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54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9" name="Freeform 1068"/>
            <p:cNvSpPr/>
            <p:nvPr/>
          </p:nvSpPr>
          <p:spPr bwMode="auto">
            <a:xfrm>
              <a:off x="8310563" y="5719763"/>
              <a:ext cx="4763" cy="1588"/>
            </a:xfrm>
            <a:custGeom>
              <a:avLst/>
              <a:gdLst>
                <a:gd name="T0" fmla="*/ 1 w 3"/>
                <a:gd name="T1" fmla="*/ 1 h 1"/>
                <a:gd name="T2" fmla="*/ 0 w 3"/>
                <a:gd name="T3" fmla="*/ 1 h 1"/>
                <a:gd name="T4" fmla="*/ 3 w 3"/>
                <a:gd name="T5" fmla="*/ 0 h 1"/>
                <a:gd name="T6" fmla="*/ 3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0" name="Freeform 1069"/>
            <p:cNvSpPr/>
            <p:nvPr/>
          </p:nvSpPr>
          <p:spPr bwMode="auto">
            <a:xfrm>
              <a:off x="8312150" y="5719763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1 h 3"/>
                <a:gd name="T12" fmla="*/ 2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87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1" name="Freeform 1070"/>
            <p:cNvSpPr/>
            <p:nvPr/>
          </p:nvSpPr>
          <p:spPr bwMode="auto">
            <a:xfrm>
              <a:off x="8310563" y="5716588"/>
              <a:ext cx="4763" cy="6350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0 h 4"/>
                <a:gd name="T4" fmla="*/ 2 w 3"/>
                <a:gd name="T5" fmla="*/ 0 h 4"/>
                <a:gd name="T6" fmla="*/ 3 w 3"/>
                <a:gd name="T7" fmla="*/ 0 h 4"/>
                <a:gd name="T8" fmla="*/ 3 w 3"/>
                <a:gd name="T9" fmla="*/ 0 h 4"/>
                <a:gd name="T10" fmla="*/ 1 w 3"/>
                <a:gd name="T11" fmla="*/ 1 h 4"/>
                <a:gd name="T12" fmla="*/ 0 w 3"/>
                <a:gd name="T13" fmla="*/ 2 h 4"/>
                <a:gd name="T14" fmla="*/ 0 w 3"/>
                <a:gd name="T15" fmla="*/ 4 h 4"/>
                <a:gd name="T16" fmla="*/ 0 w 3"/>
                <a:gd name="T17" fmla="*/ 4 h 4"/>
                <a:gd name="T18" fmla="*/ 0 w 3"/>
                <a:gd name="T19" fmla="*/ 2 h 4"/>
                <a:gd name="T20" fmla="*/ 0 w 3"/>
                <a:gd name="T2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955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2" name="Freeform 1071"/>
            <p:cNvSpPr/>
            <p:nvPr/>
          </p:nvSpPr>
          <p:spPr bwMode="auto">
            <a:xfrm>
              <a:off x="8310563" y="5716588"/>
              <a:ext cx="4763" cy="6350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0 h 4"/>
                <a:gd name="T4" fmla="*/ 3 w 3"/>
                <a:gd name="T5" fmla="*/ 2 h 4"/>
                <a:gd name="T6" fmla="*/ 0 w 3"/>
                <a:gd name="T7" fmla="*/ 4 h 4"/>
                <a:gd name="T8" fmla="*/ 0 w 3"/>
                <a:gd name="T9" fmla="*/ 2 h 4"/>
                <a:gd name="T10" fmla="*/ 1 w 3"/>
                <a:gd name="T11" fmla="*/ 1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3" name="Freeform 1072"/>
            <p:cNvSpPr/>
            <p:nvPr/>
          </p:nvSpPr>
          <p:spPr bwMode="auto">
            <a:xfrm>
              <a:off x="8332788" y="5708650"/>
              <a:ext cx="1588" cy="4763"/>
            </a:xfrm>
            <a:custGeom>
              <a:avLst/>
              <a:gdLst>
                <a:gd name="T0" fmla="*/ 1 w 1"/>
                <a:gd name="T1" fmla="*/ 1 h 3"/>
                <a:gd name="T2" fmla="*/ 1 w 1"/>
                <a:gd name="T3" fmla="*/ 2 h 3"/>
                <a:gd name="T4" fmla="*/ 1 w 1"/>
                <a:gd name="T5" fmla="*/ 3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0 h 3"/>
                <a:gd name="T12" fmla="*/ 1 w 1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54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4" name="Freeform 1073"/>
            <p:cNvSpPr/>
            <p:nvPr/>
          </p:nvSpPr>
          <p:spPr bwMode="auto">
            <a:xfrm>
              <a:off x="8332788" y="5707063"/>
              <a:ext cx="4763" cy="3175"/>
            </a:xfrm>
            <a:custGeom>
              <a:avLst/>
              <a:gdLst>
                <a:gd name="T0" fmla="*/ 1 w 3"/>
                <a:gd name="T1" fmla="*/ 2 h 2"/>
                <a:gd name="T2" fmla="*/ 0 w 3"/>
                <a:gd name="T3" fmla="*/ 1 h 2"/>
                <a:gd name="T4" fmla="*/ 3 w 3"/>
                <a:gd name="T5" fmla="*/ 0 h 2"/>
                <a:gd name="T6" fmla="*/ 3 w 3"/>
                <a:gd name="T7" fmla="*/ 0 h 2"/>
                <a:gd name="T8" fmla="*/ 1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B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5" name="Freeform 1074"/>
            <p:cNvSpPr/>
            <p:nvPr/>
          </p:nvSpPr>
          <p:spPr bwMode="auto">
            <a:xfrm>
              <a:off x="8334375" y="5707063"/>
              <a:ext cx="3175" cy="635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2 h 4"/>
                <a:gd name="T4" fmla="*/ 1 w 2"/>
                <a:gd name="T5" fmla="*/ 3 h 4"/>
                <a:gd name="T6" fmla="*/ 0 w 2"/>
                <a:gd name="T7" fmla="*/ 3 h 4"/>
                <a:gd name="T8" fmla="*/ 0 w 2"/>
                <a:gd name="T9" fmla="*/ 3 h 4"/>
                <a:gd name="T10" fmla="*/ 0 w 2"/>
                <a:gd name="T11" fmla="*/ 2 h 4"/>
                <a:gd name="T12" fmla="*/ 2 w 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87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6" name="Freeform 1075"/>
            <p:cNvSpPr/>
            <p:nvPr/>
          </p:nvSpPr>
          <p:spPr bwMode="auto">
            <a:xfrm>
              <a:off x="8332788" y="5703888"/>
              <a:ext cx="4763" cy="6350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0 h 4"/>
                <a:gd name="T4" fmla="*/ 2 w 3"/>
                <a:gd name="T5" fmla="*/ 0 h 4"/>
                <a:gd name="T6" fmla="*/ 3 w 3"/>
                <a:gd name="T7" fmla="*/ 0 h 4"/>
                <a:gd name="T8" fmla="*/ 3 w 3"/>
                <a:gd name="T9" fmla="*/ 0 h 4"/>
                <a:gd name="T10" fmla="*/ 1 w 3"/>
                <a:gd name="T11" fmla="*/ 1 h 4"/>
                <a:gd name="T12" fmla="*/ 1 w 3"/>
                <a:gd name="T13" fmla="*/ 1 h 4"/>
                <a:gd name="T14" fmla="*/ 1 w 3"/>
                <a:gd name="T15" fmla="*/ 1 h 4"/>
                <a:gd name="T16" fmla="*/ 0 w 3"/>
                <a:gd name="T17" fmla="*/ 2 h 4"/>
                <a:gd name="T18" fmla="*/ 0 w 3"/>
                <a:gd name="T19" fmla="*/ 4 h 4"/>
                <a:gd name="T20" fmla="*/ 0 w 3"/>
                <a:gd name="T21" fmla="*/ 4 h 4"/>
                <a:gd name="T22" fmla="*/ 0 w 3"/>
                <a:gd name="T23" fmla="*/ 2 h 4"/>
                <a:gd name="T24" fmla="*/ 0 w 3"/>
                <a:gd name="T2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955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7" name="Freeform 1076"/>
            <p:cNvSpPr/>
            <p:nvPr/>
          </p:nvSpPr>
          <p:spPr bwMode="auto">
            <a:xfrm>
              <a:off x="8332788" y="5703888"/>
              <a:ext cx="4763" cy="6350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0 h 4"/>
                <a:gd name="T4" fmla="*/ 3 w 3"/>
                <a:gd name="T5" fmla="*/ 2 h 4"/>
                <a:gd name="T6" fmla="*/ 0 w 3"/>
                <a:gd name="T7" fmla="*/ 4 h 4"/>
                <a:gd name="T8" fmla="*/ 0 w 3"/>
                <a:gd name="T9" fmla="*/ 2 h 4"/>
                <a:gd name="T10" fmla="*/ 1 w 3"/>
                <a:gd name="T11" fmla="*/ 1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8" name="Rectangle 1077"/>
            <p:cNvSpPr>
              <a:spLocks noChangeArrowheads="1"/>
            </p:cNvSpPr>
            <p:nvPr/>
          </p:nvSpPr>
          <p:spPr bwMode="auto">
            <a:xfrm>
              <a:off x="8305800" y="5692775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9" name="Rectangle 1078"/>
            <p:cNvSpPr>
              <a:spLocks noChangeArrowheads="1"/>
            </p:cNvSpPr>
            <p:nvPr/>
          </p:nvSpPr>
          <p:spPr bwMode="auto">
            <a:xfrm>
              <a:off x="8313738" y="5694363"/>
              <a:ext cx="1588" cy="1588"/>
            </a:xfrm>
            <a:prstGeom prst="rect">
              <a:avLst/>
            </a:pr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0" name="Freeform 1079"/>
            <p:cNvSpPr/>
            <p:nvPr/>
          </p:nvSpPr>
          <p:spPr bwMode="auto">
            <a:xfrm>
              <a:off x="8312150" y="5694363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1" name="Freeform 1080"/>
            <p:cNvSpPr/>
            <p:nvPr/>
          </p:nvSpPr>
          <p:spPr bwMode="auto">
            <a:xfrm>
              <a:off x="8307388" y="5692775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0 w 2"/>
                <a:gd name="T5" fmla="*/ 1 h 2"/>
                <a:gd name="T6" fmla="*/ 0 w 2"/>
                <a:gd name="T7" fmla="*/ 0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2" name="Rectangle 1081"/>
            <p:cNvSpPr>
              <a:spLocks noChangeArrowheads="1"/>
            </p:cNvSpPr>
            <p:nvPr/>
          </p:nvSpPr>
          <p:spPr bwMode="auto">
            <a:xfrm>
              <a:off x="8310563" y="5695950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3" name="Freeform 1082"/>
            <p:cNvSpPr/>
            <p:nvPr/>
          </p:nvSpPr>
          <p:spPr bwMode="auto">
            <a:xfrm>
              <a:off x="8307388" y="5691188"/>
              <a:ext cx="6350" cy="4763"/>
            </a:xfrm>
            <a:custGeom>
              <a:avLst/>
              <a:gdLst>
                <a:gd name="T0" fmla="*/ 4 w 4"/>
                <a:gd name="T1" fmla="*/ 2 h 3"/>
                <a:gd name="T2" fmla="*/ 4 w 4"/>
                <a:gd name="T3" fmla="*/ 2 h 3"/>
                <a:gd name="T4" fmla="*/ 3 w 4"/>
                <a:gd name="T5" fmla="*/ 3 h 3"/>
                <a:gd name="T6" fmla="*/ 2 w 4"/>
                <a:gd name="T7" fmla="*/ 3 h 3"/>
                <a:gd name="T8" fmla="*/ 0 w 4"/>
                <a:gd name="T9" fmla="*/ 1 h 3"/>
                <a:gd name="T10" fmla="*/ 0 w 4"/>
                <a:gd name="T11" fmla="*/ 1 h 3"/>
                <a:gd name="T12" fmla="*/ 1 w 4"/>
                <a:gd name="T13" fmla="*/ 0 h 3"/>
                <a:gd name="T14" fmla="*/ 2 w 4"/>
                <a:gd name="T15" fmla="*/ 0 h 3"/>
                <a:gd name="T16" fmla="*/ 4 w 4"/>
                <a:gd name="T1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lnTo>
                    <a:pt x="4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B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4" name="Freeform 1083"/>
            <p:cNvSpPr/>
            <p:nvPr/>
          </p:nvSpPr>
          <p:spPr bwMode="auto">
            <a:xfrm>
              <a:off x="8321675" y="5683250"/>
              <a:ext cx="0" cy="1588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5" name="Freeform 1084"/>
            <p:cNvSpPr/>
            <p:nvPr/>
          </p:nvSpPr>
          <p:spPr bwMode="auto">
            <a:xfrm>
              <a:off x="8329613" y="5684838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6" name="Freeform 1085"/>
            <p:cNvSpPr/>
            <p:nvPr/>
          </p:nvSpPr>
          <p:spPr bwMode="auto">
            <a:xfrm>
              <a:off x="8328025" y="5686425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7" name="Freeform 1086"/>
            <p:cNvSpPr/>
            <p:nvPr/>
          </p:nvSpPr>
          <p:spPr bwMode="auto">
            <a:xfrm>
              <a:off x="8321675" y="5684838"/>
              <a:ext cx="4763" cy="3175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2 h 2"/>
                <a:gd name="T4" fmla="*/ 0 w 3"/>
                <a:gd name="T5" fmla="*/ 0 h 2"/>
                <a:gd name="T6" fmla="*/ 0 w 3"/>
                <a:gd name="T7" fmla="*/ 0 h 2"/>
                <a:gd name="T8" fmla="*/ 3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8" name="Rectangle 1087"/>
            <p:cNvSpPr>
              <a:spLocks noChangeArrowheads="1"/>
            </p:cNvSpPr>
            <p:nvPr/>
          </p:nvSpPr>
          <p:spPr bwMode="auto">
            <a:xfrm>
              <a:off x="8326438" y="5686425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9" name="Freeform 1088"/>
            <p:cNvSpPr/>
            <p:nvPr/>
          </p:nvSpPr>
          <p:spPr bwMode="auto">
            <a:xfrm>
              <a:off x="8321675" y="5683250"/>
              <a:ext cx="7938" cy="3175"/>
            </a:xfrm>
            <a:custGeom>
              <a:avLst/>
              <a:gdLst>
                <a:gd name="T0" fmla="*/ 5 w 5"/>
                <a:gd name="T1" fmla="*/ 1 h 2"/>
                <a:gd name="T2" fmla="*/ 5 w 5"/>
                <a:gd name="T3" fmla="*/ 2 h 2"/>
                <a:gd name="T4" fmla="*/ 4 w 5"/>
                <a:gd name="T5" fmla="*/ 2 h 2"/>
                <a:gd name="T6" fmla="*/ 3 w 5"/>
                <a:gd name="T7" fmla="*/ 2 h 2"/>
                <a:gd name="T8" fmla="*/ 0 w 5"/>
                <a:gd name="T9" fmla="*/ 1 h 2"/>
                <a:gd name="T10" fmla="*/ 0 w 5"/>
                <a:gd name="T11" fmla="*/ 0 h 2"/>
                <a:gd name="T12" fmla="*/ 1 w 5"/>
                <a:gd name="T13" fmla="*/ 0 h 2"/>
                <a:gd name="T14" fmla="*/ 2 w 5"/>
                <a:gd name="T15" fmla="*/ 0 h 2"/>
                <a:gd name="T16" fmla="*/ 5 w 5"/>
                <a:gd name="T1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FB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0" name="Freeform 1089"/>
            <p:cNvSpPr/>
            <p:nvPr/>
          </p:nvSpPr>
          <p:spPr bwMode="auto">
            <a:xfrm>
              <a:off x="8321675" y="5681663"/>
              <a:ext cx="3175" cy="4763"/>
            </a:xfrm>
            <a:custGeom>
              <a:avLst/>
              <a:gdLst>
                <a:gd name="T0" fmla="*/ 0 w 2"/>
                <a:gd name="T1" fmla="*/ 0 h 3"/>
                <a:gd name="T2" fmla="*/ 1 w 2"/>
                <a:gd name="T3" fmla="*/ 1 h 3"/>
                <a:gd name="T4" fmla="*/ 2 w 2"/>
                <a:gd name="T5" fmla="*/ 3 h 3"/>
                <a:gd name="T6" fmla="*/ 1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1" name="Freeform 1090"/>
            <p:cNvSpPr/>
            <p:nvPr/>
          </p:nvSpPr>
          <p:spPr bwMode="auto">
            <a:xfrm>
              <a:off x="8321675" y="5681663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2 h 3"/>
                <a:gd name="T4" fmla="*/ 0 w 2"/>
                <a:gd name="T5" fmla="*/ 0 h 3"/>
                <a:gd name="T6" fmla="*/ 1 w 2"/>
                <a:gd name="T7" fmla="*/ 1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2" name="Freeform 1091"/>
            <p:cNvSpPr/>
            <p:nvPr/>
          </p:nvSpPr>
          <p:spPr bwMode="auto">
            <a:xfrm>
              <a:off x="8308975" y="5676900"/>
              <a:ext cx="15875" cy="17463"/>
            </a:xfrm>
            <a:custGeom>
              <a:avLst/>
              <a:gdLst>
                <a:gd name="T0" fmla="*/ 9 w 10"/>
                <a:gd name="T1" fmla="*/ 2 h 11"/>
                <a:gd name="T2" fmla="*/ 0 w 10"/>
                <a:gd name="T3" fmla="*/ 11 h 11"/>
                <a:gd name="T4" fmla="*/ 1 w 10"/>
                <a:gd name="T5" fmla="*/ 11 h 11"/>
                <a:gd name="T6" fmla="*/ 10 w 10"/>
                <a:gd name="T7" fmla="*/ 2 h 11"/>
                <a:gd name="T8" fmla="*/ 9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6" y="0"/>
                    <a:pt x="0" y="5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6"/>
                    <a:pt x="7" y="1"/>
                    <a:pt x="10" y="2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3" name="Freeform 1092"/>
            <p:cNvSpPr/>
            <p:nvPr/>
          </p:nvSpPr>
          <p:spPr bwMode="auto">
            <a:xfrm>
              <a:off x="8310563" y="5678488"/>
              <a:ext cx="17463" cy="15875"/>
            </a:xfrm>
            <a:custGeom>
              <a:avLst/>
              <a:gdLst>
                <a:gd name="T0" fmla="*/ 5 w 11"/>
                <a:gd name="T1" fmla="*/ 2 h 10"/>
                <a:gd name="T2" fmla="*/ 11 w 11"/>
                <a:gd name="T3" fmla="*/ 4 h 10"/>
                <a:gd name="T4" fmla="*/ 9 w 11"/>
                <a:gd name="T5" fmla="*/ 5 h 10"/>
                <a:gd name="T6" fmla="*/ 5 w 11"/>
                <a:gd name="T7" fmla="*/ 3 h 10"/>
                <a:gd name="T8" fmla="*/ 1 w 11"/>
                <a:gd name="T9" fmla="*/ 9 h 10"/>
                <a:gd name="T10" fmla="*/ 0 w 11"/>
                <a:gd name="T11" fmla="*/ 10 h 10"/>
                <a:gd name="T12" fmla="*/ 5 w 11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2"/>
                  </a:moveTo>
                  <a:cubicBezTo>
                    <a:pt x="8" y="0"/>
                    <a:pt x="10" y="1"/>
                    <a:pt x="11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3"/>
                    <a:pt x="7" y="2"/>
                    <a:pt x="5" y="3"/>
                  </a:cubicBezTo>
                  <a:cubicBezTo>
                    <a:pt x="3" y="4"/>
                    <a:pt x="2" y="7"/>
                    <a:pt x="1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3" y="3"/>
                    <a:pt x="5" y="2"/>
                  </a:cubicBezTo>
                  <a:close/>
                </a:path>
              </a:pathLst>
            </a:custGeom>
            <a:solidFill>
              <a:srgbClr val="A56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4" name="Freeform 1093"/>
            <p:cNvSpPr/>
            <p:nvPr/>
          </p:nvSpPr>
          <p:spPr bwMode="auto">
            <a:xfrm>
              <a:off x="8248650" y="5613400"/>
              <a:ext cx="36513" cy="17463"/>
            </a:xfrm>
            <a:custGeom>
              <a:avLst/>
              <a:gdLst>
                <a:gd name="T0" fmla="*/ 22 w 23"/>
                <a:gd name="T1" fmla="*/ 8 h 11"/>
                <a:gd name="T2" fmla="*/ 10 w 23"/>
                <a:gd name="T3" fmla="*/ 9 h 11"/>
                <a:gd name="T4" fmla="*/ 0 w 23"/>
                <a:gd name="T5" fmla="*/ 3 h 11"/>
                <a:gd name="T6" fmla="*/ 0 w 23"/>
                <a:gd name="T7" fmla="*/ 0 h 11"/>
                <a:gd name="T8" fmla="*/ 21 w 23"/>
                <a:gd name="T9" fmla="*/ 3 h 11"/>
                <a:gd name="T10" fmla="*/ 22 w 23"/>
                <a:gd name="T11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1">
                  <a:moveTo>
                    <a:pt x="22" y="8"/>
                  </a:moveTo>
                  <a:cubicBezTo>
                    <a:pt x="22" y="8"/>
                    <a:pt x="15" y="11"/>
                    <a:pt x="10" y="9"/>
                  </a:cubicBezTo>
                  <a:cubicBezTo>
                    <a:pt x="5" y="7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9" y="4"/>
                    <a:pt x="21" y="3"/>
                  </a:cubicBezTo>
                  <a:cubicBezTo>
                    <a:pt x="23" y="2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282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5" name="Freeform 1094"/>
            <p:cNvSpPr/>
            <p:nvPr/>
          </p:nvSpPr>
          <p:spPr bwMode="auto">
            <a:xfrm>
              <a:off x="8243888" y="5526088"/>
              <a:ext cx="47625" cy="101600"/>
            </a:xfrm>
            <a:custGeom>
              <a:avLst/>
              <a:gdLst>
                <a:gd name="T0" fmla="*/ 26 w 30"/>
                <a:gd name="T1" fmla="*/ 12 h 64"/>
                <a:gd name="T2" fmla="*/ 30 w 30"/>
                <a:gd name="T3" fmla="*/ 23 h 64"/>
                <a:gd name="T4" fmla="*/ 29 w 30"/>
                <a:gd name="T5" fmla="*/ 57 h 64"/>
                <a:gd name="T6" fmla="*/ 23 w 30"/>
                <a:gd name="T7" fmla="*/ 63 h 64"/>
                <a:gd name="T8" fmla="*/ 13 w 30"/>
                <a:gd name="T9" fmla="*/ 63 h 64"/>
                <a:gd name="T10" fmla="*/ 1 w 30"/>
                <a:gd name="T11" fmla="*/ 55 h 64"/>
                <a:gd name="T12" fmla="*/ 0 w 30"/>
                <a:gd name="T13" fmla="*/ 18 h 64"/>
                <a:gd name="T14" fmla="*/ 2 w 30"/>
                <a:gd name="T15" fmla="*/ 5 h 64"/>
                <a:gd name="T16" fmla="*/ 8 w 30"/>
                <a:gd name="T17" fmla="*/ 1 h 64"/>
                <a:gd name="T18" fmla="*/ 20 w 30"/>
                <a:gd name="T19" fmla="*/ 6 h 64"/>
                <a:gd name="T20" fmla="*/ 26 w 30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4">
                  <a:moveTo>
                    <a:pt x="26" y="12"/>
                  </a:moveTo>
                  <a:cubicBezTo>
                    <a:pt x="29" y="14"/>
                    <a:pt x="30" y="16"/>
                    <a:pt x="30" y="23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29" y="58"/>
                    <a:pt x="29" y="62"/>
                    <a:pt x="23" y="63"/>
                  </a:cubicBezTo>
                  <a:cubicBezTo>
                    <a:pt x="20" y="63"/>
                    <a:pt x="17" y="64"/>
                    <a:pt x="13" y="63"/>
                  </a:cubicBezTo>
                  <a:cubicBezTo>
                    <a:pt x="11" y="62"/>
                    <a:pt x="1" y="57"/>
                    <a:pt x="1" y="5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3"/>
                    <a:pt x="1" y="8"/>
                    <a:pt x="2" y="5"/>
                  </a:cubicBezTo>
                  <a:cubicBezTo>
                    <a:pt x="3" y="0"/>
                    <a:pt x="8" y="1"/>
                    <a:pt x="8" y="1"/>
                  </a:cubicBezTo>
                  <a:cubicBezTo>
                    <a:pt x="8" y="1"/>
                    <a:pt x="16" y="3"/>
                    <a:pt x="20" y="6"/>
                  </a:cubicBezTo>
                  <a:cubicBezTo>
                    <a:pt x="22" y="8"/>
                    <a:pt x="22" y="8"/>
                    <a:pt x="26" y="12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6" name="Freeform 1095"/>
            <p:cNvSpPr/>
            <p:nvPr/>
          </p:nvSpPr>
          <p:spPr bwMode="auto">
            <a:xfrm>
              <a:off x="8321675" y="5541963"/>
              <a:ext cx="17463" cy="23813"/>
            </a:xfrm>
            <a:custGeom>
              <a:avLst/>
              <a:gdLst>
                <a:gd name="T0" fmla="*/ 9 w 11"/>
                <a:gd name="T1" fmla="*/ 1 h 15"/>
                <a:gd name="T2" fmla="*/ 6 w 11"/>
                <a:gd name="T3" fmla="*/ 0 h 15"/>
                <a:gd name="T4" fmla="*/ 3 w 11"/>
                <a:gd name="T5" fmla="*/ 3 h 15"/>
                <a:gd name="T6" fmla="*/ 3 w 11"/>
                <a:gd name="T7" fmla="*/ 4 h 15"/>
                <a:gd name="T8" fmla="*/ 1 w 11"/>
                <a:gd name="T9" fmla="*/ 8 h 15"/>
                <a:gd name="T10" fmla="*/ 2 w 11"/>
                <a:gd name="T11" fmla="*/ 13 h 15"/>
                <a:gd name="T12" fmla="*/ 3 w 11"/>
                <a:gd name="T13" fmla="*/ 13 h 15"/>
                <a:gd name="T14" fmla="*/ 6 w 11"/>
                <a:gd name="T15" fmla="*/ 12 h 15"/>
                <a:gd name="T16" fmla="*/ 10 w 11"/>
                <a:gd name="T17" fmla="*/ 5 h 15"/>
                <a:gd name="T18" fmla="*/ 9 w 11"/>
                <a:gd name="T1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5">
                  <a:moveTo>
                    <a:pt x="9" y="1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5" y="0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0" y="12"/>
                    <a:pt x="2" y="13"/>
                  </a:cubicBezTo>
                  <a:cubicBezTo>
                    <a:pt x="4" y="14"/>
                    <a:pt x="3" y="13"/>
                    <a:pt x="3" y="13"/>
                  </a:cubicBezTo>
                  <a:cubicBezTo>
                    <a:pt x="5" y="15"/>
                    <a:pt x="6" y="12"/>
                    <a:pt x="6" y="1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1" y="2"/>
                    <a:pt x="9" y="1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7" name="Freeform 1096"/>
            <p:cNvSpPr/>
            <p:nvPr/>
          </p:nvSpPr>
          <p:spPr bwMode="auto">
            <a:xfrm>
              <a:off x="8323263" y="5548313"/>
              <a:ext cx="19050" cy="19050"/>
            </a:xfrm>
            <a:custGeom>
              <a:avLst/>
              <a:gdLst>
                <a:gd name="T0" fmla="*/ 0 w 12"/>
                <a:gd name="T1" fmla="*/ 8 h 12"/>
                <a:gd name="T2" fmla="*/ 0 w 12"/>
                <a:gd name="T3" fmla="*/ 9 h 12"/>
                <a:gd name="T4" fmla="*/ 4 w 12"/>
                <a:gd name="T5" fmla="*/ 12 h 12"/>
                <a:gd name="T6" fmla="*/ 8 w 12"/>
                <a:gd name="T7" fmla="*/ 10 h 12"/>
                <a:gd name="T8" fmla="*/ 12 w 12"/>
                <a:gd name="T9" fmla="*/ 5 h 12"/>
                <a:gd name="T10" fmla="*/ 10 w 12"/>
                <a:gd name="T11" fmla="*/ 0 h 12"/>
                <a:gd name="T12" fmla="*/ 6 w 12"/>
                <a:gd name="T13" fmla="*/ 4 h 12"/>
                <a:gd name="T14" fmla="*/ 3 w 12"/>
                <a:gd name="T15" fmla="*/ 5 h 12"/>
                <a:gd name="T16" fmla="*/ 0 w 12"/>
                <a:gd name="T17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0" y="8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12" y="8"/>
                    <a:pt x="12" y="5"/>
                  </a:cubicBezTo>
                  <a:cubicBezTo>
                    <a:pt x="12" y="1"/>
                    <a:pt x="10" y="0"/>
                    <a:pt x="10" y="0"/>
                  </a:cubicBezTo>
                  <a:cubicBezTo>
                    <a:pt x="10" y="0"/>
                    <a:pt x="7" y="3"/>
                    <a:pt x="6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6"/>
                    <a:pt x="0" y="7"/>
                    <a:pt x="0" y="8"/>
                  </a:cubicBezTo>
                  <a:close/>
                </a:path>
              </a:pathLst>
            </a:custGeom>
            <a:solidFill>
              <a:srgbClr val="E8C7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8" name="Freeform 1097"/>
            <p:cNvSpPr/>
            <p:nvPr/>
          </p:nvSpPr>
          <p:spPr bwMode="auto">
            <a:xfrm>
              <a:off x="8329613" y="5545138"/>
              <a:ext cx="9525" cy="17463"/>
            </a:xfrm>
            <a:custGeom>
              <a:avLst/>
              <a:gdLst>
                <a:gd name="T0" fmla="*/ 6 w 6"/>
                <a:gd name="T1" fmla="*/ 2 h 11"/>
                <a:gd name="T2" fmla="*/ 3 w 6"/>
                <a:gd name="T3" fmla="*/ 5 h 11"/>
                <a:gd name="T4" fmla="*/ 2 w 6"/>
                <a:gd name="T5" fmla="*/ 9 h 11"/>
                <a:gd name="T6" fmla="*/ 0 w 6"/>
                <a:gd name="T7" fmla="*/ 9 h 11"/>
                <a:gd name="T8" fmla="*/ 0 w 6"/>
                <a:gd name="T9" fmla="*/ 5 h 11"/>
                <a:gd name="T10" fmla="*/ 3 w 6"/>
                <a:gd name="T11" fmla="*/ 0 h 11"/>
                <a:gd name="T12" fmla="*/ 6 w 6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">
                  <a:moveTo>
                    <a:pt x="6" y="2"/>
                  </a:moveTo>
                  <a:cubicBezTo>
                    <a:pt x="6" y="4"/>
                    <a:pt x="4" y="5"/>
                    <a:pt x="3" y="5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1"/>
                    <a:pt x="1" y="10"/>
                    <a:pt x="0" y="9"/>
                  </a:cubicBezTo>
                  <a:cubicBezTo>
                    <a:pt x="0" y="9"/>
                    <a:pt x="0" y="6"/>
                    <a:pt x="0" y="5"/>
                  </a:cubicBezTo>
                  <a:cubicBezTo>
                    <a:pt x="0" y="1"/>
                    <a:pt x="2" y="1"/>
                    <a:pt x="3" y="0"/>
                  </a:cubicBezTo>
                  <a:cubicBezTo>
                    <a:pt x="5" y="0"/>
                    <a:pt x="6" y="1"/>
                    <a:pt x="6" y="2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9" name="Freeform 1098"/>
            <p:cNvSpPr/>
            <p:nvPr/>
          </p:nvSpPr>
          <p:spPr bwMode="auto">
            <a:xfrm>
              <a:off x="8321675" y="5548313"/>
              <a:ext cx="12700" cy="14288"/>
            </a:xfrm>
            <a:custGeom>
              <a:avLst/>
              <a:gdLst>
                <a:gd name="T0" fmla="*/ 4 w 8"/>
                <a:gd name="T1" fmla="*/ 8 h 9"/>
                <a:gd name="T2" fmla="*/ 5 w 8"/>
                <a:gd name="T3" fmla="*/ 4 h 9"/>
                <a:gd name="T4" fmla="*/ 8 w 8"/>
                <a:gd name="T5" fmla="*/ 2 h 9"/>
                <a:gd name="T6" fmla="*/ 7 w 8"/>
                <a:gd name="T7" fmla="*/ 0 h 9"/>
                <a:gd name="T8" fmla="*/ 3 w 8"/>
                <a:gd name="T9" fmla="*/ 3 h 9"/>
                <a:gd name="T10" fmla="*/ 1 w 8"/>
                <a:gd name="T11" fmla="*/ 8 h 9"/>
                <a:gd name="T12" fmla="*/ 4 w 8"/>
                <a:gd name="T1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4" y="8"/>
                  </a:moveTo>
                  <a:cubicBezTo>
                    <a:pt x="5" y="8"/>
                    <a:pt x="5" y="6"/>
                    <a:pt x="5" y="4"/>
                  </a:cubicBezTo>
                  <a:cubicBezTo>
                    <a:pt x="4" y="4"/>
                    <a:pt x="7" y="3"/>
                    <a:pt x="8" y="2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0"/>
                    <a:pt x="3" y="2"/>
                    <a:pt x="3" y="3"/>
                  </a:cubicBezTo>
                  <a:cubicBezTo>
                    <a:pt x="0" y="5"/>
                    <a:pt x="0" y="6"/>
                    <a:pt x="1" y="8"/>
                  </a:cubicBezTo>
                  <a:cubicBezTo>
                    <a:pt x="1" y="9"/>
                    <a:pt x="2" y="9"/>
                    <a:pt x="4" y="8"/>
                  </a:cubicBezTo>
                  <a:close/>
                </a:path>
              </a:pathLst>
            </a:custGeom>
            <a:solidFill>
              <a:srgbClr val="E8C7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0" name="Freeform 1099"/>
            <p:cNvSpPr/>
            <p:nvPr/>
          </p:nvSpPr>
          <p:spPr bwMode="auto">
            <a:xfrm>
              <a:off x="8275638" y="5541963"/>
              <a:ext cx="57150" cy="50800"/>
            </a:xfrm>
            <a:custGeom>
              <a:avLst/>
              <a:gdLst>
                <a:gd name="T0" fmla="*/ 10 w 36"/>
                <a:gd name="T1" fmla="*/ 5 h 32"/>
                <a:gd name="T2" fmla="*/ 0 w 36"/>
                <a:gd name="T3" fmla="*/ 7 h 32"/>
                <a:gd name="T4" fmla="*/ 2 w 36"/>
                <a:gd name="T5" fmla="*/ 15 h 32"/>
                <a:gd name="T6" fmla="*/ 17 w 36"/>
                <a:gd name="T7" fmla="*/ 31 h 32"/>
                <a:gd name="T8" fmla="*/ 35 w 36"/>
                <a:gd name="T9" fmla="*/ 16 h 32"/>
                <a:gd name="T10" fmla="*/ 28 w 36"/>
                <a:gd name="T11" fmla="*/ 13 h 32"/>
                <a:gd name="T12" fmla="*/ 19 w 36"/>
                <a:gd name="T13" fmla="*/ 21 h 32"/>
                <a:gd name="T14" fmla="*/ 10 w 36"/>
                <a:gd name="T15" fmla="*/ 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2">
                  <a:moveTo>
                    <a:pt x="10" y="5"/>
                  </a:moveTo>
                  <a:cubicBezTo>
                    <a:pt x="7" y="2"/>
                    <a:pt x="1" y="0"/>
                    <a:pt x="0" y="7"/>
                  </a:cubicBezTo>
                  <a:cubicBezTo>
                    <a:pt x="0" y="9"/>
                    <a:pt x="0" y="12"/>
                    <a:pt x="2" y="15"/>
                  </a:cubicBezTo>
                  <a:cubicBezTo>
                    <a:pt x="6" y="22"/>
                    <a:pt x="13" y="30"/>
                    <a:pt x="17" y="31"/>
                  </a:cubicBezTo>
                  <a:cubicBezTo>
                    <a:pt x="21" y="32"/>
                    <a:pt x="36" y="19"/>
                    <a:pt x="35" y="16"/>
                  </a:cubicBezTo>
                  <a:cubicBezTo>
                    <a:pt x="35" y="14"/>
                    <a:pt x="31" y="10"/>
                    <a:pt x="28" y="13"/>
                  </a:cubicBezTo>
                  <a:cubicBezTo>
                    <a:pt x="26" y="15"/>
                    <a:pt x="20" y="21"/>
                    <a:pt x="19" y="21"/>
                  </a:cubicBezTo>
                  <a:cubicBezTo>
                    <a:pt x="18" y="21"/>
                    <a:pt x="12" y="10"/>
                    <a:pt x="10" y="5"/>
                  </a:cubicBezTo>
                  <a:close/>
                </a:path>
              </a:pathLst>
            </a:custGeom>
            <a:solidFill>
              <a:srgbClr val="5654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1" name="Freeform 1100"/>
            <p:cNvSpPr/>
            <p:nvPr/>
          </p:nvSpPr>
          <p:spPr bwMode="auto">
            <a:xfrm>
              <a:off x="8358188" y="5665788"/>
              <a:ext cx="31750" cy="12700"/>
            </a:xfrm>
            <a:custGeom>
              <a:avLst/>
              <a:gdLst>
                <a:gd name="T0" fmla="*/ 0 w 20"/>
                <a:gd name="T1" fmla="*/ 4 h 8"/>
                <a:gd name="T2" fmla="*/ 4 w 20"/>
                <a:gd name="T3" fmla="*/ 6 h 8"/>
                <a:gd name="T4" fmla="*/ 12 w 20"/>
                <a:gd name="T5" fmla="*/ 5 h 8"/>
                <a:gd name="T6" fmla="*/ 17 w 20"/>
                <a:gd name="T7" fmla="*/ 1 h 8"/>
                <a:gd name="T8" fmla="*/ 20 w 20"/>
                <a:gd name="T9" fmla="*/ 1 h 8"/>
                <a:gd name="T10" fmla="*/ 20 w 20"/>
                <a:gd name="T11" fmla="*/ 1 h 8"/>
                <a:gd name="T12" fmla="*/ 19 w 20"/>
                <a:gd name="T13" fmla="*/ 1 h 8"/>
                <a:gd name="T14" fmla="*/ 17 w 20"/>
                <a:gd name="T15" fmla="*/ 2 h 8"/>
                <a:gd name="T16" fmla="*/ 12 w 20"/>
                <a:gd name="T17" fmla="*/ 5 h 8"/>
                <a:gd name="T18" fmla="*/ 4 w 20"/>
                <a:gd name="T19" fmla="*/ 7 h 8"/>
                <a:gd name="T20" fmla="*/ 0 w 20"/>
                <a:gd name="T21" fmla="*/ 5 h 8"/>
                <a:gd name="T22" fmla="*/ 0 w 20"/>
                <a:gd name="T2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8">
                  <a:moveTo>
                    <a:pt x="0" y="4"/>
                  </a:moveTo>
                  <a:cubicBezTo>
                    <a:pt x="1" y="5"/>
                    <a:pt x="3" y="6"/>
                    <a:pt x="4" y="6"/>
                  </a:cubicBezTo>
                  <a:cubicBezTo>
                    <a:pt x="9" y="7"/>
                    <a:pt x="12" y="5"/>
                    <a:pt x="12" y="5"/>
                  </a:cubicBezTo>
                  <a:cubicBezTo>
                    <a:pt x="13" y="4"/>
                    <a:pt x="17" y="1"/>
                    <a:pt x="17" y="1"/>
                  </a:cubicBezTo>
                  <a:cubicBezTo>
                    <a:pt x="17" y="1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17" y="2"/>
                    <a:pt x="17" y="2"/>
                  </a:cubicBezTo>
                  <a:cubicBezTo>
                    <a:pt x="17" y="2"/>
                    <a:pt x="13" y="5"/>
                    <a:pt x="12" y="5"/>
                  </a:cubicBezTo>
                  <a:cubicBezTo>
                    <a:pt x="12" y="5"/>
                    <a:pt x="8" y="8"/>
                    <a:pt x="4" y="7"/>
                  </a:cubicBezTo>
                  <a:cubicBezTo>
                    <a:pt x="3" y="7"/>
                    <a:pt x="1" y="6"/>
                    <a:pt x="0" y="5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2" name="Freeform 1101"/>
            <p:cNvSpPr/>
            <p:nvPr/>
          </p:nvSpPr>
          <p:spPr bwMode="auto">
            <a:xfrm>
              <a:off x="8389938" y="5662613"/>
              <a:ext cx="4763" cy="6350"/>
            </a:xfrm>
            <a:custGeom>
              <a:avLst/>
              <a:gdLst>
                <a:gd name="T0" fmla="*/ 0 w 3"/>
                <a:gd name="T1" fmla="*/ 3 h 4"/>
                <a:gd name="T2" fmla="*/ 2 w 3"/>
                <a:gd name="T3" fmla="*/ 2 h 4"/>
                <a:gd name="T4" fmla="*/ 3 w 3"/>
                <a:gd name="T5" fmla="*/ 0 h 4"/>
                <a:gd name="T6" fmla="*/ 3 w 3"/>
                <a:gd name="T7" fmla="*/ 2 h 4"/>
                <a:gd name="T8" fmla="*/ 2 w 3"/>
                <a:gd name="T9" fmla="*/ 3 h 4"/>
                <a:gd name="T10" fmla="*/ 0 w 3"/>
                <a:gd name="T11" fmla="*/ 4 h 4"/>
                <a:gd name="T12" fmla="*/ 0 w 3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0" y="3"/>
                  </a:moveTo>
                  <a:cubicBezTo>
                    <a:pt x="0" y="3"/>
                    <a:pt x="1" y="2"/>
                    <a:pt x="2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3"/>
                  </a:cubicBezTo>
                  <a:cubicBezTo>
                    <a:pt x="2" y="3"/>
                    <a:pt x="0" y="4"/>
                    <a:pt x="0" y="4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3" name="Freeform 1102"/>
            <p:cNvSpPr/>
            <p:nvPr/>
          </p:nvSpPr>
          <p:spPr bwMode="auto">
            <a:xfrm>
              <a:off x="7434263" y="5554663"/>
              <a:ext cx="684213" cy="407988"/>
            </a:xfrm>
            <a:custGeom>
              <a:avLst/>
              <a:gdLst>
                <a:gd name="T0" fmla="*/ 431 w 431"/>
                <a:gd name="T1" fmla="*/ 249 h 257"/>
                <a:gd name="T2" fmla="*/ 431 w 431"/>
                <a:gd name="T3" fmla="*/ 257 h 257"/>
                <a:gd name="T4" fmla="*/ 0 w 431"/>
                <a:gd name="T5" fmla="*/ 7 h 257"/>
                <a:gd name="T6" fmla="*/ 0 w 431"/>
                <a:gd name="T7" fmla="*/ 0 h 257"/>
                <a:gd name="T8" fmla="*/ 431 w 431"/>
                <a:gd name="T9" fmla="*/ 24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257">
                  <a:moveTo>
                    <a:pt x="431" y="249"/>
                  </a:moveTo>
                  <a:lnTo>
                    <a:pt x="431" y="257"/>
                  </a:lnTo>
                  <a:lnTo>
                    <a:pt x="0" y="7"/>
                  </a:lnTo>
                  <a:lnTo>
                    <a:pt x="0" y="0"/>
                  </a:lnTo>
                  <a:lnTo>
                    <a:pt x="431" y="249"/>
                  </a:lnTo>
                  <a:close/>
                </a:path>
              </a:pathLst>
            </a:custGeom>
            <a:solidFill>
              <a:srgbClr val="9CD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4" name="Freeform 1103"/>
            <p:cNvSpPr/>
            <p:nvPr/>
          </p:nvSpPr>
          <p:spPr bwMode="auto">
            <a:xfrm>
              <a:off x="8112125" y="5810250"/>
              <a:ext cx="241300" cy="152400"/>
            </a:xfrm>
            <a:custGeom>
              <a:avLst/>
              <a:gdLst>
                <a:gd name="T0" fmla="*/ 0 w 152"/>
                <a:gd name="T1" fmla="*/ 88 h 96"/>
                <a:gd name="T2" fmla="*/ 152 w 152"/>
                <a:gd name="T3" fmla="*/ 0 h 96"/>
                <a:gd name="T4" fmla="*/ 152 w 152"/>
                <a:gd name="T5" fmla="*/ 8 h 96"/>
                <a:gd name="T6" fmla="*/ 4 w 152"/>
                <a:gd name="T7" fmla="*/ 96 h 96"/>
                <a:gd name="T8" fmla="*/ 0 w 152"/>
                <a:gd name="T9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96">
                  <a:moveTo>
                    <a:pt x="0" y="88"/>
                  </a:moveTo>
                  <a:lnTo>
                    <a:pt x="152" y="0"/>
                  </a:lnTo>
                  <a:lnTo>
                    <a:pt x="152" y="8"/>
                  </a:lnTo>
                  <a:lnTo>
                    <a:pt x="4" y="96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AC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5" name="Freeform 1104"/>
            <p:cNvSpPr/>
            <p:nvPr/>
          </p:nvSpPr>
          <p:spPr bwMode="auto">
            <a:xfrm>
              <a:off x="7437438" y="5418138"/>
              <a:ext cx="914400" cy="531813"/>
            </a:xfrm>
            <a:custGeom>
              <a:avLst/>
              <a:gdLst>
                <a:gd name="T0" fmla="*/ 576 w 576"/>
                <a:gd name="T1" fmla="*/ 247 h 335"/>
                <a:gd name="T2" fmla="*/ 149 w 576"/>
                <a:gd name="T3" fmla="*/ 0 h 335"/>
                <a:gd name="T4" fmla="*/ 0 w 576"/>
                <a:gd name="T5" fmla="*/ 87 h 335"/>
                <a:gd name="T6" fmla="*/ 427 w 576"/>
                <a:gd name="T7" fmla="*/ 335 h 335"/>
                <a:gd name="T8" fmla="*/ 576 w 576"/>
                <a:gd name="T9" fmla="*/ 24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" h="335">
                  <a:moveTo>
                    <a:pt x="576" y="247"/>
                  </a:moveTo>
                  <a:lnTo>
                    <a:pt x="149" y="0"/>
                  </a:lnTo>
                  <a:lnTo>
                    <a:pt x="0" y="87"/>
                  </a:lnTo>
                  <a:lnTo>
                    <a:pt x="427" y="335"/>
                  </a:lnTo>
                  <a:lnTo>
                    <a:pt x="576" y="247"/>
                  </a:ln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6" name="Freeform 1105"/>
            <p:cNvSpPr/>
            <p:nvPr/>
          </p:nvSpPr>
          <p:spPr bwMode="auto">
            <a:xfrm>
              <a:off x="7639050" y="5461000"/>
              <a:ext cx="493713" cy="296863"/>
            </a:xfrm>
            <a:custGeom>
              <a:avLst/>
              <a:gdLst>
                <a:gd name="T0" fmla="*/ 305 w 311"/>
                <a:gd name="T1" fmla="*/ 171 h 187"/>
                <a:gd name="T2" fmla="*/ 14 w 311"/>
                <a:gd name="T3" fmla="*/ 1 h 187"/>
                <a:gd name="T4" fmla="*/ 5 w 311"/>
                <a:gd name="T5" fmla="*/ 1 h 187"/>
                <a:gd name="T6" fmla="*/ 5 w 311"/>
                <a:gd name="T7" fmla="*/ 16 h 187"/>
                <a:gd name="T8" fmla="*/ 297 w 311"/>
                <a:gd name="T9" fmla="*/ 185 h 187"/>
                <a:gd name="T10" fmla="*/ 306 w 311"/>
                <a:gd name="T11" fmla="*/ 185 h 187"/>
                <a:gd name="T12" fmla="*/ 305 w 311"/>
                <a:gd name="T13" fmla="*/ 17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" h="187">
                  <a:moveTo>
                    <a:pt x="305" y="17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1" y="0"/>
                    <a:pt x="8" y="0"/>
                    <a:pt x="5" y="1"/>
                  </a:cubicBezTo>
                  <a:cubicBezTo>
                    <a:pt x="0" y="4"/>
                    <a:pt x="0" y="12"/>
                    <a:pt x="5" y="16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300" y="187"/>
                    <a:pt x="303" y="187"/>
                    <a:pt x="306" y="185"/>
                  </a:cubicBezTo>
                  <a:cubicBezTo>
                    <a:pt x="311" y="182"/>
                    <a:pt x="311" y="174"/>
                    <a:pt x="305" y="171"/>
                  </a:cubicBezTo>
                  <a:close/>
                </a:path>
              </a:pathLst>
            </a:custGeom>
            <a:solidFill>
              <a:srgbClr val="FFE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7" name="Freeform 1106"/>
            <p:cNvSpPr/>
            <p:nvPr/>
          </p:nvSpPr>
          <p:spPr bwMode="auto">
            <a:xfrm>
              <a:off x="7580313" y="5494338"/>
              <a:ext cx="266700" cy="163513"/>
            </a:xfrm>
            <a:custGeom>
              <a:avLst/>
              <a:gdLst>
                <a:gd name="T0" fmla="*/ 162 w 168"/>
                <a:gd name="T1" fmla="*/ 87 h 103"/>
                <a:gd name="T2" fmla="*/ 14 w 168"/>
                <a:gd name="T3" fmla="*/ 1 h 103"/>
                <a:gd name="T4" fmla="*/ 6 w 168"/>
                <a:gd name="T5" fmla="*/ 2 h 103"/>
                <a:gd name="T6" fmla="*/ 6 w 168"/>
                <a:gd name="T7" fmla="*/ 16 h 103"/>
                <a:gd name="T8" fmla="*/ 154 w 168"/>
                <a:gd name="T9" fmla="*/ 102 h 103"/>
                <a:gd name="T10" fmla="*/ 162 w 168"/>
                <a:gd name="T11" fmla="*/ 102 h 103"/>
                <a:gd name="T12" fmla="*/ 162 w 168"/>
                <a:gd name="T13" fmla="*/ 8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3">
                  <a:moveTo>
                    <a:pt x="162" y="87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2" y="0"/>
                    <a:pt x="9" y="0"/>
                    <a:pt x="6" y="2"/>
                  </a:cubicBezTo>
                  <a:cubicBezTo>
                    <a:pt x="0" y="5"/>
                    <a:pt x="1" y="13"/>
                    <a:pt x="6" y="16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7" y="103"/>
                    <a:pt x="160" y="103"/>
                    <a:pt x="162" y="102"/>
                  </a:cubicBezTo>
                  <a:cubicBezTo>
                    <a:pt x="168" y="98"/>
                    <a:pt x="168" y="90"/>
                    <a:pt x="162" y="87"/>
                  </a:cubicBezTo>
                  <a:close/>
                </a:path>
              </a:pathLst>
            </a:custGeom>
            <a:solidFill>
              <a:srgbClr val="FFE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8" name="Freeform 1107"/>
            <p:cNvSpPr/>
            <p:nvPr/>
          </p:nvSpPr>
          <p:spPr bwMode="auto">
            <a:xfrm>
              <a:off x="7516813" y="5530850"/>
              <a:ext cx="419100" cy="252413"/>
            </a:xfrm>
            <a:custGeom>
              <a:avLst/>
              <a:gdLst>
                <a:gd name="T0" fmla="*/ 258 w 264"/>
                <a:gd name="T1" fmla="*/ 143 h 159"/>
                <a:gd name="T2" fmla="*/ 14 w 264"/>
                <a:gd name="T3" fmla="*/ 1 h 159"/>
                <a:gd name="T4" fmla="*/ 6 w 264"/>
                <a:gd name="T5" fmla="*/ 2 h 159"/>
                <a:gd name="T6" fmla="*/ 6 w 264"/>
                <a:gd name="T7" fmla="*/ 16 h 159"/>
                <a:gd name="T8" fmla="*/ 250 w 264"/>
                <a:gd name="T9" fmla="*/ 158 h 159"/>
                <a:gd name="T10" fmla="*/ 258 w 264"/>
                <a:gd name="T11" fmla="*/ 158 h 159"/>
                <a:gd name="T12" fmla="*/ 258 w 264"/>
                <a:gd name="T13" fmla="*/ 14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159">
                  <a:moveTo>
                    <a:pt x="258" y="143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2" y="0"/>
                    <a:pt x="8" y="0"/>
                    <a:pt x="6" y="2"/>
                  </a:cubicBezTo>
                  <a:cubicBezTo>
                    <a:pt x="0" y="5"/>
                    <a:pt x="0" y="13"/>
                    <a:pt x="6" y="16"/>
                  </a:cubicBezTo>
                  <a:cubicBezTo>
                    <a:pt x="250" y="158"/>
                    <a:pt x="250" y="158"/>
                    <a:pt x="250" y="158"/>
                  </a:cubicBezTo>
                  <a:cubicBezTo>
                    <a:pt x="252" y="159"/>
                    <a:pt x="256" y="159"/>
                    <a:pt x="258" y="158"/>
                  </a:cubicBezTo>
                  <a:cubicBezTo>
                    <a:pt x="264" y="154"/>
                    <a:pt x="264" y="146"/>
                    <a:pt x="258" y="143"/>
                  </a:cubicBezTo>
                  <a:close/>
                </a:path>
              </a:pathLst>
            </a:custGeom>
            <a:solidFill>
              <a:srgbClr val="FFE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4651"/>
            <a:ext cx="12192000" cy="133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矩形 2"/>
          <p:cNvSpPr/>
          <p:nvPr userDrawn="1"/>
        </p:nvSpPr>
        <p:spPr>
          <a:xfrm>
            <a:off x="11520488" y="6724651"/>
            <a:ext cx="671512" cy="1333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矩形 4"/>
          <p:cNvSpPr/>
          <p:nvPr userDrawn="1"/>
        </p:nvSpPr>
        <p:spPr>
          <a:xfrm>
            <a:off x="11520488" y="0"/>
            <a:ext cx="671512" cy="647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E2F8FF1-FDFD-484C-9D17-37B5FD99B90B}" type="slidenum">
              <a:rPr lang="zh-CN" altLang="en-US" sz="2000" b="1" smtClean="0"/>
              <a:t>‹#›</a:t>
            </a:fld>
            <a:endParaRPr lang="zh-CN" altLang="en-US" sz="1800" b="1" dirty="0"/>
          </a:p>
        </p:txBody>
      </p:sp>
      <p:sp>
        <p:nvSpPr>
          <p:cNvPr id="7" name="python-language-logotype_2181"/>
          <p:cNvSpPr>
            <a:spLocks noChangeAspect="1"/>
          </p:cNvSpPr>
          <p:nvPr userDrawn="1"/>
        </p:nvSpPr>
        <p:spPr bwMode="auto">
          <a:xfrm>
            <a:off x="120537" y="85695"/>
            <a:ext cx="484301" cy="457230"/>
          </a:xfrm>
          <a:custGeom>
            <a:avLst/>
            <a:gdLst>
              <a:gd name="connsiteX0" fmla="*/ 359188 w 587280"/>
              <a:gd name="connsiteY0" fmla="*/ 445953 h 554453"/>
              <a:gd name="connsiteX1" fmla="*/ 325575 w 587280"/>
              <a:gd name="connsiteY1" fmla="*/ 479529 h 554453"/>
              <a:gd name="connsiteX2" fmla="*/ 359188 w 587280"/>
              <a:gd name="connsiteY2" fmla="*/ 513105 h 554453"/>
              <a:gd name="connsiteX3" fmla="*/ 392801 w 587280"/>
              <a:gd name="connsiteY3" fmla="*/ 479529 h 554453"/>
              <a:gd name="connsiteX4" fmla="*/ 359188 w 587280"/>
              <a:gd name="connsiteY4" fmla="*/ 445953 h 554453"/>
              <a:gd name="connsiteX5" fmla="*/ 452270 w 587280"/>
              <a:gd name="connsiteY5" fmla="*/ 146350 h 554453"/>
              <a:gd name="connsiteX6" fmla="*/ 503983 w 587280"/>
              <a:gd name="connsiteY6" fmla="*/ 414960 h 554453"/>
              <a:gd name="connsiteX7" fmla="*/ 423829 w 587280"/>
              <a:gd name="connsiteY7" fmla="*/ 414960 h 554453"/>
              <a:gd name="connsiteX8" fmla="*/ 260935 w 587280"/>
              <a:gd name="connsiteY8" fmla="*/ 414960 h 554453"/>
              <a:gd name="connsiteX9" fmla="*/ 260935 w 587280"/>
              <a:gd name="connsiteY9" fmla="*/ 430456 h 554453"/>
              <a:gd name="connsiteX10" fmla="*/ 423829 w 587280"/>
              <a:gd name="connsiteY10" fmla="*/ 430456 h 554453"/>
              <a:gd name="connsiteX11" fmla="*/ 418657 w 587280"/>
              <a:gd name="connsiteY11" fmla="*/ 518271 h 554453"/>
              <a:gd name="connsiteX12" fmla="*/ 170439 w 587280"/>
              <a:gd name="connsiteY12" fmla="*/ 513105 h 554453"/>
              <a:gd name="connsiteX13" fmla="*/ 193709 w 587280"/>
              <a:gd name="connsiteY13" fmla="*/ 293569 h 554453"/>
              <a:gd name="connsiteX14" fmla="*/ 436757 w 587280"/>
              <a:gd name="connsiteY14" fmla="*/ 234165 h 554453"/>
              <a:gd name="connsiteX15" fmla="*/ 452270 w 587280"/>
              <a:gd name="connsiteY15" fmla="*/ 146350 h 554453"/>
              <a:gd name="connsiteX16" fmla="*/ 219634 w 587280"/>
              <a:gd name="connsiteY16" fmla="*/ 35237 h 554453"/>
              <a:gd name="connsiteX17" fmla="*/ 185992 w 587280"/>
              <a:gd name="connsiteY17" fmla="*/ 68805 h 554453"/>
              <a:gd name="connsiteX18" fmla="*/ 219634 w 587280"/>
              <a:gd name="connsiteY18" fmla="*/ 102373 h 554453"/>
              <a:gd name="connsiteX19" fmla="*/ 253277 w 587280"/>
              <a:gd name="connsiteY19" fmla="*/ 68805 h 554453"/>
              <a:gd name="connsiteX20" fmla="*/ 219634 w 587280"/>
              <a:gd name="connsiteY20" fmla="*/ 35237 h 554453"/>
              <a:gd name="connsiteX21" fmla="*/ 296301 w 587280"/>
              <a:gd name="connsiteY21" fmla="*/ 55 h 554453"/>
              <a:gd name="connsiteX22" fmla="*/ 413727 w 587280"/>
              <a:gd name="connsiteY22" fmla="*/ 40401 h 554453"/>
              <a:gd name="connsiteX23" fmla="*/ 390436 w 587280"/>
              <a:gd name="connsiteY23" fmla="*/ 259886 h 554453"/>
              <a:gd name="connsiteX24" fmla="*/ 147173 w 587280"/>
              <a:gd name="connsiteY24" fmla="*/ 319276 h 554453"/>
              <a:gd name="connsiteX25" fmla="*/ 129058 w 587280"/>
              <a:gd name="connsiteY25" fmla="*/ 409651 h 554453"/>
              <a:gd name="connsiteX26" fmla="*/ 87651 w 587280"/>
              <a:gd name="connsiteY26" fmla="*/ 138524 h 554453"/>
              <a:gd name="connsiteX27" fmla="*/ 160113 w 587280"/>
              <a:gd name="connsiteY27" fmla="*/ 138524 h 554453"/>
              <a:gd name="connsiteX28" fmla="*/ 323150 w 587280"/>
              <a:gd name="connsiteY28" fmla="*/ 138524 h 554453"/>
              <a:gd name="connsiteX29" fmla="*/ 323150 w 587280"/>
              <a:gd name="connsiteY29" fmla="*/ 125613 h 554453"/>
              <a:gd name="connsiteX30" fmla="*/ 160113 w 587280"/>
              <a:gd name="connsiteY30" fmla="*/ 125613 h 554453"/>
              <a:gd name="connsiteX31" fmla="*/ 165288 w 587280"/>
              <a:gd name="connsiteY31" fmla="*/ 35237 h 554453"/>
              <a:gd name="connsiteX32" fmla="*/ 296301 w 587280"/>
              <a:gd name="connsiteY32" fmla="*/ 55 h 55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7280" h="554453">
                <a:moveTo>
                  <a:pt x="359188" y="445953"/>
                </a:moveTo>
                <a:cubicBezTo>
                  <a:pt x="338503" y="445953"/>
                  <a:pt x="325575" y="461450"/>
                  <a:pt x="325575" y="479529"/>
                </a:cubicBezTo>
                <a:cubicBezTo>
                  <a:pt x="325575" y="497609"/>
                  <a:pt x="338503" y="513105"/>
                  <a:pt x="359188" y="513105"/>
                </a:cubicBezTo>
                <a:cubicBezTo>
                  <a:pt x="377288" y="513105"/>
                  <a:pt x="392801" y="497609"/>
                  <a:pt x="392801" y="479529"/>
                </a:cubicBezTo>
                <a:cubicBezTo>
                  <a:pt x="392801" y="461450"/>
                  <a:pt x="377288" y="445953"/>
                  <a:pt x="359188" y="445953"/>
                </a:cubicBezTo>
                <a:close/>
                <a:moveTo>
                  <a:pt x="452270" y="146350"/>
                </a:moveTo>
                <a:cubicBezTo>
                  <a:pt x="628092" y="146350"/>
                  <a:pt x="617750" y="414960"/>
                  <a:pt x="503983" y="414960"/>
                </a:cubicBezTo>
                <a:cubicBezTo>
                  <a:pt x="503983" y="414960"/>
                  <a:pt x="423829" y="414960"/>
                  <a:pt x="423829" y="414960"/>
                </a:cubicBezTo>
                <a:lnTo>
                  <a:pt x="260935" y="414960"/>
                </a:lnTo>
                <a:lnTo>
                  <a:pt x="260935" y="430456"/>
                </a:lnTo>
                <a:lnTo>
                  <a:pt x="423829" y="430456"/>
                </a:lnTo>
                <a:cubicBezTo>
                  <a:pt x="423829" y="458867"/>
                  <a:pt x="423829" y="497609"/>
                  <a:pt x="418657" y="518271"/>
                </a:cubicBezTo>
                <a:cubicBezTo>
                  <a:pt x="366945" y="562178"/>
                  <a:pt x="204052" y="572509"/>
                  <a:pt x="170439" y="513105"/>
                </a:cubicBezTo>
                <a:cubicBezTo>
                  <a:pt x="141997" y="469198"/>
                  <a:pt x="149754" y="314231"/>
                  <a:pt x="193709" y="293569"/>
                </a:cubicBezTo>
                <a:cubicBezTo>
                  <a:pt x="268692" y="262575"/>
                  <a:pt x="405729" y="327145"/>
                  <a:pt x="436757" y="234165"/>
                </a:cubicBezTo>
                <a:cubicBezTo>
                  <a:pt x="447099" y="205754"/>
                  <a:pt x="452270" y="146350"/>
                  <a:pt x="452270" y="146350"/>
                </a:cubicBezTo>
                <a:close/>
                <a:moveTo>
                  <a:pt x="219634" y="35237"/>
                </a:moveTo>
                <a:cubicBezTo>
                  <a:pt x="201519" y="35237"/>
                  <a:pt x="185992" y="50730"/>
                  <a:pt x="185992" y="68805"/>
                </a:cubicBezTo>
                <a:cubicBezTo>
                  <a:pt x="185992" y="86880"/>
                  <a:pt x="201519" y="102373"/>
                  <a:pt x="219634" y="102373"/>
                </a:cubicBezTo>
                <a:cubicBezTo>
                  <a:pt x="237750" y="102373"/>
                  <a:pt x="253277" y="86880"/>
                  <a:pt x="253277" y="68805"/>
                </a:cubicBezTo>
                <a:cubicBezTo>
                  <a:pt x="253277" y="50730"/>
                  <a:pt x="237750" y="35237"/>
                  <a:pt x="219634" y="35237"/>
                </a:cubicBezTo>
                <a:close/>
                <a:moveTo>
                  <a:pt x="296301" y="55"/>
                </a:moveTo>
                <a:cubicBezTo>
                  <a:pt x="347735" y="-913"/>
                  <a:pt x="396905" y="10707"/>
                  <a:pt x="413727" y="40401"/>
                </a:cubicBezTo>
                <a:cubicBezTo>
                  <a:pt x="439606" y="86880"/>
                  <a:pt x="434430" y="239229"/>
                  <a:pt x="390436" y="259886"/>
                </a:cubicBezTo>
                <a:cubicBezTo>
                  <a:pt x="315387" y="293454"/>
                  <a:pt x="178228" y="226318"/>
                  <a:pt x="147173" y="319276"/>
                </a:cubicBezTo>
                <a:cubicBezTo>
                  <a:pt x="136821" y="350261"/>
                  <a:pt x="129058" y="409651"/>
                  <a:pt x="129058" y="409651"/>
                </a:cubicBezTo>
                <a:cubicBezTo>
                  <a:pt x="-33980" y="409651"/>
                  <a:pt x="-36568" y="138524"/>
                  <a:pt x="87651" y="138524"/>
                </a:cubicBezTo>
                <a:cubicBezTo>
                  <a:pt x="87651" y="138524"/>
                  <a:pt x="160113" y="138524"/>
                  <a:pt x="160113" y="138524"/>
                </a:cubicBezTo>
                <a:lnTo>
                  <a:pt x="323150" y="138524"/>
                </a:lnTo>
                <a:lnTo>
                  <a:pt x="323150" y="125613"/>
                </a:lnTo>
                <a:lnTo>
                  <a:pt x="160113" y="125613"/>
                </a:lnTo>
                <a:cubicBezTo>
                  <a:pt x="160113" y="94627"/>
                  <a:pt x="157525" y="55894"/>
                  <a:pt x="165288" y="35237"/>
                </a:cubicBezTo>
                <a:cubicBezTo>
                  <a:pt x="191167" y="14580"/>
                  <a:pt x="244866" y="1024"/>
                  <a:pt x="296301" y="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724651"/>
            <a:ext cx="12192000" cy="133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矩形 5"/>
          <p:cNvSpPr/>
          <p:nvPr userDrawn="1"/>
        </p:nvSpPr>
        <p:spPr>
          <a:xfrm>
            <a:off x="11520488" y="6724651"/>
            <a:ext cx="671512" cy="1333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/>
          <p:cNvSpPr/>
          <p:nvPr userDrawn="1"/>
        </p:nvSpPr>
        <p:spPr>
          <a:xfrm>
            <a:off x="11520488" y="0"/>
            <a:ext cx="671512" cy="647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E2F8FF1-FDFD-484C-9D17-37B5FD99B90B}" type="slidenum">
              <a:rPr lang="zh-CN" altLang="en-US" sz="2000" b="1" smtClean="0"/>
              <a:t>‹#›</a:t>
            </a:fld>
            <a:endParaRPr lang="zh-CN" altLang="en-US" sz="1800" b="1" dirty="0"/>
          </a:p>
        </p:txBody>
      </p:sp>
      <p:sp>
        <p:nvSpPr>
          <p:cNvPr id="9" name="python-language-logotype_2181"/>
          <p:cNvSpPr>
            <a:spLocks noChangeAspect="1"/>
          </p:cNvSpPr>
          <p:nvPr userDrawn="1"/>
        </p:nvSpPr>
        <p:spPr bwMode="auto">
          <a:xfrm>
            <a:off x="120537" y="85695"/>
            <a:ext cx="484301" cy="457230"/>
          </a:xfrm>
          <a:custGeom>
            <a:avLst/>
            <a:gdLst>
              <a:gd name="connsiteX0" fmla="*/ 359188 w 587280"/>
              <a:gd name="connsiteY0" fmla="*/ 445953 h 554453"/>
              <a:gd name="connsiteX1" fmla="*/ 325575 w 587280"/>
              <a:gd name="connsiteY1" fmla="*/ 479529 h 554453"/>
              <a:gd name="connsiteX2" fmla="*/ 359188 w 587280"/>
              <a:gd name="connsiteY2" fmla="*/ 513105 h 554453"/>
              <a:gd name="connsiteX3" fmla="*/ 392801 w 587280"/>
              <a:gd name="connsiteY3" fmla="*/ 479529 h 554453"/>
              <a:gd name="connsiteX4" fmla="*/ 359188 w 587280"/>
              <a:gd name="connsiteY4" fmla="*/ 445953 h 554453"/>
              <a:gd name="connsiteX5" fmla="*/ 452270 w 587280"/>
              <a:gd name="connsiteY5" fmla="*/ 146350 h 554453"/>
              <a:gd name="connsiteX6" fmla="*/ 503983 w 587280"/>
              <a:gd name="connsiteY6" fmla="*/ 414960 h 554453"/>
              <a:gd name="connsiteX7" fmla="*/ 423829 w 587280"/>
              <a:gd name="connsiteY7" fmla="*/ 414960 h 554453"/>
              <a:gd name="connsiteX8" fmla="*/ 260935 w 587280"/>
              <a:gd name="connsiteY8" fmla="*/ 414960 h 554453"/>
              <a:gd name="connsiteX9" fmla="*/ 260935 w 587280"/>
              <a:gd name="connsiteY9" fmla="*/ 430456 h 554453"/>
              <a:gd name="connsiteX10" fmla="*/ 423829 w 587280"/>
              <a:gd name="connsiteY10" fmla="*/ 430456 h 554453"/>
              <a:gd name="connsiteX11" fmla="*/ 418657 w 587280"/>
              <a:gd name="connsiteY11" fmla="*/ 518271 h 554453"/>
              <a:gd name="connsiteX12" fmla="*/ 170439 w 587280"/>
              <a:gd name="connsiteY12" fmla="*/ 513105 h 554453"/>
              <a:gd name="connsiteX13" fmla="*/ 193709 w 587280"/>
              <a:gd name="connsiteY13" fmla="*/ 293569 h 554453"/>
              <a:gd name="connsiteX14" fmla="*/ 436757 w 587280"/>
              <a:gd name="connsiteY14" fmla="*/ 234165 h 554453"/>
              <a:gd name="connsiteX15" fmla="*/ 452270 w 587280"/>
              <a:gd name="connsiteY15" fmla="*/ 146350 h 554453"/>
              <a:gd name="connsiteX16" fmla="*/ 219634 w 587280"/>
              <a:gd name="connsiteY16" fmla="*/ 35237 h 554453"/>
              <a:gd name="connsiteX17" fmla="*/ 185992 w 587280"/>
              <a:gd name="connsiteY17" fmla="*/ 68805 h 554453"/>
              <a:gd name="connsiteX18" fmla="*/ 219634 w 587280"/>
              <a:gd name="connsiteY18" fmla="*/ 102373 h 554453"/>
              <a:gd name="connsiteX19" fmla="*/ 253277 w 587280"/>
              <a:gd name="connsiteY19" fmla="*/ 68805 h 554453"/>
              <a:gd name="connsiteX20" fmla="*/ 219634 w 587280"/>
              <a:gd name="connsiteY20" fmla="*/ 35237 h 554453"/>
              <a:gd name="connsiteX21" fmla="*/ 296301 w 587280"/>
              <a:gd name="connsiteY21" fmla="*/ 55 h 554453"/>
              <a:gd name="connsiteX22" fmla="*/ 413727 w 587280"/>
              <a:gd name="connsiteY22" fmla="*/ 40401 h 554453"/>
              <a:gd name="connsiteX23" fmla="*/ 390436 w 587280"/>
              <a:gd name="connsiteY23" fmla="*/ 259886 h 554453"/>
              <a:gd name="connsiteX24" fmla="*/ 147173 w 587280"/>
              <a:gd name="connsiteY24" fmla="*/ 319276 h 554453"/>
              <a:gd name="connsiteX25" fmla="*/ 129058 w 587280"/>
              <a:gd name="connsiteY25" fmla="*/ 409651 h 554453"/>
              <a:gd name="connsiteX26" fmla="*/ 87651 w 587280"/>
              <a:gd name="connsiteY26" fmla="*/ 138524 h 554453"/>
              <a:gd name="connsiteX27" fmla="*/ 160113 w 587280"/>
              <a:gd name="connsiteY27" fmla="*/ 138524 h 554453"/>
              <a:gd name="connsiteX28" fmla="*/ 323150 w 587280"/>
              <a:gd name="connsiteY28" fmla="*/ 138524 h 554453"/>
              <a:gd name="connsiteX29" fmla="*/ 323150 w 587280"/>
              <a:gd name="connsiteY29" fmla="*/ 125613 h 554453"/>
              <a:gd name="connsiteX30" fmla="*/ 160113 w 587280"/>
              <a:gd name="connsiteY30" fmla="*/ 125613 h 554453"/>
              <a:gd name="connsiteX31" fmla="*/ 165288 w 587280"/>
              <a:gd name="connsiteY31" fmla="*/ 35237 h 554453"/>
              <a:gd name="connsiteX32" fmla="*/ 296301 w 587280"/>
              <a:gd name="connsiteY32" fmla="*/ 55 h 55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7280" h="554453">
                <a:moveTo>
                  <a:pt x="359188" y="445953"/>
                </a:moveTo>
                <a:cubicBezTo>
                  <a:pt x="338503" y="445953"/>
                  <a:pt x="325575" y="461450"/>
                  <a:pt x="325575" y="479529"/>
                </a:cubicBezTo>
                <a:cubicBezTo>
                  <a:pt x="325575" y="497609"/>
                  <a:pt x="338503" y="513105"/>
                  <a:pt x="359188" y="513105"/>
                </a:cubicBezTo>
                <a:cubicBezTo>
                  <a:pt x="377288" y="513105"/>
                  <a:pt x="392801" y="497609"/>
                  <a:pt x="392801" y="479529"/>
                </a:cubicBezTo>
                <a:cubicBezTo>
                  <a:pt x="392801" y="461450"/>
                  <a:pt x="377288" y="445953"/>
                  <a:pt x="359188" y="445953"/>
                </a:cubicBezTo>
                <a:close/>
                <a:moveTo>
                  <a:pt x="452270" y="146350"/>
                </a:moveTo>
                <a:cubicBezTo>
                  <a:pt x="628092" y="146350"/>
                  <a:pt x="617750" y="414960"/>
                  <a:pt x="503983" y="414960"/>
                </a:cubicBezTo>
                <a:cubicBezTo>
                  <a:pt x="503983" y="414960"/>
                  <a:pt x="423829" y="414960"/>
                  <a:pt x="423829" y="414960"/>
                </a:cubicBezTo>
                <a:lnTo>
                  <a:pt x="260935" y="414960"/>
                </a:lnTo>
                <a:lnTo>
                  <a:pt x="260935" y="430456"/>
                </a:lnTo>
                <a:lnTo>
                  <a:pt x="423829" y="430456"/>
                </a:lnTo>
                <a:cubicBezTo>
                  <a:pt x="423829" y="458867"/>
                  <a:pt x="423829" y="497609"/>
                  <a:pt x="418657" y="518271"/>
                </a:cubicBezTo>
                <a:cubicBezTo>
                  <a:pt x="366945" y="562178"/>
                  <a:pt x="204052" y="572509"/>
                  <a:pt x="170439" y="513105"/>
                </a:cubicBezTo>
                <a:cubicBezTo>
                  <a:pt x="141997" y="469198"/>
                  <a:pt x="149754" y="314231"/>
                  <a:pt x="193709" y="293569"/>
                </a:cubicBezTo>
                <a:cubicBezTo>
                  <a:pt x="268692" y="262575"/>
                  <a:pt x="405729" y="327145"/>
                  <a:pt x="436757" y="234165"/>
                </a:cubicBezTo>
                <a:cubicBezTo>
                  <a:pt x="447099" y="205754"/>
                  <a:pt x="452270" y="146350"/>
                  <a:pt x="452270" y="146350"/>
                </a:cubicBezTo>
                <a:close/>
                <a:moveTo>
                  <a:pt x="219634" y="35237"/>
                </a:moveTo>
                <a:cubicBezTo>
                  <a:pt x="201519" y="35237"/>
                  <a:pt x="185992" y="50730"/>
                  <a:pt x="185992" y="68805"/>
                </a:cubicBezTo>
                <a:cubicBezTo>
                  <a:pt x="185992" y="86880"/>
                  <a:pt x="201519" y="102373"/>
                  <a:pt x="219634" y="102373"/>
                </a:cubicBezTo>
                <a:cubicBezTo>
                  <a:pt x="237750" y="102373"/>
                  <a:pt x="253277" y="86880"/>
                  <a:pt x="253277" y="68805"/>
                </a:cubicBezTo>
                <a:cubicBezTo>
                  <a:pt x="253277" y="50730"/>
                  <a:pt x="237750" y="35237"/>
                  <a:pt x="219634" y="35237"/>
                </a:cubicBezTo>
                <a:close/>
                <a:moveTo>
                  <a:pt x="296301" y="55"/>
                </a:moveTo>
                <a:cubicBezTo>
                  <a:pt x="347735" y="-913"/>
                  <a:pt x="396905" y="10707"/>
                  <a:pt x="413727" y="40401"/>
                </a:cubicBezTo>
                <a:cubicBezTo>
                  <a:pt x="439606" y="86880"/>
                  <a:pt x="434430" y="239229"/>
                  <a:pt x="390436" y="259886"/>
                </a:cubicBezTo>
                <a:cubicBezTo>
                  <a:pt x="315387" y="293454"/>
                  <a:pt x="178228" y="226318"/>
                  <a:pt x="147173" y="319276"/>
                </a:cubicBezTo>
                <a:cubicBezTo>
                  <a:pt x="136821" y="350261"/>
                  <a:pt x="129058" y="409651"/>
                  <a:pt x="129058" y="409651"/>
                </a:cubicBezTo>
                <a:cubicBezTo>
                  <a:pt x="-33980" y="409651"/>
                  <a:pt x="-36568" y="138524"/>
                  <a:pt x="87651" y="138524"/>
                </a:cubicBezTo>
                <a:cubicBezTo>
                  <a:pt x="87651" y="138524"/>
                  <a:pt x="160113" y="138524"/>
                  <a:pt x="160113" y="138524"/>
                </a:cubicBezTo>
                <a:lnTo>
                  <a:pt x="323150" y="138524"/>
                </a:lnTo>
                <a:lnTo>
                  <a:pt x="323150" y="125613"/>
                </a:lnTo>
                <a:lnTo>
                  <a:pt x="160113" y="125613"/>
                </a:lnTo>
                <a:cubicBezTo>
                  <a:pt x="160113" y="94627"/>
                  <a:pt x="157525" y="55894"/>
                  <a:pt x="165288" y="35237"/>
                </a:cubicBezTo>
                <a:cubicBezTo>
                  <a:pt x="191167" y="14580"/>
                  <a:pt x="244866" y="1024"/>
                  <a:pt x="296301" y="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4212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6724651"/>
            <a:ext cx="12192000" cy="133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11520488" y="6724651"/>
            <a:ext cx="671512" cy="1333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矩形 8"/>
          <p:cNvSpPr/>
          <p:nvPr userDrawn="1"/>
        </p:nvSpPr>
        <p:spPr>
          <a:xfrm>
            <a:off x="11520488" y="0"/>
            <a:ext cx="671512" cy="647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E2F8FF1-FDFD-484C-9D17-37B5FD99B90B}" type="slidenum">
              <a:rPr lang="zh-CN" altLang="en-US" sz="2000" b="1" smtClean="0"/>
              <a:t>‹#›</a:t>
            </a:fld>
            <a:endParaRPr lang="zh-CN" altLang="en-US" sz="1800" b="1" dirty="0"/>
          </a:p>
        </p:txBody>
      </p:sp>
      <p:sp>
        <p:nvSpPr>
          <p:cNvPr id="10" name="python-language-logotype_2181"/>
          <p:cNvSpPr>
            <a:spLocks noChangeAspect="1"/>
          </p:cNvSpPr>
          <p:nvPr userDrawn="1"/>
        </p:nvSpPr>
        <p:spPr bwMode="auto">
          <a:xfrm>
            <a:off x="120537" y="85695"/>
            <a:ext cx="484301" cy="457230"/>
          </a:xfrm>
          <a:custGeom>
            <a:avLst/>
            <a:gdLst>
              <a:gd name="connsiteX0" fmla="*/ 359188 w 587280"/>
              <a:gd name="connsiteY0" fmla="*/ 445953 h 554453"/>
              <a:gd name="connsiteX1" fmla="*/ 325575 w 587280"/>
              <a:gd name="connsiteY1" fmla="*/ 479529 h 554453"/>
              <a:gd name="connsiteX2" fmla="*/ 359188 w 587280"/>
              <a:gd name="connsiteY2" fmla="*/ 513105 h 554453"/>
              <a:gd name="connsiteX3" fmla="*/ 392801 w 587280"/>
              <a:gd name="connsiteY3" fmla="*/ 479529 h 554453"/>
              <a:gd name="connsiteX4" fmla="*/ 359188 w 587280"/>
              <a:gd name="connsiteY4" fmla="*/ 445953 h 554453"/>
              <a:gd name="connsiteX5" fmla="*/ 452270 w 587280"/>
              <a:gd name="connsiteY5" fmla="*/ 146350 h 554453"/>
              <a:gd name="connsiteX6" fmla="*/ 503983 w 587280"/>
              <a:gd name="connsiteY6" fmla="*/ 414960 h 554453"/>
              <a:gd name="connsiteX7" fmla="*/ 423829 w 587280"/>
              <a:gd name="connsiteY7" fmla="*/ 414960 h 554453"/>
              <a:gd name="connsiteX8" fmla="*/ 260935 w 587280"/>
              <a:gd name="connsiteY8" fmla="*/ 414960 h 554453"/>
              <a:gd name="connsiteX9" fmla="*/ 260935 w 587280"/>
              <a:gd name="connsiteY9" fmla="*/ 430456 h 554453"/>
              <a:gd name="connsiteX10" fmla="*/ 423829 w 587280"/>
              <a:gd name="connsiteY10" fmla="*/ 430456 h 554453"/>
              <a:gd name="connsiteX11" fmla="*/ 418657 w 587280"/>
              <a:gd name="connsiteY11" fmla="*/ 518271 h 554453"/>
              <a:gd name="connsiteX12" fmla="*/ 170439 w 587280"/>
              <a:gd name="connsiteY12" fmla="*/ 513105 h 554453"/>
              <a:gd name="connsiteX13" fmla="*/ 193709 w 587280"/>
              <a:gd name="connsiteY13" fmla="*/ 293569 h 554453"/>
              <a:gd name="connsiteX14" fmla="*/ 436757 w 587280"/>
              <a:gd name="connsiteY14" fmla="*/ 234165 h 554453"/>
              <a:gd name="connsiteX15" fmla="*/ 452270 w 587280"/>
              <a:gd name="connsiteY15" fmla="*/ 146350 h 554453"/>
              <a:gd name="connsiteX16" fmla="*/ 219634 w 587280"/>
              <a:gd name="connsiteY16" fmla="*/ 35237 h 554453"/>
              <a:gd name="connsiteX17" fmla="*/ 185992 w 587280"/>
              <a:gd name="connsiteY17" fmla="*/ 68805 h 554453"/>
              <a:gd name="connsiteX18" fmla="*/ 219634 w 587280"/>
              <a:gd name="connsiteY18" fmla="*/ 102373 h 554453"/>
              <a:gd name="connsiteX19" fmla="*/ 253277 w 587280"/>
              <a:gd name="connsiteY19" fmla="*/ 68805 h 554453"/>
              <a:gd name="connsiteX20" fmla="*/ 219634 w 587280"/>
              <a:gd name="connsiteY20" fmla="*/ 35237 h 554453"/>
              <a:gd name="connsiteX21" fmla="*/ 296301 w 587280"/>
              <a:gd name="connsiteY21" fmla="*/ 55 h 554453"/>
              <a:gd name="connsiteX22" fmla="*/ 413727 w 587280"/>
              <a:gd name="connsiteY22" fmla="*/ 40401 h 554453"/>
              <a:gd name="connsiteX23" fmla="*/ 390436 w 587280"/>
              <a:gd name="connsiteY23" fmla="*/ 259886 h 554453"/>
              <a:gd name="connsiteX24" fmla="*/ 147173 w 587280"/>
              <a:gd name="connsiteY24" fmla="*/ 319276 h 554453"/>
              <a:gd name="connsiteX25" fmla="*/ 129058 w 587280"/>
              <a:gd name="connsiteY25" fmla="*/ 409651 h 554453"/>
              <a:gd name="connsiteX26" fmla="*/ 87651 w 587280"/>
              <a:gd name="connsiteY26" fmla="*/ 138524 h 554453"/>
              <a:gd name="connsiteX27" fmla="*/ 160113 w 587280"/>
              <a:gd name="connsiteY27" fmla="*/ 138524 h 554453"/>
              <a:gd name="connsiteX28" fmla="*/ 323150 w 587280"/>
              <a:gd name="connsiteY28" fmla="*/ 138524 h 554453"/>
              <a:gd name="connsiteX29" fmla="*/ 323150 w 587280"/>
              <a:gd name="connsiteY29" fmla="*/ 125613 h 554453"/>
              <a:gd name="connsiteX30" fmla="*/ 160113 w 587280"/>
              <a:gd name="connsiteY30" fmla="*/ 125613 h 554453"/>
              <a:gd name="connsiteX31" fmla="*/ 165288 w 587280"/>
              <a:gd name="connsiteY31" fmla="*/ 35237 h 554453"/>
              <a:gd name="connsiteX32" fmla="*/ 296301 w 587280"/>
              <a:gd name="connsiteY32" fmla="*/ 55 h 55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7280" h="554453">
                <a:moveTo>
                  <a:pt x="359188" y="445953"/>
                </a:moveTo>
                <a:cubicBezTo>
                  <a:pt x="338503" y="445953"/>
                  <a:pt x="325575" y="461450"/>
                  <a:pt x="325575" y="479529"/>
                </a:cubicBezTo>
                <a:cubicBezTo>
                  <a:pt x="325575" y="497609"/>
                  <a:pt x="338503" y="513105"/>
                  <a:pt x="359188" y="513105"/>
                </a:cubicBezTo>
                <a:cubicBezTo>
                  <a:pt x="377288" y="513105"/>
                  <a:pt x="392801" y="497609"/>
                  <a:pt x="392801" y="479529"/>
                </a:cubicBezTo>
                <a:cubicBezTo>
                  <a:pt x="392801" y="461450"/>
                  <a:pt x="377288" y="445953"/>
                  <a:pt x="359188" y="445953"/>
                </a:cubicBezTo>
                <a:close/>
                <a:moveTo>
                  <a:pt x="452270" y="146350"/>
                </a:moveTo>
                <a:cubicBezTo>
                  <a:pt x="628092" y="146350"/>
                  <a:pt x="617750" y="414960"/>
                  <a:pt x="503983" y="414960"/>
                </a:cubicBezTo>
                <a:cubicBezTo>
                  <a:pt x="503983" y="414960"/>
                  <a:pt x="423829" y="414960"/>
                  <a:pt x="423829" y="414960"/>
                </a:cubicBezTo>
                <a:lnTo>
                  <a:pt x="260935" y="414960"/>
                </a:lnTo>
                <a:lnTo>
                  <a:pt x="260935" y="430456"/>
                </a:lnTo>
                <a:lnTo>
                  <a:pt x="423829" y="430456"/>
                </a:lnTo>
                <a:cubicBezTo>
                  <a:pt x="423829" y="458867"/>
                  <a:pt x="423829" y="497609"/>
                  <a:pt x="418657" y="518271"/>
                </a:cubicBezTo>
                <a:cubicBezTo>
                  <a:pt x="366945" y="562178"/>
                  <a:pt x="204052" y="572509"/>
                  <a:pt x="170439" y="513105"/>
                </a:cubicBezTo>
                <a:cubicBezTo>
                  <a:pt x="141997" y="469198"/>
                  <a:pt x="149754" y="314231"/>
                  <a:pt x="193709" y="293569"/>
                </a:cubicBezTo>
                <a:cubicBezTo>
                  <a:pt x="268692" y="262575"/>
                  <a:pt x="405729" y="327145"/>
                  <a:pt x="436757" y="234165"/>
                </a:cubicBezTo>
                <a:cubicBezTo>
                  <a:pt x="447099" y="205754"/>
                  <a:pt x="452270" y="146350"/>
                  <a:pt x="452270" y="146350"/>
                </a:cubicBezTo>
                <a:close/>
                <a:moveTo>
                  <a:pt x="219634" y="35237"/>
                </a:moveTo>
                <a:cubicBezTo>
                  <a:pt x="201519" y="35237"/>
                  <a:pt x="185992" y="50730"/>
                  <a:pt x="185992" y="68805"/>
                </a:cubicBezTo>
                <a:cubicBezTo>
                  <a:pt x="185992" y="86880"/>
                  <a:pt x="201519" y="102373"/>
                  <a:pt x="219634" y="102373"/>
                </a:cubicBezTo>
                <a:cubicBezTo>
                  <a:pt x="237750" y="102373"/>
                  <a:pt x="253277" y="86880"/>
                  <a:pt x="253277" y="68805"/>
                </a:cubicBezTo>
                <a:cubicBezTo>
                  <a:pt x="253277" y="50730"/>
                  <a:pt x="237750" y="35237"/>
                  <a:pt x="219634" y="35237"/>
                </a:cubicBezTo>
                <a:close/>
                <a:moveTo>
                  <a:pt x="296301" y="55"/>
                </a:moveTo>
                <a:cubicBezTo>
                  <a:pt x="347735" y="-913"/>
                  <a:pt x="396905" y="10707"/>
                  <a:pt x="413727" y="40401"/>
                </a:cubicBezTo>
                <a:cubicBezTo>
                  <a:pt x="439606" y="86880"/>
                  <a:pt x="434430" y="239229"/>
                  <a:pt x="390436" y="259886"/>
                </a:cubicBezTo>
                <a:cubicBezTo>
                  <a:pt x="315387" y="293454"/>
                  <a:pt x="178228" y="226318"/>
                  <a:pt x="147173" y="319276"/>
                </a:cubicBezTo>
                <a:cubicBezTo>
                  <a:pt x="136821" y="350261"/>
                  <a:pt x="129058" y="409651"/>
                  <a:pt x="129058" y="409651"/>
                </a:cubicBezTo>
                <a:cubicBezTo>
                  <a:pt x="-33980" y="409651"/>
                  <a:pt x="-36568" y="138524"/>
                  <a:pt x="87651" y="138524"/>
                </a:cubicBezTo>
                <a:cubicBezTo>
                  <a:pt x="87651" y="138524"/>
                  <a:pt x="160113" y="138524"/>
                  <a:pt x="160113" y="138524"/>
                </a:cubicBezTo>
                <a:lnTo>
                  <a:pt x="323150" y="138524"/>
                </a:lnTo>
                <a:lnTo>
                  <a:pt x="323150" y="125613"/>
                </a:lnTo>
                <a:lnTo>
                  <a:pt x="160113" y="125613"/>
                </a:lnTo>
                <a:cubicBezTo>
                  <a:pt x="160113" y="94627"/>
                  <a:pt x="157525" y="55894"/>
                  <a:pt x="165288" y="35237"/>
                </a:cubicBezTo>
                <a:cubicBezTo>
                  <a:pt x="191167" y="14580"/>
                  <a:pt x="244866" y="1024"/>
                  <a:pt x="296301" y="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9930" y="73612"/>
            <a:ext cx="8728076" cy="459164"/>
          </a:xfrm>
        </p:spPr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4562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545454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7" name="矩形 6"/>
          <p:cNvSpPr/>
          <p:nvPr userDrawn="1"/>
        </p:nvSpPr>
        <p:spPr>
          <a:xfrm>
            <a:off x="0" y="6724651"/>
            <a:ext cx="12192000" cy="133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/>
          <p:cNvSpPr/>
          <p:nvPr userDrawn="1"/>
        </p:nvSpPr>
        <p:spPr>
          <a:xfrm>
            <a:off x="11520488" y="6724651"/>
            <a:ext cx="671512" cy="1333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矩形 9"/>
          <p:cNvSpPr/>
          <p:nvPr userDrawn="1"/>
        </p:nvSpPr>
        <p:spPr>
          <a:xfrm>
            <a:off x="11520488" y="0"/>
            <a:ext cx="671512" cy="647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E2F8FF1-FDFD-484C-9D17-37B5FD99B90B}" type="slidenum">
              <a:rPr lang="zh-CN" altLang="en-US" sz="2000" b="1" smtClean="0"/>
              <a:t>‹#›</a:t>
            </a:fld>
            <a:endParaRPr lang="zh-CN" altLang="en-US" sz="1800" b="1" dirty="0"/>
          </a:p>
        </p:txBody>
      </p:sp>
      <p:sp>
        <p:nvSpPr>
          <p:cNvPr id="11" name="python-language-logotype_2181"/>
          <p:cNvSpPr>
            <a:spLocks noChangeAspect="1"/>
          </p:cNvSpPr>
          <p:nvPr userDrawn="1"/>
        </p:nvSpPr>
        <p:spPr bwMode="auto">
          <a:xfrm>
            <a:off x="120537" y="85695"/>
            <a:ext cx="484301" cy="457230"/>
          </a:xfrm>
          <a:custGeom>
            <a:avLst/>
            <a:gdLst>
              <a:gd name="connsiteX0" fmla="*/ 359188 w 587280"/>
              <a:gd name="connsiteY0" fmla="*/ 445953 h 554453"/>
              <a:gd name="connsiteX1" fmla="*/ 325575 w 587280"/>
              <a:gd name="connsiteY1" fmla="*/ 479529 h 554453"/>
              <a:gd name="connsiteX2" fmla="*/ 359188 w 587280"/>
              <a:gd name="connsiteY2" fmla="*/ 513105 h 554453"/>
              <a:gd name="connsiteX3" fmla="*/ 392801 w 587280"/>
              <a:gd name="connsiteY3" fmla="*/ 479529 h 554453"/>
              <a:gd name="connsiteX4" fmla="*/ 359188 w 587280"/>
              <a:gd name="connsiteY4" fmla="*/ 445953 h 554453"/>
              <a:gd name="connsiteX5" fmla="*/ 452270 w 587280"/>
              <a:gd name="connsiteY5" fmla="*/ 146350 h 554453"/>
              <a:gd name="connsiteX6" fmla="*/ 503983 w 587280"/>
              <a:gd name="connsiteY6" fmla="*/ 414960 h 554453"/>
              <a:gd name="connsiteX7" fmla="*/ 423829 w 587280"/>
              <a:gd name="connsiteY7" fmla="*/ 414960 h 554453"/>
              <a:gd name="connsiteX8" fmla="*/ 260935 w 587280"/>
              <a:gd name="connsiteY8" fmla="*/ 414960 h 554453"/>
              <a:gd name="connsiteX9" fmla="*/ 260935 w 587280"/>
              <a:gd name="connsiteY9" fmla="*/ 430456 h 554453"/>
              <a:gd name="connsiteX10" fmla="*/ 423829 w 587280"/>
              <a:gd name="connsiteY10" fmla="*/ 430456 h 554453"/>
              <a:gd name="connsiteX11" fmla="*/ 418657 w 587280"/>
              <a:gd name="connsiteY11" fmla="*/ 518271 h 554453"/>
              <a:gd name="connsiteX12" fmla="*/ 170439 w 587280"/>
              <a:gd name="connsiteY12" fmla="*/ 513105 h 554453"/>
              <a:gd name="connsiteX13" fmla="*/ 193709 w 587280"/>
              <a:gd name="connsiteY13" fmla="*/ 293569 h 554453"/>
              <a:gd name="connsiteX14" fmla="*/ 436757 w 587280"/>
              <a:gd name="connsiteY14" fmla="*/ 234165 h 554453"/>
              <a:gd name="connsiteX15" fmla="*/ 452270 w 587280"/>
              <a:gd name="connsiteY15" fmla="*/ 146350 h 554453"/>
              <a:gd name="connsiteX16" fmla="*/ 219634 w 587280"/>
              <a:gd name="connsiteY16" fmla="*/ 35237 h 554453"/>
              <a:gd name="connsiteX17" fmla="*/ 185992 w 587280"/>
              <a:gd name="connsiteY17" fmla="*/ 68805 h 554453"/>
              <a:gd name="connsiteX18" fmla="*/ 219634 w 587280"/>
              <a:gd name="connsiteY18" fmla="*/ 102373 h 554453"/>
              <a:gd name="connsiteX19" fmla="*/ 253277 w 587280"/>
              <a:gd name="connsiteY19" fmla="*/ 68805 h 554453"/>
              <a:gd name="connsiteX20" fmla="*/ 219634 w 587280"/>
              <a:gd name="connsiteY20" fmla="*/ 35237 h 554453"/>
              <a:gd name="connsiteX21" fmla="*/ 296301 w 587280"/>
              <a:gd name="connsiteY21" fmla="*/ 55 h 554453"/>
              <a:gd name="connsiteX22" fmla="*/ 413727 w 587280"/>
              <a:gd name="connsiteY22" fmla="*/ 40401 h 554453"/>
              <a:gd name="connsiteX23" fmla="*/ 390436 w 587280"/>
              <a:gd name="connsiteY23" fmla="*/ 259886 h 554453"/>
              <a:gd name="connsiteX24" fmla="*/ 147173 w 587280"/>
              <a:gd name="connsiteY24" fmla="*/ 319276 h 554453"/>
              <a:gd name="connsiteX25" fmla="*/ 129058 w 587280"/>
              <a:gd name="connsiteY25" fmla="*/ 409651 h 554453"/>
              <a:gd name="connsiteX26" fmla="*/ 87651 w 587280"/>
              <a:gd name="connsiteY26" fmla="*/ 138524 h 554453"/>
              <a:gd name="connsiteX27" fmla="*/ 160113 w 587280"/>
              <a:gd name="connsiteY27" fmla="*/ 138524 h 554453"/>
              <a:gd name="connsiteX28" fmla="*/ 323150 w 587280"/>
              <a:gd name="connsiteY28" fmla="*/ 138524 h 554453"/>
              <a:gd name="connsiteX29" fmla="*/ 323150 w 587280"/>
              <a:gd name="connsiteY29" fmla="*/ 125613 h 554453"/>
              <a:gd name="connsiteX30" fmla="*/ 160113 w 587280"/>
              <a:gd name="connsiteY30" fmla="*/ 125613 h 554453"/>
              <a:gd name="connsiteX31" fmla="*/ 165288 w 587280"/>
              <a:gd name="connsiteY31" fmla="*/ 35237 h 554453"/>
              <a:gd name="connsiteX32" fmla="*/ 296301 w 587280"/>
              <a:gd name="connsiteY32" fmla="*/ 55 h 55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7280" h="554453">
                <a:moveTo>
                  <a:pt x="359188" y="445953"/>
                </a:moveTo>
                <a:cubicBezTo>
                  <a:pt x="338503" y="445953"/>
                  <a:pt x="325575" y="461450"/>
                  <a:pt x="325575" y="479529"/>
                </a:cubicBezTo>
                <a:cubicBezTo>
                  <a:pt x="325575" y="497609"/>
                  <a:pt x="338503" y="513105"/>
                  <a:pt x="359188" y="513105"/>
                </a:cubicBezTo>
                <a:cubicBezTo>
                  <a:pt x="377288" y="513105"/>
                  <a:pt x="392801" y="497609"/>
                  <a:pt x="392801" y="479529"/>
                </a:cubicBezTo>
                <a:cubicBezTo>
                  <a:pt x="392801" y="461450"/>
                  <a:pt x="377288" y="445953"/>
                  <a:pt x="359188" y="445953"/>
                </a:cubicBezTo>
                <a:close/>
                <a:moveTo>
                  <a:pt x="452270" y="146350"/>
                </a:moveTo>
                <a:cubicBezTo>
                  <a:pt x="628092" y="146350"/>
                  <a:pt x="617750" y="414960"/>
                  <a:pt x="503983" y="414960"/>
                </a:cubicBezTo>
                <a:cubicBezTo>
                  <a:pt x="503983" y="414960"/>
                  <a:pt x="423829" y="414960"/>
                  <a:pt x="423829" y="414960"/>
                </a:cubicBezTo>
                <a:lnTo>
                  <a:pt x="260935" y="414960"/>
                </a:lnTo>
                <a:lnTo>
                  <a:pt x="260935" y="430456"/>
                </a:lnTo>
                <a:lnTo>
                  <a:pt x="423829" y="430456"/>
                </a:lnTo>
                <a:cubicBezTo>
                  <a:pt x="423829" y="458867"/>
                  <a:pt x="423829" y="497609"/>
                  <a:pt x="418657" y="518271"/>
                </a:cubicBezTo>
                <a:cubicBezTo>
                  <a:pt x="366945" y="562178"/>
                  <a:pt x="204052" y="572509"/>
                  <a:pt x="170439" y="513105"/>
                </a:cubicBezTo>
                <a:cubicBezTo>
                  <a:pt x="141997" y="469198"/>
                  <a:pt x="149754" y="314231"/>
                  <a:pt x="193709" y="293569"/>
                </a:cubicBezTo>
                <a:cubicBezTo>
                  <a:pt x="268692" y="262575"/>
                  <a:pt x="405729" y="327145"/>
                  <a:pt x="436757" y="234165"/>
                </a:cubicBezTo>
                <a:cubicBezTo>
                  <a:pt x="447099" y="205754"/>
                  <a:pt x="452270" y="146350"/>
                  <a:pt x="452270" y="146350"/>
                </a:cubicBezTo>
                <a:close/>
                <a:moveTo>
                  <a:pt x="219634" y="35237"/>
                </a:moveTo>
                <a:cubicBezTo>
                  <a:pt x="201519" y="35237"/>
                  <a:pt x="185992" y="50730"/>
                  <a:pt x="185992" y="68805"/>
                </a:cubicBezTo>
                <a:cubicBezTo>
                  <a:pt x="185992" y="86880"/>
                  <a:pt x="201519" y="102373"/>
                  <a:pt x="219634" y="102373"/>
                </a:cubicBezTo>
                <a:cubicBezTo>
                  <a:pt x="237750" y="102373"/>
                  <a:pt x="253277" y="86880"/>
                  <a:pt x="253277" y="68805"/>
                </a:cubicBezTo>
                <a:cubicBezTo>
                  <a:pt x="253277" y="50730"/>
                  <a:pt x="237750" y="35237"/>
                  <a:pt x="219634" y="35237"/>
                </a:cubicBezTo>
                <a:close/>
                <a:moveTo>
                  <a:pt x="296301" y="55"/>
                </a:moveTo>
                <a:cubicBezTo>
                  <a:pt x="347735" y="-913"/>
                  <a:pt x="396905" y="10707"/>
                  <a:pt x="413727" y="40401"/>
                </a:cubicBezTo>
                <a:cubicBezTo>
                  <a:pt x="439606" y="86880"/>
                  <a:pt x="434430" y="239229"/>
                  <a:pt x="390436" y="259886"/>
                </a:cubicBezTo>
                <a:cubicBezTo>
                  <a:pt x="315387" y="293454"/>
                  <a:pt x="178228" y="226318"/>
                  <a:pt x="147173" y="319276"/>
                </a:cubicBezTo>
                <a:cubicBezTo>
                  <a:pt x="136821" y="350261"/>
                  <a:pt x="129058" y="409651"/>
                  <a:pt x="129058" y="409651"/>
                </a:cubicBezTo>
                <a:cubicBezTo>
                  <a:pt x="-33980" y="409651"/>
                  <a:pt x="-36568" y="138524"/>
                  <a:pt x="87651" y="138524"/>
                </a:cubicBezTo>
                <a:cubicBezTo>
                  <a:pt x="87651" y="138524"/>
                  <a:pt x="160113" y="138524"/>
                  <a:pt x="160113" y="138524"/>
                </a:cubicBezTo>
                <a:lnTo>
                  <a:pt x="323150" y="138524"/>
                </a:lnTo>
                <a:lnTo>
                  <a:pt x="323150" y="125613"/>
                </a:lnTo>
                <a:lnTo>
                  <a:pt x="160113" y="125613"/>
                </a:lnTo>
                <a:cubicBezTo>
                  <a:pt x="160113" y="94627"/>
                  <a:pt x="157525" y="55894"/>
                  <a:pt x="165288" y="35237"/>
                </a:cubicBezTo>
                <a:cubicBezTo>
                  <a:pt x="191167" y="14580"/>
                  <a:pt x="244866" y="1024"/>
                  <a:pt x="296301" y="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9930" y="73614"/>
            <a:ext cx="8728076" cy="463038"/>
          </a:xfrm>
        </p:spPr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5199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30" y="2"/>
            <a:ext cx="8728076" cy="9318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7" y="1123953"/>
            <a:ext cx="10850564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7" y="6240469"/>
            <a:ext cx="138853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9" y="6240469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【</a:t>
            </a:r>
            <a:r>
              <a:rPr lang="en-US" altLang="zh-CN" dirty="0" err="1"/>
              <a:t>i</a:t>
            </a:r>
            <a:r>
              <a:rPr lang="en-US" altLang="zh-CN" dirty="0"/>
              <a:t>-Trainer】</a:t>
            </a:r>
            <a:r>
              <a:rPr lang="zh-CN" altLang="en-US" dirty="0"/>
              <a:t>荣誉出品，版权归属工作室所有，不得翻录，违者必究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1" y="6240469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emf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emf"/><Relationship Id="rId4" Type="http://schemas.openxmlformats.org/officeDocument/2006/relationships/image" Target="../media/image7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73106" y="3291068"/>
            <a:ext cx="6203944" cy="698591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lt"/>
              </a:rPr>
              <a:t>Python</a:t>
            </a: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lt"/>
              </a:rPr>
              <a:t>深度学习入门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5" t="26506" r="10945" b="24807"/>
          <a:stretch>
            <a:fillRect/>
          </a:stretch>
        </p:blipFill>
        <p:spPr>
          <a:xfrm>
            <a:off x="671513" y="529689"/>
            <a:ext cx="2322521" cy="792007"/>
          </a:xfrm>
          <a:prstGeom prst="rect">
            <a:avLst/>
          </a:prstGeom>
        </p:spPr>
      </p:pic>
      <p:sp>
        <p:nvSpPr>
          <p:cNvPr id="15" name="矩形: 圆角 14"/>
          <p:cNvSpPr/>
          <p:nvPr/>
        </p:nvSpPr>
        <p:spPr>
          <a:xfrm>
            <a:off x="671513" y="1998942"/>
            <a:ext cx="1166812" cy="1166812"/>
          </a:xfrm>
          <a:prstGeom prst="roundRect">
            <a:avLst/>
          </a:prstGeom>
          <a:solidFill>
            <a:srgbClr val="00AE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b="1" dirty="0" smtClean="0"/>
              <a:t>06</a:t>
            </a:r>
            <a:endParaRPr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3641090" y="405892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6147" y="6034322"/>
            <a:ext cx="8205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链接：https://pan.baidu.com/s/1mpr4sMnc-7AX0eE6hKUVCQ?pwd=rf9j </a:t>
            </a:r>
            <a:endParaRPr lang="en-US" altLang="zh-CN" dirty="0" smtClean="0"/>
          </a:p>
          <a:p>
            <a:r>
              <a:rPr lang="zh-CN" altLang="en-US" dirty="0" smtClean="0"/>
              <a:t>提取</a:t>
            </a:r>
            <a:r>
              <a:rPr lang="zh-CN" altLang="en-US" dirty="0"/>
              <a:t>码：rf9</a:t>
            </a:r>
            <a:r>
              <a:rPr lang="zh-CN" altLang="en-US" dirty="0" smtClean="0"/>
              <a:t>j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0604"/>
            <a:ext cx="1271270" cy="431800"/>
          </a:xfrm>
          <a:custGeom>
            <a:avLst/>
            <a:gdLst/>
            <a:ahLst/>
            <a:cxnLst/>
            <a:rect l="l" t="t" r="r" b="b"/>
            <a:pathLst>
              <a:path w="1271270" h="431800">
                <a:moveTo>
                  <a:pt x="1271016" y="431292"/>
                </a:moveTo>
                <a:lnTo>
                  <a:pt x="0" y="431292"/>
                </a:lnTo>
                <a:lnTo>
                  <a:pt x="0" y="0"/>
                </a:lnTo>
                <a:lnTo>
                  <a:pt x="1271016" y="0"/>
                </a:lnTo>
                <a:lnTo>
                  <a:pt x="1271016" y="43129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42644" y="260604"/>
            <a:ext cx="73660" cy="431800"/>
          </a:xfrm>
          <a:custGeom>
            <a:avLst/>
            <a:gdLst/>
            <a:ahLst/>
            <a:cxnLst/>
            <a:rect l="l" t="t" r="r" b="b"/>
            <a:pathLst>
              <a:path w="73659" h="431800">
                <a:moveTo>
                  <a:pt x="73152" y="431292"/>
                </a:moveTo>
                <a:lnTo>
                  <a:pt x="0" y="431292"/>
                </a:lnTo>
                <a:lnTo>
                  <a:pt x="0" y="0"/>
                </a:lnTo>
                <a:lnTo>
                  <a:pt x="73152" y="0"/>
                </a:lnTo>
                <a:lnTo>
                  <a:pt x="73152" y="43129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81327" y="463295"/>
            <a:ext cx="64135" cy="226060"/>
          </a:xfrm>
          <a:custGeom>
            <a:avLst/>
            <a:gdLst/>
            <a:ahLst/>
            <a:cxnLst/>
            <a:rect l="l" t="t" r="r" b="b"/>
            <a:pathLst>
              <a:path w="64134" h="226059">
                <a:moveTo>
                  <a:pt x="64008" y="225551"/>
                </a:moveTo>
                <a:lnTo>
                  <a:pt x="0" y="225551"/>
                </a:lnTo>
                <a:lnTo>
                  <a:pt x="0" y="0"/>
                </a:lnTo>
                <a:lnTo>
                  <a:pt x="64008" y="0"/>
                </a:lnTo>
                <a:lnTo>
                  <a:pt x="64008" y="22555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02739" y="335279"/>
            <a:ext cx="3347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Arial"/>
                <a:cs typeface="Arial"/>
              </a:rPr>
              <a:t>CDA</a:t>
            </a:r>
            <a:r>
              <a:rPr b="1" spc="-13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LEVEL</a:t>
            </a:r>
            <a:r>
              <a:rPr b="1" spc="-90" dirty="0">
                <a:latin typeface="Arial"/>
                <a:cs typeface="Arial"/>
              </a:rPr>
              <a:t> </a:t>
            </a:r>
            <a:r>
              <a:rPr b="1" spc="-10" dirty="0">
                <a:latin typeface="宋体"/>
                <a:cs typeface="宋体"/>
              </a:rPr>
              <a:t>Ⅰ</a:t>
            </a:r>
            <a:r>
              <a:rPr b="1" dirty="0">
                <a:latin typeface="宋体"/>
                <a:cs typeface="宋体"/>
              </a:rPr>
              <a:t>案例试</a:t>
            </a:r>
            <a:r>
              <a:rPr b="1" spc="-10" dirty="0">
                <a:latin typeface="宋体"/>
                <a:cs typeface="宋体"/>
              </a:rPr>
              <a:t>听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9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6028" y="2253995"/>
            <a:ext cx="2471515" cy="39364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44633" y="4113404"/>
            <a:ext cx="1970951" cy="2287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597001" y="2329827"/>
            <a:ext cx="5207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微软雅黑"/>
                <a:cs typeface="微软雅黑"/>
              </a:rPr>
              <a:t>（假设我们有一系列的标签：狗，猫， 汽车，飞机。。。）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13557" y="3986021"/>
            <a:ext cx="3803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微软雅黑"/>
                <a:cs typeface="微软雅黑"/>
              </a:rPr>
              <a:t>猫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46975" y="2377376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84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45" y="18402"/>
                </a:lnTo>
                <a:lnTo>
                  <a:pt x="235000" y="18402"/>
                </a:lnTo>
                <a:lnTo>
                  <a:pt x="231838" y="18986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2006" y="55219"/>
                </a:lnTo>
                <a:lnTo>
                  <a:pt x="201968" y="55219"/>
                </a:lnTo>
                <a:lnTo>
                  <a:pt x="194779" y="55791"/>
                </a:lnTo>
                <a:lnTo>
                  <a:pt x="191338" y="56934"/>
                </a:lnTo>
                <a:lnTo>
                  <a:pt x="185013" y="59245"/>
                </a:lnTo>
                <a:lnTo>
                  <a:pt x="179273" y="63271"/>
                </a:lnTo>
                <a:lnTo>
                  <a:pt x="176963" y="65570"/>
                </a:lnTo>
                <a:lnTo>
                  <a:pt x="176682" y="65570"/>
                </a:lnTo>
                <a:lnTo>
                  <a:pt x="67805" y="173697"/>
                </a:lnTo>
                <a:lnTo>
                  <a:pt x="84175" y="173697"/>
                </a:lnTo>
                <a:lnTo>
                  <a:pt x="85902" y="174269"/>
                </a:lnTo>
                <a:lnTo>
                  <a:pt x="87630" y="175412"/>
                </a:lnTo>
                <a:lnTo>
                  <a:pt x="89928" y="177723"/>
                </a:lnTo>
                <a:lnTo>
                  <a:pt x="90500" y="179438"/>
                </a:lnTo>
                <a:lnTo>
                  <a:pt x="91071" y="180886"/>
                </a:lnTo>
                <a:lnTo>
                  <a:pt x="91266" y="182029"/>
                </a:lnTo>
                <a:lnTo>
                  <a:pt x="91363" y="192100"/>
                </a:lnTo>
                <a:lnTo>
                  <a:pt x="52006" y="192100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13"/>
                </a:lnTo>
                <a:lnTo>
                  <a:pt x="109750" y="258813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34" y="87426"/>
                </a:moveTo>
                <a:lnTo>
                  <a:pt x="255117" y="87426"/>
                </a:lnTo>
                <a:lnTo>
                  <a:pt x="266319" y="76212"/>
                </a:lnTo>
                <a:lnTo>
                  <a:pt x="268046" y="73621"/>
                </a:lnTo>
                <a:lnTo>
                  <a:pt x="270052" y="70459"/>
                </a:lnTo>
                <a:lnTo>
                  <a:pt x="271487" y="67297"/>
                </a:lnTo>
                <a:lnTo>
                  <a:pt x="272643" y="63842"/>
                </a:lnTo>
                <a:lnTo>
                  <a:pt x="273215" y="60680"/>
                </a:lnTo>
                <a:lnTo>
                  <a:pt x="274078" y="57226"/>
                </a:lnTo>
                <a:lnTo>
                  <a:pt x="274194" y="55791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41"/>
                </a:lnTo>
                <a:lnTo>
                  <a:pt x="242189" y="18402"/>
                </a:lnTo>
                <a:lnTo>
                  <a:pt x="279045" y="18402"/>
                </a:lnTo>
                <a:lnTo>
                  <a:pt x="280111" y="19558"/>
                </a:lnTo>
                <a:lnTo>
                  <a:pt x="283552" y="23863"/>
                </a:lnTo>
                <a:lnTo>
                  <a:pt x="285851" y="28473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41"/>
                </a:lnTo>
                <a:lnTo>
                  <a:pt x="292176" y="48602"/>
                </a:lnTo>
                <a:lnTo>
                  <a:pt x="292408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35"/>
                </a:lnTo>
                <a:lnTo>
                  <a:pt x="289877" y="69596"/>
                </a:lnTo>
                <a:lnTo>
                  <a:pt x="288442" y="74485"/>
                </a:lnTo>
                <a:lnTo>
                  <a:pt x="285851" y="79082"/>
                </a:lnTo>
                <a:lnTo>
                  <a:pt x="283552" y="83400"/>
                </a:lnTo>
                <a:lnTo>
                  <a:pt x="280334" y="87426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26"/>
                </a:lnTo>
                <a:lnTo>
                  <a:pt x="235864" y="80238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60"/>
                </a:lnTo>
                <a:lnTo>
                  <a:pt x="226669" y="65849"/>
                </a:lnTo>
                <a:lnTo>
                  <a:pt x="224091" y="63271"/>
                </a:lnTo>
                <a:lnTo>
                  <a:pt x="221208" y="61252"/>
                </a:lnTo>
                <a:lnTo>
                  <a:pt x="218630" y="59245"/>
                </a:lnTo>
                <a:lnTo>
                  <a:pt x="215468" y="58089"/>
                </a:lnTo>
                <a:lnTo>
                  <a:pt x="208572" y="55791"/>
                </a:lnTo>
                <a:lnTo>
                  <a:pt x="201968" y="55219"/>
                </a:lnTo>
                <a:lnTo>
                  <a:pt x="242006" y="55219"/>
                </a:lnTo>
                <a:lnTo>
                  <a:pt x="255117" y="87426"/>
                </a:lnTo>
                <a:lnTo>
                  <a:pt x="280334" y="87426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70"/>
                </a:lnTo>
                <a:lnTo>
                  <a:pt x="176963" y="65570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57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97"/>
                </a:lnTo>
                <a:lnTo>
                  <a:pt x="110032" y="171970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72"/>
                </a:lnTo>
                <a:lnTo>
                  <a:pt x="218909" y="85979"/>
                </a:lnTo>
                <a:lnTo>
                  <a:pt x="217766" y="87426"/>
                </a:lnTo>
                <a:lnTo>
                  <a:pt x="125260" y="180301"/>
                </a:lnTo>
                <a:lnTo>
                  <a:pt x="123825" y="181457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50" y="258813"/>
                </a:moveTo>
                <a:lnTo>
                  <a:pt x="58318" y="258813"/>
                </a:lnTo>
                <a:lnTo>
                  <a:pt x="92506" y="248462"/>
                </a:lnTo>
                <a:lnTo>
                  <a:pt x="98259" y="219417"/>
                </a:lnTo>
                <a:lnTo>
                  <a:pt x="82169" y="219417"/>
                </a:lnTo>
                <a:lnTo>
                  <a:pt x="78727" y="218833"/>
                </a:lnTo>
                <a:lnTo>
                  <a:pt x="77279" y="217982"/>
                </a:lnTo>
                <a:lnTo>
                  <a:pt x="75844" y="216535"/>
                </a:lnTo>
                <a:lnTo>
                  <a:pt x="74980" y="215392"/>
                </a:lnTo>
                <a:lnTo>
                  <a:pt x="73837" y="213956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100"/>
                </a:lnTo>
                <a:lnTo>
                  <a:pt x="91363" y="192100"/>
                </a:lnTo>
                <a:lnTo>
                  <a:pt x="91363" y="201294"/>
                </a:lnTo>
                <a:lnTo>
                  <a:pt x="111760" y="201294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29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50" y="25881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18170" y="2329827"/>
            <a:ext cx="1854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微软雅黑"/>
                <a:cs typeface="微软雅黑"/>
              </a:rPr>
              <a:t>图像分类任务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</a:t>
            </a:r>
            <a:r>
              <a:rPr lang="zh-CN" altLang="en-US" dirty="0" smtClean="0"/>
              <a:t>典型、最基础的任务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918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23874" y="1499476"/>
            <a:ext cx="291465" cy="218440"/>
          </a:xfrm>
          <a:custGeom>
            <a:avLst/>
            <a:gdLst/>
            <a:ahLst/>
            <a:cxnLst/>
            <a:rect l="l" t="t" r="r" b="b"/>
            <a:pathLst>
              <a:path w="291465" h="218439">
                <a:moveTo>
                  <a:pt x="291020" y="36271"/>
                </a:moveTo>
                <a:lnTo>
                  <a:pt x="286181" y="17983"/>
                </a:lnTo>
                <a:lnTo>
                  <a:pt x="284988" y="15989"/>
                </a:lnTo>
                <a:lnTo>
                  <a:pt x="280403" y="10274"/>
                </a:lnTo>
                <a:lnTo>
                  <a:pt x="274662" y="5702"/>
                </a:lnTo>
                <a:lnTo>
                  <a:pt x="272935" y="4775"/>
                </a:lnTo>
                <a:lnTo>
                  <a:pt x="272935" y="36271"/>
                </a:lnTo>
                <a:lnTo>
                  <a:pt x="272364" y="39408"/>
                </a:lnTo>
                <a:lnTo>
                  <a:pt x="120256" y="195338"/>
                </a:lnTo>
                <a:lnTo>
                  <a:pt x="108483" y="199339"/>
                </a:lnTo>
                <a:lnTo>
                  <a:pt x="105041" y="199059"/>
                </a:lnTo>
                <a:lnTo>
                  <a:pt x="101307" y="198196"/>
                </a:lnTo>
                <a:lnTo>
                  <a:pt x="98158" y="196481"/>
                </a:lnTo>
                <a:lnTo>
                  <a:pt x="96723" y="195338"/>
                </a:lnTo>
                <a:lnTo>
                  <a:pt x="23812" y="122796"/>
                </a:lnTo>
                <a:lnTo>
                  <a:pt x="22098" y="121373"/>
                </a:lnTo>
                <a:lnTo>
                  <a:pt x="19799" y="116801"/>
                </a:lnTo>
                <a:lnTo>
                  <a:pt x="18656" y="113372"/>
                </a:lnTo>
                <a:lnTo>
                  <a:pt x="18084" y="109956"/>
                </a:lnTo>
                <a:lnTo>
                  <a:pt x="18656" y="106235"/>
                </a:lnTo>
                <a:lnTo>
                  <a:pt x="19799" y="102806"/>
                </a:lnTo>
                <a:lnTo>
                  <a:pt x="22098" y="98247"/>
                </a:lnTo>
                <a:lnTo>
                  <a:pt x="23812" y="97104"/>
                </a:lnTo>
                <a:lnTo>
                  <a:pt x="26403" y="94818"/>
                </a:lnTo>
                <a:lnTo>
                  <a:pt x="29552" y="93103"/>
                </a:lnTo>
                <a:lnTo>
                  <a:pt x="33007" y="91960"/>
                </a:lnTo>
                <a:lnTo>
                  <a:pt x="36449" y="91668"/>
                </a:lnTo>
                <a:lnTo>
                  <a:pt x="40182" y="91960"/>
                </a:lnTo>
                <a:lnTo>
                  <a:pt x="43332" y="93103"/>
                </a:lnTo>
                <a:lnTo>
                  <a:pt x="46494" y="94818"/>
                </a:lnTo>
                <a:lnTo>
                  <a:pt x="49364" y="97104"/>
                </a:lnTo>
                <a:lnTo>
                  <a:pt x="101879" y="149072"/>
                </a:lnTo>
                <a:lnTo>
                  <a:pt x="103606" y="150507"/>
                </a:lnTo>
                <a:lnTo>
                  <a:pt x="105041" y="151358"/>
                </a:lnTo>
                <a:lnTo>
                  <a:pt x="106476" y="151650"/>
                </a:lnTo>
                <a:lnTo>
                  <a:pt x="108483" y="151930"/>
                </a:lnTo>
                <a:lnTo>
                  <a:pt x="111925" y="151358"/>
                </a:lnTo>
                <a:lnTo>
                  <a:pt x="113360" y="150507"/>
                </a:lnTo>
                <a:lnTo>
                  <a:pt x="134061" y="129946"/>
                </a:lnTo>
                <a:lnTo>
                  <a:pt x="241363" y="23418"/>
                </a:lnTo>
                <a:lnTo>
                  <a:pt x="254279" y="17983"/>
                </a:lnTo>
                <a:lnTo>
                  <a:pt x="258013" y="18275"/>
                </a:lnTo>
                <a:lnTo>
                  <a:pt x="261454" y="19418"/>
                </a:lnTo>
                <a:lnTo>
                  <a:pt x="264617" y="21132"/>
                </a:lnTo>
                <a:lnTo>
                  <a:pt x="266052" y="21983"/>
                </a:lnTo>
                <a:lnTo>
                  <a:pt x="267195" y="23418"/>
                </a:lnTo>
                <a:lnTo>
                  <a:pt x="269786" y="25984"/>
                </a:lnTo>
                <a:lnTo>
                  <a:pt x="271221" y="29121"/>
                </a:lnTo>
                <a:lnTo>
                  <a:pt x="272364" y="32550"/>
                </a:lnTo>
                <a:lnTo>
                  <a:pt x="272935" y="36271"/>
                </a:lnTo>
                <a:lnTo>
                  <a:pt x="272935" y="4775"/>
                </a:lnTo>
                <a:lnTo>
                  <a:pt x="271500" y="4000"/>
                </a:lnTo>
                <a:lnTo>
                  <a:pt x="268351" y="2857"/>
                </a:lnTo>
                <a:lnTo>
                  <a:pt x="264896" y="1422"/>
                </a:lnTo>
                <a:lnTo>
                  <a:pt x="261454" y="571"/>
                </a:lnTo>
                <a:lnTo>
                  <a:pt x="258013" y="279"/>
                </a:lnTo>
                <a:lnTo>
                  <a:pt x="254279" y="0"/>
                </a:lnTo>
                <a:lnTo>
                  <a:pt x="251129" y="279"/>
                </a:lnTo>
                <a:lnTo>
                  <a:pt x="247396" y="571"/>
                </a:lnTo>
                <a:lnTo>
                  <a:pt x="243954" y="1422"/>
                </a:lnTo>
                <a:lnTo>
                  <a:pt x="240512" y="2857"/>
                </a:lnTo>
                <a:lnTo>
                  <a:pt x="237350" y="4000"/>
                </a:lnTo>
                <a:lnTo>
                  <a:pt x="234480" y="5702"/>
                </a:lnTo>
                <a:lnTo>
                  <a:pt x="231317" y="7988"/>
                </a:lnTo>
                <a:lnTo>
                  <a:pt x="228447" y="10274"/>
                </a:lnTo>
                <a:lnTo>
                  <a:pt x="108483" y="129946"/>
                </a:lnTo>
                <a:lnTo>
                  <a:pt x="69786" y="91668"/>
                </a:lnTo>
                <a:lnTo>
                  <a:pt x="59690" y="81673"/>
                </a:lnTo>
                <a:lnTo>
                  <a:pt x="56819" y="79679"/>
                </a:lnTo>
                <a:lnTo>
                  <a:pt x="53670" y="77673"/>
                </a:lnTo>
                <a:lnTo>
                  <a:pt x="50228" y="76530"/>
                </a:lnTo>
                <a:lnTo>
                  <a:pt x="47066" y="75387"/>
                </a:lnTo>
                <a:lnTo>
                  <a:pt x="43332" y="74536"/>
                </a:lnTo>
                <a:lnTo>
                  <a:pt x="40182" y="74256"/>
                </a:lnTo>
                <a:lnTo>
                  <a:pt x="36449" y="73964"/>
                </a:lnTo>
                <a:lnTo>
                  <a:pt x="29552" y="74536"/>
                </a:lnTo>
                <a:lnTo>
                  <a:pt x="10909" y="84251"/>
                </a:lnTo>
                <a:lnTo>
                  <a:pt x="8039" y="87096"/>
                </a:lnTo>
                <a:lnTo>
                  <a:pt x="6019" y="89674"/>
                </a:lnTo>
                <a:lnTo>
                  <a:pt x="4013" y="92811"/>
                </a:lnTo>
                <a:lnTo>
                  <a:pt x="1714" y="99669"/>
                </a:lnTo>
                <a:lnTo>
                  <a:pt x="571" y="102806"/>
                </a:lnTo>
                <a:lnTo>
                  <a:pt x="0" y="106235"/>
                </a:lnTo>
                <a:lnTo>
                  <a:pt x="0" y="113372"/>
                </a:lnTo>
                <a:lnTo>
                  <a:pt x="571" y="116801"/>
                </a:lnTo>
                <a:lnTo>
                  <a:pt x="1714" y="120230"/>
                </a:lnTo>
                <a:lnTo>
                  <a:pt x="2870" y="123367"/>
                </a:lnTo>
                <a:lnTo>
                  <a:pt x="4013" y="126796"/>
                </a:lnTo>
                <a:lnTo>
                  <a:pt x="6019" y="129946"/>
                </a:lnTo>
                <a:lnTo>
                  <a:pt x="8039" y="132803"/>
                </a:lnTo>
                <a:lnTo>
                  <a:pt x="10909" y="135369"/>
                </a:lnTo>
                <a:lnTo>
                  <a:pt x="85242" y="209626"/>
                </a:lnTo>
                <a:lnTo>
                  <a:pt x="108483" y="217906"/>
                </a:lnTo>
                <a:lnTo>
                  <a:pt x="112217" y="217614"/>
                </a:lnTo>
                <a:lnTo>
                  <a:pt x="142074" y="199339"/>
                </a:lnTo>
                <a:lnTo>
                  <a:pt x="280403" y="61976"/>
                </a:lnTo>
                <a:lnTo>
                  <a:pt x="284988" y="56261"/>
                </a:lnTo>
                <a:lnTo>
                  <a:pt x="286715" y="53403"/>
                </a:lnTo>
                <a:lnTo>
                  <a:pt x="289585" y="46545"/>
                </a:lnTo>
                <a:lnTo>
                  <a:pt x="290449" y="43116"/>
                </a:lnTo>
                <a:lnTo>
                  <a:pt x="291020" y="3627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6975" y="2196897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84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45" y="18402"/>
                </a:lnTo>
                <a:lnTo>
                  <a:pt x="235000" y="18402"/>
                </a:lnTo>
                <a:lnTo>
                  <a:pt x="231838" y="18986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2006" y="55219"/>
                </a:lnTo>
                <a:lnTo>
                  <a:pt x="201968" y="55219"/>
                </a:lnTo>
                <a:lnTo>
                  <a:pt x="194779" y="55791"/>
                </a:lnTo>
                <a:lnTo>
                  <a:pt x="191338" y="56934"/>
                </a:lnTo>
                <a:lnTo>
                  <a:pt x="185013" y="59245"/>
                </a:lnTo>
                <a:lnTo>
                  <a:pt x="179273" y="63271"/>
                </a:lnTo>
                <a:lnTo>
                  <a:pt x="176963" y="65570"/>
                </a:lnTo>
                <a:lnTo>
                  <a:pt x="176682" y="65570"/>
                </a:lnTo>
                <a:lnTo>
                  <a:pt x="67805" y="173697"/>
                </a:lnTo>
                <a:lnTo>
                  <a:pt x="84175" y="173697"/>
                </a:lnTo>
                <a:lnTo>
                  <a:pt x="85902" y="174269"/>
                </a:lnTo>
                <a:lnTo>
                  <a:pt x="87630" y="175412"/>
                </a:lnTo>
                <a:lnTo>
                  <a:pt x="89928" y="177723"/>
                </a:lnTo>
                <a:lnTo>
                  <a:pt x="90500" y="179438"/>
                </a:lnTo>
                <a:lnTo>
                  <a:pt x="91071" y="180886"/>
                </a:lnTo>
                <a:lnTo>
                  <a:pt x="91266" y="182029"/>
                </a:lnTo>
                <a:lnTo>
                  <a:pt x="91363" y="192100"/>
                </a:lnTo>
                <a:lnTo>
                  <a:pt x="52006" y="192100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13"/>
                </a:lnTo>
                <a:lnTo>
                  <a:pt x="109750" y="258813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34" y="87426"/>
                </a:moveTo>
                <a:lnTo>
                  <a:pt x="255117" y="87426"/>
                </a:lnTo>
                <a:lnTo>
                  <a:pt x="266319" y="76212"/>
                </a:lnTo>
                <a:lnTo>
                  <a:pt x="268046" y="73621"/>
                </a:lnTo>
                <a:lnTo>
                  <a:pt x="270052" y="70459"/>
                </a:lnTo>
                <a:lnTo>
                  <a:pt x="271487" y="67297"/>
                </a:lnTo>
                <a:lnTo>
                  <a:pt x="272643" y="63842"/>
                </a:lnTo>
                <a:lnTo>
                  <a:pt x="273215" y="60680"/>
                </a:lnTo>
                <a:lnTo>
                  <a:pt x="274078" y="57226"/>
                </a:lnTo>
                <a:lnTo>
                  <a:pt x="274194" y="55791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41"/>
                </a:lnTo>
                <a:lnTo>
                  <a:pt x="242189" y="18402"/>
                </a:lnTo>
                <a:lnTo>
                  <a:pt x="279045" y="18402"/>
                </a:lnTo>
                <a:lnTo>
                  <a:pt x="280111" y="19558"/>
                </a:lnTo>
                <a:lnTo>
                  <a:pt x="283552" y="23863"/>
                </a:lnTo>
                <a:lnTo>
                  <a:pt x="285851" y="28473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41"/>
                </a:lnTo>
                <a:lnTo>
                  <a:pt x="292176" y="48602"/>
                </a:lnTo>
                <a:lnTo>
                  <a:pt x="292408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35"/>
                </a:lnTo>
                <a:lnTo>
                  <a:pt x="289877" y="69596"/>
                </a:lnTo>
                <a:lnTo>
                  <a:pt x="288442" y="74485"/>
                </a:lnTo>
                <a:lnTo>
                  <a:pt x="285851" y="79082"/>
                </a:lnTo>
                <a:lnTo>
                  <a:pt x="283552" y="83400"/>
                </a:lnTo>
                <a:lnTo>
                  <a:pt x="280334" y="87426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26"/>
                </a:lnTo>
                <a:lnTo>
                  <a:pt x="235864" y="80238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60"/>
                </a:lnTo>
                <a:lnTo>
                  <a:pt x="226669" y="65849"/>
                </a:lnTo>
                <a:lnTo>
                  <a:pt x="224091" y="63271"/>
                </a:lnTo>
                <a:lnTo>
                  <a:pt x="221208" y="61252"/>
                </a:lnTo>
                <a:lnTo>
                  <a:pt x="218630" y="59245"/>
                </a:lnTo>
                <a:lnTo>
                  <a:pt x="215468" y="58089"/>
                </a:lnTo>
                <a:lnTo>
                  <a:pt x="208572" y="55791"/>
                </a:lnTo>
                <a:lnTo>
                  <a:pt x="201968" y="55219"/>
                </a:lnTo>
                <a:lnTo>
                  <a:pt x="242006" y="55219"/>
                </a:lnTo>
                <a:lnTo>
                  <a:pt x="255117" y="87426"/>
                </a:lnTo>
                <a:lnTo>
                  <a:pt x="280334" y="87426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70"/>
                </a:lnTo>
                <a:lnTo>
                  <a:pt x="176963" y="65570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57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97"/>
                </a:lnTo>
                <a:lnTo>
                  <a:pt x="110032" y="171970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72"/>
                </a:lnTo>
                <a:lnTo>
                  <a:pt x="218909" y="85979"/>
                </a:lnTo>
                <a:lnTo>
                  <a:pt x="217766" y="87426"/>
                </a:lnTo>
                <a:lnTo>
                  <a:pt x="125260" y="180301"/>
                </a:lnTo>
                <a:lnTo>
                  <a:pt x="123825" y="181457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50" y="258813"/>
                </a:moveTo>
                <a:lnTo>
                  <a:pt x="58318" y="258813"/>
                </a:lnTo>
                <a:lnTo>
                  <a:pt x="92506" y="248462"/>
                </a:lnTo>
                <a:lnTo>
                  <a:pt x="98259" y="219417"/>
                </a:lnTo>
                <a:lnTo>
                  <a:pt x="82169" y="219417"/>
                </a:lnTo>
                <a:lnTo>
                  <a:pt x="78727" y="218833"/>
                </a:lnTo>
                <a:lnTo>
                  <a:pt x="77279" y="217982"/>
                </a:lnTo>
                <a:lnTo>
                  <a:pt x="75844" y="216535"/>
                </a:lnTo>
                <a:lnTo>
                  <a:pt x="74980" y="215392"/>
                </a:lnTo>
                <a:lnTo>
                  <a:pt x="73837" y="213956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100"/>
                </a:lnTo>
                <a:lnTo>
                  <a:pt x="91363" y="192100"/>
                </a:lnTo>
                <a:lnTo>
                  <a:pt x="91363" y="201294"/>
                </a:lnTo>
                <a:lnTo>
                  <a:pt x="111760" y="201294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29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50" y="25881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4228" y="2206751"/>
            <a:ext cx="6370320" cy="456037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046975" y="2952705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71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53" y="18402"/>
                </a:lnTo>
                <a:lnTo>
                  <a:pt x="235000" y="18402"/>
                </a:lnTo>
                <a:lnTo>
                  <a:pt x="231838" y="18973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1994" y="55206"/>
                </a:lnTo>
                <a:lnTo>
                  <a:pt x="201968" y="55206"/>
                </a:lnTo>
                <a:lnTo>
                  <a:pt x="194779" y="55778"/>
                </a:lnTo>
                <a:lnTo>
                  <a:pt x="191338" y="56934"/>
                </a:lnTo>
                <a:lnTo>
                  <a:pt x="185013" y="59232"/>
                </a:lnTo>
                <a:lnTo>
                  <a:pt x="179273" y="63258"/>
                </a:lnTo>
                <a:lnTo>
                  <a:pt x="176974" y="65557"/>
                </a:lnTo>
                <a:lnTo>
                  <a:pt x="176682" y="65557"/>
                </a:lnTo>
                <a:lnTo>
                  <a:pt x="67805" y="173685"/>
                </a:lnTo>
                <a:lnTo>
                  <a:pt x="84175" y="173685"/>
                </a:lnTo>
                <a:lnTo>
                  <a:pt x="85902" y="174256"/>
                </a:lnTo>
                <a:lnTo>
                  <a:pt x="87630" y="175412"/>
                </a:lnTo>
                <a:lnTo>
                  <a:pt x="89928" y="177711"/>
                </a:lnTo>
                <a:lnTo>
                  <a:pt x="90500" y="179438"/>
                </a:lnTo>
                <a:lnTo>
                  <a:pt x="91071" y="180873"/>
                </a:lnTo>
                <a:lnTo>
                  <a:pt x="91267" y="182029"/>
                </a:lnTo>
                <a:lnTo>
                  <a:pt x="91363" y="192087"/>
                </a:lnTo>
                <a:lnTo>
                  <a:pt x="52006" y="192087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00"/>
                </a:lnTo>
                <a:lnTo>
                  <a:pt x="109762" y="258800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44" y="87414"/>
                </a:moveTo>
                <a:lnTo>
                  <a:pt x="255117" y="87414"/>
                </a:lnTo>
                <a:lnTo>
                  <a:pt x="266319" y="76200"/>
                </a:lnTo>
                <a:lnTo>
                  <a:pt x="268046" y="73609"/>
                </a:lnTo>
                <a:lnTo>
                  <a:pt x="270052" y="70446"/>
                </a:lnTo>
                <a:lnTo>
                  <a:pt x="271487" y="67284"/>
                </a:lnTo>
                <a:lnTo>
                  <a:pt x="272643" y="63842"/>
                </a:lnTo>
                <a:lnTo>
                  <a:pt x="273215" y="60667"/>
                </a:lnTo>
                <a:lnTo>
                  <a:pt x="274078" y="57226"/>
                </a:lnTo>
                <a:lnTo>
                  <a:pt x="274195" y="55778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29"/>
                </a:lnTo>
                <a:lnTo>
                  <a:pt x="242189" y="18402"/>
                </a:lnTo>
                <a:lnTo>
                  <a:pt x="279053" y="18402"/>
                </a:lnTo>
                <a:lnTo>
                  <a:pt x="280111" y="19545"/>
                </a:lnTo>
                <a:lnTo>
                  <a:pt x="283552" y="23863"/>
                </a:lnTo>
                <a:lnTo>
                  <a:pt x="285851" y="28460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29"/>
                </a:lnTo>
                <a:lnTo>
                  <a:pt x="292176" y="48590"/>
                </a:lnTo>
                <a:lnTo>
                  <a:pt x="292409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22"/>
                </a:lnTo>
                <a:lnTo>
                  <a:pt x="289877" y="69583"/>
                </a:lnTo>
                <a:lnTo>
                  <a:pt x="288442" y="74472"/>
                </a:lnTo>
                <a:lnTo>
                  <a:pt x="285851" y="79082"/>
                </a:lnTo>
                <a:lnTo>
                  <a:pt x="283552" y="83388"/>
                </a:lnTo>
                <a:lnTo>
                  <a:pt x="280344" y="87414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14"/>
                </a:lnTo>
                <a:lnTo>
                  <a:pt x="235864" y="80225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48"/>
                </a:lnTo>
                <a:lnTo>
                  <a:pt x="226669" y="65849"/>
                </a:lnTo>
                <a:lnTo>
                  <a:pt x="224091" y="63258"/>
                </a:lnTo>
                <a:lnTo>
                  <a:pt x="221208" y="61252"/>
                </a:lnTo>
                <a:lnTo>
                  <a:pt x="218630" y="59232"/>
                </a:lnTo>
                <a:lnTo>
                  <a:pt x="215468" y="58089"/>
                </a:lnTo>
                <a:lnTo>
                  <a:pt x="208572" y="55778"/>
                </a:lnTo>
                <a:lnTo>
                  <a:pt x="205130" y="55499"/>
                </a:lnTo>
                <a:lnTo>
                  <a:pt x="201968" y="55206"/>
                </a:lnTo>
                <a:lnTo>
                  <a:pt x="241994" y="55206"/>
                </a:lnTo>
                <a:lnTo>
                  <a:pt x="243052" y="56362"/>
                </a:lnTo>
                <a:lnTo>
                  <a:pt x="255117" y="87414"/>
                </a:lnTo>
                <a:lnTo>
                  <a:pt x="280344" y="87414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57"/>
                </a:lnTo>
                <a:lnTo>
                  <a:pt x="176974" y="65557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44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85"/>
                </a:lnTo>
                <a:lnTo>
                  <a:pt x="110032" y="171957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72"/>
                </a:lnTo>
                <a:lnTo>
                  <a:pt x="218909" y="85978"/>
                </a:lnTo>
                <a:lnTo>
                  <a:pt x="217766" y="87414"/>
                </a:lnTo>
                <a:lnTo>
                  <a:pt x="125260" y="180301"/>
                </a:lnTo>
                <a:lnTo>
                  <a:pt x="123825" y="181444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62" y="258800"/>
                </a:moveTo>
                <a:lnTo>
                  <a:pt x="58318" y="258800"/>
                </a:lnTo>
                <a:lnTo>
                  <a:pt x="92506" y="248450"/>
                </a:lnTo>
                <a:lnTo>
                  <a:pt x="98259" y="219405"/>
                </a:lnTo>
                <a:lnTo>
                  <a:pt x="82169" y="219405"/>
                </a:lnTo>
                <a:lnTo>
                  <a:pt x="78727" y="218833"/>
                </a:lnTo>
                <a:lnTo>
                  <a:pt x="77279" y="217970"/>
                </a:lnTo>
                <a:lnTo>
                  <a:pt x="75844" y="216534"/>
                </a:lnTo>
                <a:lnTo>
                  <a:pt x="74980" y="215379"/>
                </a:lnTo>
                <a:lnTo>
                  <a:pt x="73837" y="213944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087"/>
                </a:lnTo>
                <a:lnTo>
                  <a:pt x="91363" y="192087"/>
                </a:lnTo>
                <a:lnTo>
                  <a:pt x="91363" y="201294"/>
                </a:lnTo>
                <a:lnTo>
                  <a:pt x="111760" y="201294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16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62" y="258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5715" y="1426387"/>
            <a:ext cx="4385310" cy="28341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lang="zh-CN" altLang="en-US" sz="2250" dirty="0" smtClean="0">
                <a:latin typeface="微软雅黑"/>
                <a:cs typeface="微软雅黑"/>
              </a:rPr>
              <a:t>计算机视觉：</a:t>
            </a:r>
            <a:endParaRPr lang="en-US" altLang="zh-CN" sz="2250" dirty="0" smtClean="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2250" dirty="0" smtClean="0">
              <a:latin typeface="微软雅黑"/>
              <a:cs typeface="微软雅黑"/>
            </a:endParaRPr>
          </a:p>
          <a:p>
            <a:pPr marL="304800">
              <a:lnSpc>
                <a:spcPct val="100000"/>
              </a:lnSpc>
            </a:pPr>
            <a:r>
              <a:rPr sz="2400" dirty="0" err="1" smtClean="0">
                <a:latin typeface="微软雅黑"/>
                <a:cs typeface="微软雅黑"/>
              </a:rPr>
              <a:t>图像表示</a:t>
            </a:r>
            <a:r>
              <a:rPr sz="2400" dirty="0" err="1">
                <a:latin typeface="微软雅黑"/>
                <a:cs typeface="微软雅黑"/>
              </a:rPr>
              <a:t>：计算机眼中的图像</a:t>
            </a:r>
            <a:endParaRPr sz="2400" dirty="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 dirty="0">
              <a:latin typeface="微软雅黑"/>
              <a:cs typeface="微软雅黑"/>
            </a:endParaRPr>
          </a:p>
          <a:p>
            <a:pPr marL="304800" marR="5080">
              <a:lnSpc>
                <a:spcPct val="100000"/>
              </a:lnSpc>
            </a:pPr>
            <a:r>
              <a:rPr sz="2400" dirty="0">
                <a:latin typeface="微软雅黑"/>
                <a:cs typeface="微软雅黑"/>
              </a:rPr>
              <a:t>一张图片被表示成三维数组的 形式，每个像素的值从</a:t>
            </a:r>
            <a:r>
              <a:rPr sz="2400" spc="-5" dirty="0">
                <a:latin typeface="微软雅黑"/>
                <a:cs typeface="微软雅黑"/>
              </a:rPr>
              <a:t>0</a:t>
            </a:r>
            <a:r>
              <a:rPr sz="2400" dirty="0">
                <a:latin typeface="微软雅黑"/>
                <a:cs typeface="微软雅黑"/>
              </a:rPr>
              <a:t>到</a:t>
            </a:r>
            <a:r>
              <a:rPr sz="2400" spc="-5" dirty="0">
                <a:latin typeface="微软雅黑"/>
                <a:cs typeface="微软雅黑"/>
              </a:rPr>
              <a:t>25</a:t>
            </a:r>
            <a:r>
              <a:rPr sz="2400" dirty="0">
                <a:latin typeface="微软雅黑"/>
                <a:cs typeface="微软雅黑"/>
              </a:rPr>
              <a:t>5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 dirty="0">
              <a:latin typeface="微软雅黑"/>
              <a:cs typeface="微软雅黑"/>
            </a:endParaRPr>
          </a:p>
          <a:p>
            <a:pPr marL="3048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微软雅黑"/>
                <a:cs typeface="微软雅黑"/>
              </a:rPr>
              <a:t>例如：</a:t>
            </a:r>
            <a:r>
              <a:rPr sz="2400" spc="-5" dirty="0">
                <a:latin typeface="微软雅黑"/>
                <a:cs typeface="微软雅黑"/>
              </a:rPr>
              <a:t>300*100*</a:t>
            </a:r>
            <a:r>
              <a:rPr sz="2400" dirty="0">
                <a:latin typeface="微软雅黑"/>
                <a:cs typeface="微软雅黑"/>
              </a:rPr>
              <a:t>3</a:t>
            </a:r>
          </a:p>
        </p:txBody>
      </p:sp>
      <p:sp>
        <p:nvSpPr>
          <p:cNvPr id="8" name="标题 10"/>
          <p:cNvSpPr txBox="1">
            <a:spLocks/>
          </p:cNvSpPr>
          <p:nvPr/>
        </p:nvSpPr>
        <p:spPr>
          <a:xfrm>
            <a:off x="669930" y="125753"/>
            <a:ext cx="8728076" cy="463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输入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89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71" y="3325367"/>
            <a:ext cx="12119428" cy="353263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23874" y="1499476"/>
            <a:ext cx="291465" cy="218440"/>
          </a:xfrm>
          <a:custGeom>
            <a:avLst/>
            <a:gdLst/>
            <a:ahLst/>
            <a:cxnLst/>
            <a:rect l="l" t="t" r="r" b="b"/>
            <a:pathLst>
              <a:path w="291465" h="218439">
                <a:moveTo>
                  <a:pt x="291020" y="36271"/>
                </a:moveTo>
                <a:lnTo>
                  <a:pt x="286181" y="17983"/>
                </a:lnTo>
                <a:lnTo>
                  <a:pt x="284988" y="15989"/>
                </a:lnTo>
                <a:lnTo>
                  <a:pt x="280403" y="10274"/>
                </a:lnTo>
                <a:lnTo>
                  <a:pt x="274662" y="5702"/>
                </a:lnTo>
                <a:lnTo>
                  <a:pt x="272935" y="4775"/>
                </a:lnTo>
                <a:lnTo>
                  <a:pt x="272935" y="36271"/>
                </a:lnTo>
                <a:lnTo>
                  <a:pt x="272364" y="39408"/>
                </a:lnTo>
                <a:lnTo>
                  <a:pt x="120256" y="195338"/>
                </a:lnTo>
                <a:lnTo>
                  <a:pt x="108483" y="199339"/>
                </a:lnTo>
                <a:lnTo>
                  <a:pt x="105041" y="199059"/>
                </a:lnTo>
                <a:lnTo>
                  <a:pt x="101307" y="198196"/>
                </a:lnTo>
                <a:lnTo>
                  <a:pt x="98158" y="196481"/>
                </a:lnTo>
                <a:lnTo>
                  <a:pt x="96723" y="195338"/>
                </a:lnTo>
                <a:lnTo>
                  <a:pt x="23812" y="122796"/>
                </a:lnTo>
                <a:lnTo>
                  <a:pt x="22098" y="121373"/>
                </a:lnTo>
                <a:lnTo>
                  <a:pt x="19799" y="116801"/>
                </a:lnTo>
                <a:lnTo>
                  <a:pt x="18656" y="113372"/>
                </a:lnTo>
                <a:lnTo>
                  <a:pt x="18084" y="109956"/>
                </a:lnTo>
                <a:lnTo>
                  <a:pt x="18656" y="106235"/>
                </a:lnTo>
                <a:lnTo>
                  <a:pt x="19799" y="102806"/>
                </a:lnTo>
                <a:lnTo>
                  <a:pt x="22098" y="98247"/>
                </a:lnTo>
                <a:lnTo>
                  <a:pt x="23812" y="97104"/>
                </a:lnTo>
                <a:lnTo>
                  <a:pt x="26403" y="94818"/>
                </a:lnTo>
                <a:lnTo>
                  <a:pt x="29552" y="93103"/>
                </a:lnTo>
                <a:lnTo>
                  <a:pt x="33007" y="91960"/>
                </a:lnTo>
                <a:lnTo>
                  <a:pt x="36449" y="91668"/>
                </a:lnTo>
                <a:lnTo>
                  <a:pt x="40182" y="91960"/>
                </a:lnTo>
                <a:lnTo>
                  <a:pt x="43332" y="93103"/>
                </a:lnTo>
                <a:lnTo>
                  <a:pt x="46494" y="94818"/>
                </a:lnTo>
                <a:lnTo>
                  <a:pt x="49364" y="97104"/>
                </a:lnTo>
                <a:lnTo>
                  <a:pt x="101879" y="149072"/>
                </a:lnTo>
                <a:lnTo>
                  <a:pt x="103606" y="150507"/>
                </a:lnTo>
                <a:lnTo>
                  <a:pt x="105041" y="151358"/>
                </a:lnTo>
                <a:lnTo>
                  <a:pt x="106476" y="151650"/>
                </a:lnTo>
                <a:lnTo>
                  <a:pt x="108483" y="151930"/>
                </a:lnTo>
                <a:lnTo>
                  <a:pt x="111925" y="151358"/>
                </a:lnTo>
                <a:lnTo>
                  <a:pt x="113360" y="150507"/>
                </a:lnTo>
                <a:lnTo>
                  <a:pt x="134061" y="129946"/>
                </a:lnTo>
                <a:lnTo>
                  <a:pt x="241363" y="23418"/>
                </a:lnTo>
                <a:lnTo>
                  <a:pt x="254279" y="17983"/>
                </a:lnTo>
                <a:lnTo>
                  <a:pt x="258013" y="18275"/>
                </a:lnTo>
                <a:lnTo>
                  <a:pt x="261454" y="19418"/>
                </a:lnTo>
                <a:lnTo>
                  <a:pt x="264617" y="21132"/>
                </a:lnTo>
                <a:lnTo>
                  <a:pt x="266052" y="21983"/>
                </a:lnTo>
                <a:lnTo>
                  <a:pt x="267195" y="23418"/>
                </a:lnTo>
                <a:lnTo>
                  <a:pt x="269786" y="25984"/>
                </a:lnTo>
                <a:lnTo>
                  <a:pt x="271221" y="29121"/>
                </a:lnTo>
                <a:lnTo>
                  <a:pt x="272364" y="32550"/>
                </a:lnTo>
                <a:lnTo>
                  <a:pt x="272935" y="36271"/>
                </a:lnTo>
                <a:lnTo>
                  <a:pt x="272935" y="4775"/>
                </a:lnTo>
                <a:lnTo>
                  <a:pt x="271500" y="4000"/>
                </a:lnTo>
                <a:lnTo>
                  <a:pt x="268351" y="2857"/>
                </a:lnTo>
                <a:lnTo>
                  <a:pt x="264896" y="1422"/>
                </a:lnTo>
                <a:lnTo>
                  <a:pt x="261454" y="571"/>
                </a:lnTo>
                <a:lnTo>
                  <a:pt x="258013" y="279"/>
                </a:lnTo>
                <a:lnTo>
                  <a:pt x="254279" y="0"/>
                </a:lnTo>
                <a:lnTo>
                  <a:pt x="251129" y="279"/>
                </a:lnTo>
                <a:lnTo>
                  <a:pt x="247396" y="571"/>
                </a:lnTo>
                <a:lnTo>
                  <a:pt x="243954" y="1422"/>
                </a:lnTo>
                <a:lnTo>
                  <a:pt x="240512" y="2857"/>
                </a:lnTo>
                <a:lnTo>
                  <a:pt x="237350" y="4000"/>
                </a:lnTo>
                <a:lnTo>
                  <a:pt x="234480" y="5702"/>
                </a:lnTo>
                <a:lnTo>
                  <a:pt x="231317" y="7988"/>
                </a:lnTo>
                <a:lnTo>
                  <a:pt x="228447" y="10274"/>
                </a:lnTo>
                <a:lnTo>
                  <a:pt x="108483" y="129946"/>
                </a:lnTo>
                <a:lnTo>
                  <a:pt x="69786" y="91668"/>
                </a:lnTo>
                <a:lnTo>
                  <a:pt x="59690" y="81673"/>
                </a:lnTo>
                <a:lnTo>
                  <a:pt x="56819" y="79679"/>
                </a:lnTo>
                <a:lnTo>
                  <a:pt x="53670" y="77673"/>
                </a:lnTo>
                <a:lnTo>
                  <a:pt x="50228" y="76530"/>
                </a:lnTo>
                <a:lnTo>
                  <a:pt x="47066" y="75387"/>
                </a:lnTo>
                <a:lnTo>
                  <a:pt x="43332" y="74536"/>
                </a:lnTo>
                <a:lnTo>
                  <a:pt x="40182" y="74256"/>
                </a:lnTo>
                <a:lnTo>
                  <a:pt x="36449" y="73964"/>
                </a:lnTo>
                <a:lnTo>
                  <a:pt x="29552" y="74536"/>
                </a:lnTo>
                <a:lnTo>
                  <a:pt x="10909" y="84251"/>
                </a:lnTo>
                <a:lnTo>
                  <a:pt x="8039" y="87096"/>
                </a:lnTo>
                <a:lnTo>
                  <a:pt x="6019" y="89674"/>
                </a:lnTo>
                <a:lnTo>
                  <a:pt x="4013" y="92811"/>
                </a:lnTo>
                <a:lnTo>
                  <a:pt x="1714" y="99669"/>
                </a:lnTo>
                <a:lnTo>
                  <a:pt x="571" y="102806"/>
                </a:lnTo>
                <a:lnTo>
                  <a:pt x="0" y="106235"/>
                </a:lnTo>
                <a:lnTo>
                  <a:pt x="0" y="113372"/>
                </a:lnTo>
                <a:lnTo>
                  <a:pt x="571" y="116801"/>
                </a:lnTo>
                <a:lnTo>
                  <a:pt x="1714" y="120230"/>
                </a:lnTo>
                <a:lnTo>
                  <a:pt x="2870" y="123367"/>
                </a:lnTo>
                <a:lnTo>
                  <a:pt x="4013" y="126796"/>
                </a:lnTo>
                <a:lnTo>
                  <a:pt x="6019" y="129946"/>
                </a:lnTo>
                <a:lnTo>
                  <a:pt x="8039" y="132803"/>
                </a:lnTo>
                <a:lnTo>
                  <a:pt x="10909" y="135369"/>
                </a:lnTo>
                <a:lnTo>
                  <a:pt x="85242" y="209626"/>
                </a:lnTo>
                <a:lnTo>
                  <a:pt x="108483" y="217906"/>
                </a:lnTo>
                <a:lnTo>
                  <a:pt x="112217" y="217614"/>
                </a:lnTo>
                <a:lnTo>
                  <a:pt x="142074" y="199339"/>
                </a:lnTo>
                <a:lnTo>
                  <a:pt x="280403" y="61976"/>
                </a:lnTo>
                <a:lnTo>
                  <a:pt x="284988" y="56261"/>
                </a:lnTo>
                <a:lnTo>
                  <a:pt x="286715" y="53403"/>
                </a:lnTo>
                <a:lnTo>
                  <a:pt x="289585" y="46545"/>
                </a:lnTo>
                <a:lnTo>
                  <a:pt x="290449" y="43116"/>
                </a:lnTo>
                <a:lnTo>
                  <a:pt x="291020" y="3627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46975" y="2377376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84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45" y="18402"/>
                </a:lnTo>
                <a:lnTo>
                  <a:pt x="235000" y="18402"/>
                </a:lnTo>
                <a:lnTo>
                  <a:pt x="231838" y="18986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2006" y="55219"/>
                </a:lnTo>
                <a:lnTo>
                  <a:pt x="201968" y="55219"/>
                </a:lnTo>
                <a:lnTo>
                  <a:pt x="194779" y="55791"/>
                </a:lnTo>
                <a:lnTo>
                  <a:pt x="191338" y="56934"/>
                </a:lnTo>
                <a:lnTo>
                  <a:pt x="185013" y="59245"/>
                </a:lnTo>
                <a:lnTo>
                  <a:pt x="179273" y="63271"/>
                </a:lnTo>
                <a:lnTo>
                  <a:pt x="176963" y="65570"/>
                </a:lnTo>
                <a:lnTo>
                  <a:pt x="176682" y="65570"/>
                </a:lnTo>
                <a:lnTo>
                  <a:pt x="67805" y="173697"/>
                </a:lnTo>
                <a:lnTo>
                  <a:pt x="84175" y="173697"/>
                </a:lnTo>
                <a:lnTo>
                  <a:pt x="85902" y="174269"/>
                </a:lnTo>
                <a:lnTo>
                  <a:pt x="87630" y="175412"/>
                </a:lnTo>
                <a:lnTo>
                  <a:pt x="89928" y="177723"/>
                </a:lnTo>
                <a:lnTo>
                  <a:pt x="90500" y="179438"/>
                </a:lnTo>
                <a:lnTo>
                  <a:pt x="91071" y="180886"/>
                </a:lnTo>
                <a:lnTo>
                  <a:pt x="91266" y="182029"/>
                </a:lnTo>
                <a:lnTo>
                  <a:pt x="91363" y="192100"/>
                </a:lnTo>
                <a:lnTo>
                  <a:pt x="52006" y="192100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13"/>
                </a:lnTo>
                <a:lnTo>
                  <a:pt x="109750" y="258813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34" y="87426"/>
                </a:moveTo>
                <a:lnTo>
                  <a:pt x="255117" y="87426"/>
                </a:lnTo>
                <a:lnTo>
                  <a:pt x="266319" y="76212"/>
                </a:lnTo>
                <a:lnTo>
                  <a:pt x="268046" y="73621"/>
                </a:lnTo>
                <a:lnTo>
                  <a:pt x="270052" y="70459"/>
                </a:lnTo>
                <a:lnTo>
                  <a:pt x="271487" y="67297"/>
                </a:lnTo>
                <a:lnTo>
                  <a:pt x="272643" y="63842"/>
                </a:lnTo>
                <a:lnTo>
                  <a:pt x="273215" y="60680"/>
                </a:lnTo>
                <a:lnTo>
                  <a:pt x="274078" y="57226"/>
                </a:lnTo>
                <a:lnTo>
                  <a:pt x="274194" y="55791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41"/>
                </a:lnTo>
                <a:lnTo>
                  <a:pt x="242189" y="18402"/>
                </a:lnTo>
                <a:lnTo>
                  <a:pt x="279045" y="18402"/>
                </a:lnTo>
                <a:lnTo>
                  <a:pt x="280111" y="19558"/>
                </a:lnTo>
                <a:lnTo>
                  <a:pt x="283552" y="23863"/>
                </a:lnTo>
                <a:lnTo>
                  <a:pt x="285851" y="28473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41"/>
                </a:lnTo>
                <a:lnTo>
                  <a:pt x="292176" y="48602"/>
                </a:lnTo>
                <a:lnTo>
                  <a:pt x="292408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35"/>
                </a:lnTo>
                <a:lnTo>
                  <a:pt x="289877" y="69596"/>
                </a:lnTo>
                <a:lnTo>
                  <a:pt x="288442" y="74485"/>
                </a:lnTo>
                <a:lnTo>
                  <a:pt x="285851" y="79082"/>
                </a:lnTo>
                <a:lnTo>
                  <a:pt x="283552" y="83400"/>
                </a:lnTo>
                <a:lnTo>
                  <a:pt x="280334" y="87426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26"/>
                </a:lnTo>
                <a:lnTo>
                  <a:pt x="235864" y="80238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60"/>
                </a:lnTo>
                <a:lnTo>
                  <a:pt x="226669" y="65849"/>
                </a:lnTo>
                <a:lnTo>
                  <a:pt x="224091" y="63271"/>
                </a:lnTo>
                <a:lnTo>
                  <a:pt x="221208" y="61252"/>
                </a:lnTo>
                <a:lnTo>
                  <a:pt x="218630" y="59245"/>
                </a:lnTo>
                <a:lnTo>
                  <a:pt x="215468" y="58089"/>
                </a:lnTo>
                <a:lnTo>
                  <a:pt x="208572" y="55791"/>
                </a:lnTo>
                <a:lnTo>
                  <a:pt x="201968" y="55219"/>
                </a:lnTo>
                <a:lnTo>
                  <a:pt x="242006" y="55219"/>
                </a:lnTo>
                <a:lnTo>
                  <a:pt x="255117" y="87426"/>
                </a:lnTo>
                <a:lnTo>
                  <a:pt x="280334" y="87426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70"/>
                </a:lnTo>
                <a:lnTo>
                  <a:pt x="176963" y="65570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57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97"/>
                </a:lnTo>
                <a:lnTo>
                  <a:pt x="110032" y="171970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72"/>
                </a:lnTo>
                <a:lnTo>
                  <a:pt x="218909" y="85979"/>
                </a:lnTo>
                <a:lnTo>
                  <a:pt x="217766" y="87426"/>
                </a:lnTo>
                <a:lnTo>
                  <a:pt x="125260" y="180301"/>
                </a:lnTo>
                <a:lnTo>
                  <a:pt x="123825" y="181457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50" y="258813"/>
                </a:moveTo>
                <a:lnTo>
                  <a:pt x="58318" y="258813"/>
                </a:lnTo>
                <a:lnTo>
                  <a:pt x="92506" y="248462"/>
                </a:lnTo>
                <a:lnTo>
                  <a:pt x="98259" y="219417"/>
                </a:lnTo>
                <a:lnTo>
                  <a:pt x="82169" y="219417"/>
                </a:lnTo>
                <a:lnTo>
                  <a:pt x="78727" y="218833"/>
                </a:lnTo>
                <a:lnTo>
                  <a:pt x="77279" y="217982"/>
                </a:lnTo>
                <a:lnTo>
                  <a:pt x="75844" y="216535"/>
                </a:lnTo>
                <a:lnTo>
                  <a:pt x="74980" y="215392"/>
                </a:lnTo>
                <a:lnTo>
                  <a:pt x="73837" y="213956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100"/>
                </a:lnTo>
                <a:lnTo>
                  <a:pt x="91363" y="192100"/>
                </a:lnTo>
                <a:lnTo>
                  <a:pt x="91363" y="201294"/>
                </a:lnTo>
                <a:lnTo>
                  <a:pt x="111760" y="201294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29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50" y="25881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25715" y="1426387"/>
            <a:ext cx="3313429" cy="18492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微软雅黑"/>
                <a:cs typeface="微软雅黑"/>
              </a:rPr>
              <a:t>常规套路</a:t>
            </a:r>
            <a:endParaRPr sz="2400" dirty="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2250" dirty="0">
              <a:latin typeface="微软雅黑"/>
              <a:cs typeface="微软雅黑"/>
            </a:endParaRPr>
          </a:p>
          <a:p>
            <a:pPr marL="557530" indent="-253365">
              <a:lnSpc>
                <a:spcPct val="100000"/>
              </a:lnSpc>
              <a:buSzPct val="95833"/>
              <a:buAutoNum type="arabicPeriod"/>
              <a:tabLst>
                <a:tab pos="558165" algn="l"/>
              </a:tabLst>
            </a:pPr>
            <a:r>
              <a:rPr sz="2400" dirty="0">
                <a:latin typeface="微软雅黑"/>
                <a:cs typeface="微软雅黑"/>
              </a:rPr>
              <a:t>收集数据并给定标签</a:t>
            </a:r>
          </a:p>
          <a:p>
            <a:pPr marL="557530" indent="-253365">
              <a:lnSpc>
                <a:spcPct val="100000"/>
              </a:lnSpc>
              <a:buSzPct val="95833"/>
              <a:buAutoNum type="arabicPeriod"/>
              <a:tabLst>
                <a:tab pos="558165" algn="l"/>
              </a:tabLst>
            </a:pPr>
            <a:r>
              <a:rPr sz="2400" dirty="0">
                <a:latin typeface="微软雅黑"/>
                <a:cs typeface="微软雅黑"/>
              </a:rPr>
              <a:t>训练一个分类器</a:t>
            </a:r>
          </a:p>
          <a:p>
            <a:pPr marL="557530" indent="-253365">
              <a:lnSpc>
                <a:spcPct val="100000"/>
              </a:lnSpc>
              <a:buSzPct val="95833"/>
              <a:buAutoNum type="arabicPeriod"/>
              <a:tabLst>
                <a:tab pos="558165" algn="l"/>
              </a:tabLst>
            </a:pPr>
            <a:r>
              <a:rPr sz="2400" dirty="0">
                <a:latin typeface="微软雅黑"/>
                <a:cs typeface="微软雅黑"/>
              </a:rPr>
              <a:t>测试，评估</a:t>
            </a:r>
          </a:p>
        </p:txBody>
      </p:sp>
      <p:sp>
        <p:nvSpPr>
          <p:cNvPr id="7" name="标题 10"/>
          <p:cNvSpPr txBox="1">
            <a:spLocks/>
          </p:cNvSpPr>
          <p:nvPr/>
        </p:nvSpPr>
        <p:spPr>
          <a:xfrm>
            <a:off x="669930" y="125753"/>
            <a:ext cx="8728076" cy="463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常规处理</a:t>
            </a:r>
          </a:p>
        </p:txBody>
      </p:sp>
    </p:spTree>
    <p:extLst>
      <p:ext uri="{BB962C8B-B14F-4D97-AF65-F5344CB8AC3E}">
        <p14:creationId xmlns:p14="http://schemas.microsoft.com/office/powerpoint/2010/main" val="289354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468" y="1214119"/>
            <a:ext cx="10527864" cy="3704432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90250" y="78692"/>
            <a:ext cx="8728076" cy="459164"/>
          </a:xfrm>
        </p:spPr>
        <p:txBody>
          <a:bodyPr/>
          <a:lstStyle/>
          <a:p>
            <a:r>
              <a:rPr lang="zh-CN" altLang="en-US" dirty="0"/>
              <a:t>进</a:t>
            </a:r>
            <a:r>
              <a:rPr lang="zh-CN" altLang="en-US" dirty="0" smtClean="0"/>
              <a:t>阶处理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906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308" y="1276095"/>
            <a:ext cx="10373867" cy="3944112"/>
          </a:xfrm>
          <a:prstGeom prst="rect">
            <a:avLst/>
          </a:prstGeom>
        </p:spPr>
      </p:pic>
      <p:sp>
        <p:nvSpPr>
          <p:cNvPr id="6" name="标题 5"/>
          <p:cNvSpPr txBox="1">
            <a:spLocks/>
          </p:cNvSpPr>
          <p:nvPr/>
        </p:nvSpPr>
        <p:spPr>
          <a:xfrm>
            <a:off x="690250" y="78692"/>
            <a:ext cx="8728076" cy="45916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进阶处理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493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127" y="1676266"/>
            <a:ext cx="11838214" cy="4600183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复杂亿点的数据要用复杂亿点的模型</a:t>
            </a:r>
            <a:endParaRPr lang="zh-CN" altLang="en-US" dirty="0"/>
          </a:p>
        </p:txBody>
      </p:sp>
      <p:sp>
        <p:nvSpPr>
          <p:cNvPr id="8" name="object 6"/>
          <p:cNvSpPr txBox="1"/>
          <p:nvPr/>
        </p:nvSpPr>
        <p:spPr>
          <a:xfrm>
            <a:off x="502260" y="1014907"/>
            <a:ext cx="331342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latin typeface="微软雅黑"/>
                <a:cs typeface="微软雅黑"/>
              </a:rPr>
              <a:t>神经网络</a:t>
            </a:r>
            <a:endParaRPr sz="240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082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25715" y="1426387"/>
            <a:ext cx="1959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</a:t>
            </a:r>
            <a:r>
              <a:rPr dirty="0"/>
              <a:t>V领域发展：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096" y="885551"/>
            <a:ext cx="10578264" cy="4170023"/>
          </a:xfrm>
          <a:prstGeom prst="rect">
            <a:avLst/>
          </a:prstGeom>
        </p:spPr>
      </p:pic>
      <p:sp>
        <p:nvSpPr>
          <p:cNvPr id="6" name="标题 10"/>
          <p:cNvSpPr txBox="1">
            <a:spLocks/>
          </p:cNvSpPr>
          <p:nvPr/>
        </p:nvSpPr>
        <p:spPr>
          <a:xfrm>
            <a:off x="669930" y="125753"/>
            <a:ext cx="8728076" cy="463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深度学习的威力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75291" y="5123734"/>
            <a:ext cx="11102031" cy="1501718"/>
            <a:chOff x="375291" y="5123734"/>
            <a:chExt cx="11102031" cy="1501718"/>
          </a:xfrm>
        </p:grpSpPr>
        <p:sp>
          <p:nvSpPr>
            <p:cNvPr id="7" name="object 6"/>
            <p:cNvSpPr txBox="1"/>
            <p:nvPr/>
          </p:nvSpPr>
          <p:spPr>
            <a:xfrm>
              <a:off x="375291" y="5353702"/>
              <a:ext cx="1321429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z="2400" dirty="0" smtClean="0">
                  <a:latin typeface="微软雅黑"/>
                  <a:cs typeface="微软雅黑"/>
                </a:rPr>
                <a:t>神经网络</a:t>
              </a:r>
              <a:endParaRPr lang="en-US" altLang="zh-CN" sz="2400" dirty="0" smtClean="0">
                <a:latin typeface="微软雅黑"/>
                <a:cs typeface="微软雅黑"/>
              </a:endParaRPr>
            </a:p>
          </p:txBody>
        </p:sp>
        <p:sp>
          <p:nvSpPr>
            <p:cNvPr id="8" name="object 6"/>
            <p:cNvSpPr txBox="1"/>
            <p:nvPr/>
          </p:nvSpPr>
          <p:spPr>
            <a:xfrm>
              <a:off x="6435731" y="6243296"/>
              <a:ext cx="1971670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z="2400" dirty="0" smtClean="0">
                  <a:latin typeface="微软雅黑"/>
                  <a:cs typeface="微软雅黑"/>
                </a:rPr>
                <a:t>卷积神经网络</a:t>
              </a:r>
              <a:endParaRPr lang="en-US" altLang="zh-CN" sz="2400" dirty="0" smtClean="0">
                <a:latin typeface="微软雅黑"/>
                <a:cs typeface="微软雅黑"/>
              </a:endParaRPr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6794405" y="5353702"/>
              <a:ext cx="1254322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z="2400" dirty="0" smtClean="0">
                  <a:latin typeface="微软雅黑"/>
                  <a:cs typeface="微软雅黑"/>
                </a:rPr>
                <a:t>深度网络</a:t>
              </a:r>
              <a:endParaRPr lang="en-US" altLang="zh-CN" sz="2400" dirty="0" smtClean="0">
                <a:latin typeface="微软雅黑"/>
                <a:cs typeface="微软雅黑"/>
              </a:endParaRPr>
            </a:p>
          </p:txBody>
        </p:sp>
        <p:sp>
          <p:nvSpPr>
            <p:cNvPr id="11" name="object 6"/>
            <p:cNvSpPr txBox="1"/>
            <p:nvPr/>
          </p:nvSpPr>
          <p:spPr>
            <a:xfrm>
              <a:off x="3220624" y="5353702"/>
              <a:ext cx="1971670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z="2400" dirty="0" smtClean="0">
                  <a:latin typeface="微软雅黑"/>
                  <a:cs typeface="微软雅黑"/>
                </a:rPr>
                <a:t>深度神经网络</a:t>
              </a:r>
              <a:endParaRPr lang="en-US" altLang="zh-CN" sz="2400" dirty="0" smtClean="0">
                <a:latin typeface="微软雅黑"/>
                <a:cs typeface="微软雅黑"/>
              </a:endParaRPr>
            </a:p>
          </p:txBody>
        </p:sp>
        <p:sp>
          <p:nvSpPr>
            <p:cNvPr id="12" name="object 6"/>
            <p:cNvSpPr txBox="1"/>
            <p:nvPr/>
          </p:nvSpPr>
          <p:spPr>
            <a:xfrm>
              <a:off x="10211773" y="5353702"/>
              <a:ext cx="1265549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z="2400" dirty="0" smtClean="0">
                  <a:latin typeface="微软雅黑"/>
                  <a:cs typeface="微软雅黑"/>
                </a:rPr>
                <a:t>深度学习</a:t>
              </a:r>
              <a:endParaRPr sz="2400" dirty="0">
                <a:latin typeface="微软雅黑"/>
                <a:cs typeface="微软雅黑"/>
              </a:endParaRPr>
            </a:p>
          </p:txBody>
        </p:sp>
        <p:cxnSp>
          <p:nvCxnSpPr>
            <p:cNvPr id="15" name="直接箭头连接符 14"/>
            <p:cNvCxnSpPr>
              <a:stCxn id="7" idx="3"/>
              <a:endCxn id="11" idx="1"/>
            </p:cNvCxnSpPr>
            <p:nvPr/>
          </p:nvCxnSpPr>
          <p:spPr>
            <a:xfrm>
              <a:off x="1696720" y="5544780"/>
              <a:ext cx="152390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1" idx="3"/>
              <a:endCxn id="10" idx="1"/>
            </p:cNvCxnSpPr>
            <p:nvPr/>
          </p:nvCxnSpPr>
          <p:spPr>
            <a:xfrm>
              <a:off x="5192294" y="5544780"/>
              <a:ext cx="160211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10" idx="3"/>
              <a:endCxn id="12" idx="1"/>
            </p:cNvCxnSpPr>
            <p:nvPr/>
          </p:nvCxnSpPr>
          <p:spPr>
            <a:xfrm>
              <a:off x="8048727" y="5544780"/>
              <a:ext cx="216304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0" idx="2"/>
              <a:endCxn id="8" idx="0"/>
            </p:cNvCxnSpPr>
            <p:nvPr/>
          </p:nvCxnSpPr>
          <p:spPr>
            <a:xfrm>
              <a:off x="7421566" y="5735858"/>
              <a:ext cx="0" cy="50743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object 6"/>
            <p:cNvSpPr txBox="1"/>
            <p:nvPr/>
          </p:nvSpPr>
          <p:spPr>
            <a:xfrm>
              <a:off x="1797957" y="5123734"/>
              <a:ext cx="1321429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z="2400" dirty="0" smtClean="0">
                  <a:solidFill>
                    <a:srgbClr val="C00000"/>
                  </a:solidFill>
                  <a:latin typeface="微软雅黑"/>
                  <a:cs typeface="微软雅黑"/>
                </a:rPr>
                <a:t>包含</a:t>
              </a:r>
              <a:endParaRPr lang="en-US" altLang="zh-CN" sz="2400" dirty="0" smtClean="0">
                <a:solidFill>
                  <a:srgbClr val="C00000"/>
                </a:solidFill>
                <a:latin typeface="微软雅黑"/>
                <a:cs typeface="微软雅黑"/>
              </a:endParaRPr>
            </a:p>
          </p:txBody>
        </p:sp>
        <p:sp>
          <p:nvSpPr>
            <p:cNvPr id="28" name="object 6"/>
            <p:cNvSpPr txBox="1"/>
            <p:nvPr/>
          </p:nvSpPr>
          <p:spPr>
            <a:xfrm>
              <a:off x="5350513" y="5123734"/>
              <a:ext cx="1321429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z="2400" dirty="0" smtClean="0">
                  <a:solidFill>
                    <a:srgbClr val="C00000"/>
                  </a:solidFill>
                  <a:latin typeface="微软雅黑"/>
                  <a:cs typeface="微软雅黑"/>
                </a:rPr>
                <a:t>简称</a:t>
              </a:r>
              <a:endParaRPr lang="en-US" altLang="zh-CN" sz="2400" dirty="0" smtClean="0">
                <a:solidFill>
                  <a:srgbClr val="C00000"/>
                </a:solidFill>
                <a:latin typeface="微软雅黑"/>
                <a:cs typeface="微软雅黑"/>
              </a:endParaRPr>
            </a:p>
          </p:txBody>
        </p:sp>
        <p:sp>
          <p:nvSpPr>
            <p:cNvPr id="29" name="object 6"/>
            <p:cNvSpPr txBox="1"/>
            <p:nvPr/>
          </p:nvSpPr>
          <p:spPr>
            <a:xfrm>
              <a:off x="8469535" y="5123734"/>
              <a:ext cx="1321429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z="2400" dirty="0" smtClean="0">
                  <a:solidFill>
                    <a:srgbClr val="C00000"/>
                  </a:solidFill>
                  <a:latin typeface="微软雅黑"/>
                  <a:cs typeface="微软雅黑"/>
                </a:rPr>
                <a:t>的学习</a:t>
              </a:r>
              <a:endParaRPr lang="en-US" altLang="zh-CN" sz="2400" dirty="0" smtClean="0">
                <a:solidFill>
                  <a:srgbClr val="C00000"/>
                </a:solidFill>
                <a:latin typeface="微软雅黑"/>
                <a:cs typeface="微软雅黑"/>
              </a:endParaRPr>
            </a:p>
          </p:txBody>
        </p:sp>
        <p:sp>
          <p:nvSpPr>
            <p:cNvPr id="30" name="object 6"/>
            <p:cNvSpPr txBox="1"/>
            <p:nvPr/>
          </p:nvSpPr>
          <p:spPr>
            <a:xfrm>
              <a:off x="7200600" y="5757859"/>
              <a:ext cx="1321429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z="2400" dirty="0" smtClean="0">
                  <a:solidFill>
                    <a:srgbClr val="C00000"/>
                  </a:solidFill>
                  <a:latin typeface="微软雅黑"/>
                  <a:cs typeface="微软雅黑"/>
                </a:rPr>
                <a:t>包含</a:t>
              </a:r>
              <a:endParaRPr lang="en-US" altLang="zh-CN" sz="2400" dirty="0" smtClean="0">
                <a:solidFill>
                  <a:srgbClr val="C00000"/>
                </a:solidFill>
                <a:latin typeface="微软雅黑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268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7209" y="1717548"/>
            <a:ext cx="9300594" cy="459028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23874" y="1499476"/>
            <a:ext cx="291465" cy="218440"/>
          </a:xfrm>
          <a:custGeom>
            <a:avLst/>
            <a:gdLst/>
            <a:ahLst/>
            <a:cxnLst/>
            <a:rect l="l" t="t" r="r" b="b"/>
            <a:pathLst>
              <a:path w="291465" h="218439">
                <a:moveTo>
                  <a:pt x="134069" y="129946"/>
                </a:moveTo>
                <a:lnTo>
                  <a:pt x="108483" y="129946"/>
                </a:lnTo>
                <a:lnTo>
                  <a:pt x="228447" y="10274"/>
                </a:lnTo>
                <a:lnTo>
                  <a:pt x="231317" y="7988"/>
                </a:lnTo>
                <a:lnTo>
                  <a:pt x="234480" y="5702"/>
                </a:lnTo>
                <a:lnTo>
                  <a:pt x="237350" y="4000"/>
                </a:lnTo>
                <a:lnTo>
                  <a:pt x="240512" y="2857"/>
                </a:lnTo>
                <a:lnTo>
                  <a:pt x="243954" y="1422"/>
                </a:lnTo>
                <a:lnTo>
                  <a:pt x="247395" y="571"/>
                </a:lnTo>
                <a:lnTo>
                  <a:pt x="251129" y="279"/>
                </a:lnTo>
                <a:lnTo>
                  <a:pt x="254279" y="0"/>
                </a:lnTo>
                <a:lnTo>
                  <a:pt x="258013" y="279"/>
                </a:lnTo>
                <a:lnTo>
                  <a:pt x="261454" y="571"/>
                </a:lnTo>
                <a:lnTo>
                  <a:pt x="264896" y="1422"/>
                </a:lnTo>
                <a:lnTo>
                  <a:pt x="268351" y="2857"/>
                </a:lnTo>
                <a:lnTo>
                  <a:pt x="271500" y="4000"/>
                </a:lnTo>
                <a:lnTo>
                  <a:pt x="274662" y="5702"/>
                </a:lnTo>
                <a:lnTo>
                  <a:pt x="280403" y="10274"/>
                </a:lnTo>
                <a:lnTo>
                  <a:pt x="284987" y="15989"/>
                </a:lnTo>
                <a:lnTo>
                  <a:pt x="286193" y="17983"/>
                </a:lnTo>
                <a:lnTo>
                  <a:pt x="254279" y="17983"/>
                </a:lnTo>
                <a:lnTo>
                  <a:pt x="251129" y="18275"/>
                </a:lnTo>
                <a:lnTo>
                  <a:pt x="247675" y="19418"/>
                </a:lnTo>
                <a:lnTo>
                  <a:pt x="244233" y="21132"/>
                </a:lnTo>
                <a:lnTo>
                  <a:pt x="243090" y="21983"/>
                </a:lnTo>
                <a:lnTo>
                  <a:pt x="241363" y="23418"/>
                </a:lnTo>
                <a:lnTo>
                  <a:pt x="134069" y="129946"/>
                </a:lnTo>
                <a:close/>
              </a:path>
              <a:path w="291465" h="218439">
                <a:moveTo>
                  <a:pt x="142078" y="199339"/>
                </a:moveTo>
                <a:lnTo>
                  <a:pt x="108483" y="199339"/>
                </a:lnTo>
                <a:lnTo>
                  <a:pt x="111925" y="199059"/>
                </a:lnTo>
                <a:lnTo>
                  <a:pt x="115087" y="198196"/>
                </a:lnTo>
                <a:lnTo>
                  <a:pt x="267195" y="49123"/>
                </a:lnTo>
                <a:lnTo>
                  <a:pt x="272935" y="36271"/>
                </a:lnTo>
                <a:lnTo>
                  <a:pt x="272364" y="32550"/>
                </a:lnTo>
                <a:lnTo>
                  <a:pt x="271221" y="29121"/>
                </a:lnTo>
                <a:lnTo>
                  <a:pt x="269786" y="25984"/>
                </a:lnTo>
                <a:lnTo>
                  <a:pt x="267195" y="23418"/>
                </a:lnTo>
                <a:lnTo>
                  <a:pt x="266052" y="21983"/>
                </a:lnTo>
                <a:lnTo>
                  <a:pt x="264617" y="21132"/>
                </a:lnTo>
                <a:lnTo>
                  <a:pt x="261454" y="19418"/>
                </a:lnTo>
                <a:lnTo>
                  <a:pt x="258013" y="18275"/>
                </a:lnTo>
                <a:lnTo>
                  <a:pt x="254279" y="17983"/>
                </a:lnTo>
                <a:lnTo>
                  <a:pt x="286193" y="17983"/>
                </a:lnTo>
                <a:lnTo>
                  <a:pt x="291020" y="36271"/>
                </a:lnTo>
                <a:lnTo>
                  <a:pt x="290448" y="43116"/>
                </a:lnTo>
                <a:lnTo>
                  <a:pt x="289585" y="46545"/>
                </a:lnTo>
                <a:lnTo>
                  <a:pt x="286715" y="53403"/>
                </a:lnTo>
                <a:lnTo>
                  <a:pt x="284987" y="56260"/>
                </a:lnTo>
                <a:lnTo>
                  <a:pt x="280403" y="61975"/>
                </a:lnTo>
                <a:lnTo>
                  <a:pt x="142078" y="199339"/>
                </a:lnTo>
                <a:close/>
              </a:path>
              <a:path w="291465" h="218439">
                <a:moveTo>
                  <a:pt x="108483" y="217906"/>
                </a:moveTo>
                <a:lnTo>
                  <a:pt x="10909" y="135369"/>
                </a:lnTo>
                <a:lnTo>
                  <a:pt x="8039" y="132803"/>
                </a:lnTo>
                <a:lnTo>
                  <a:pt x="6019" y="129946"/>
                </a:lnTo>
                <a:lnTo>
                  <a:pt x="4013" y="126796"/>
                </a:lnTo>
                <a:lnTo>
                  <a:pt x="2870" y="123367"/>
                </a:lnTo>
                <a:lnTo>
                  <a:pt x="1714" y="120230"/>
                </a:lnTo>
                <a:lnTo>
                  <a:pt x="571" y="116801"/>
                </a:lnTo>
                <a:lnTo>
                  <a:pt x="0" y="113372"/>
                </a:lnTo>
                <a:lnTo>
                  <a:pt x="0" y="106235"/>
                </a:lnTo>
                <a:lnTo>
                  <a:pt x="571" y="102806"/>
                </a:lnTo>
                <a:lnTo>
                  <a:pt x="1714" y="99669"/>
                </a:lnTo>
                <a:lnTo>
                  <a:pt x="4013" y="92811"/>
                </a:lnTo>
                <a:lnTo>
                  <a:pt x="6019" y="89674"/>
                </a:lnTo>
                <a:lnTo>
                  <a:pt x="8039" y="87096"/>
                </a:lnTo>
                <a:lnTo>
                  <a:pt x="10909" y="84251"/>
                </a:lnTo>
                <a:lnTo>
                  <a:pt x="13195" y="81673"/>
                </a:lnTo>
                <a:lnTo>
                  <a:pt x="36448" y="73964"/>
                </a:lnTo>
                <a:lnTo>
                  <a:pt x="40182" y="74256"/>
                </a:lnTo>
                <a:lnTo>
                  <a:pt x="43332" y="74536"/>
                </a:lnTo>
                <a:lnTo>
                  <a:pt x="47066" y="75387"/>
                </a:lnTo>
                <a:lnTo>
                  <a:pt x="50228" y="76530"/>
                </a:lnTo>
                <a:lnTo>
                  <a:pt x="53670" y="77673"/>
                </a:lnTo>
                <a:lnTo>
                  <a:pt x="56819" y="79679"/>
                </a:lnTo>
                <a:lnTo>
                  <a:pt x="59689" y="81673"/>
                </a:lnTo>
                <a:lnTo>
                  <a:pt x="69792" y="91668"/>
                </a:lnTo>
                <a:lnTo>
                  <a:pt x="36448" y="91668"/>
                </a:lnTo>
                <a:lnTo>
                  <a:pt x="33007" y="91960"/>
                </a:lnTo>
                <a:lnTo>
                  <a:pt x="29552" y="93103"/>
                </a:lnTo>
                <a:lnTo>
                  <a:pt x="26403" y="94818"/>
                </a:lnTo>
                <a:lnTo>
                  <a:pt x="23812" y="97104"/>
                </a:lnTo>
                <a:lnTo>
                  <a:pt x="22097" y="98247"/>
                </a:lnTo>
                <a:lnTo>
                  <a:pt x="19799" y="102806"/>
                </a:lnTo>
                <a:lnTo>
                  <a:pt x="18656" y="106235"/>
                </a:lnTo>
                <a:lnTo>
                  <a:pt x="18084" y="109956"/>
                </a:lnTo>
                <a:lnTo>
                  <a:pt x="18656" y="113372"/>
                </a:lnTo>
                <a:lnTo>
                  <a:pt x="19799" y="116801"/>
                </a:lnTo>
                <a:lnTo>
                  <a:pt x="22097" y="121373"/>
                </a:lnTo>
                <a:lnTo>
                  <a:pt x="23812" y="122796"/>
                </a:lnTo>
                <a:lnTo>
                  <a:pt x="96723" y="195338"/>
                </a:lnTo>
                <a:lnTo>
                  <a:pt x="98158" y="196481"/>
                </a:lnTo>
                <a:lnTo>
                  <a:pt x="101307" y="198196"/>
                </a:lnTo>
                <a:lnTo>
                  <a:pt x="105041" y="199059"/>
                </a:lnTo>
                <a:lnTo>
                  <a:pt x="108483" y="199339"/>
                </a:lnTo>
                <a:lnTo>
                  <a:pt x="142078" y="199339"/>
                </a:lnTo>
                <a:lnTo>
                  <a:pt x="134315" y="207048"/>
                </a:lnTo>
                <a:lnTo>
                  <a:pt x="112217" y="217614"/>
                </a:lnTo>
                <a:lnTo>
                  <a:pt x="108483" y="217906"/>
                </a:lnTo>
                <a:close/>
              </a:path>
              <a:path w="291465" h="218439">
                <a:moveTo>
                  <a:pt x="108483" y="151930"/>
                </a:moveTo>
                <a:lnTo>
                  <a:pt x="49364" y="97104"/>
                </a:lnTo>
                <a:lnTo>
                  <a:pt x="46494" y="94818"/>
                </a:lnTo>
                <a:lnTo>
                  <a:pt x="43332" y="93103"/>
                </a:lnTo>
                <a:lnTo>
                  <a:pt x="40182" y="91960"/>
                </a:lnTo>
                <a:lnTo>
                  <a:pt x="36448" y="91668"/>
                </a:lnTo>
                <a:lnTo>
                  <a:pt x="69792" y="91668"/>
                </a:lnTo>
                <a:lnTo>
                  <a:pt x="108483" y="129946"/>
                </a:lnTo>
                <a:lnTo>
                  <a:pt x="134069" y="129946"/>
                </a:lnTo>
                <a:lnTo>
                  <a:pt x="113360" y="150507"/>
                </a:lnTo>
                <a:lnTo>
                  <a:pt x="111925" y="151358"/>
                </a:lnTo>
                <a:lnTo>
                  <a:pt x="108483" y="15193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46975" y="2377376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84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45" y="18402"/>
                </a:lnTo>
                <a:lnTo>
                  <a:pt x="235000" y="18402"/>
                </a:lnTo>
                <a:lnTo>
                  <a:pt x="231838" y="18986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2006" y="55219"/>
                </a:lnTo>
                <a:lnTo>
                  <a:pt x="201968" y="55219"/>
                </a:lnTo>
                <a:lnTo>
                  <a:pt x="194779" y="55791"/>
                </a:lnTo>
                <a:lnTo>
                  <a:pt x="191338" y="56934"/>
                </a:lnTo>
                <a:lnTo>
                  <a:pt x="185013" y="59245"/>
                </a:lnTo>
                <a:lnTo>
                  <a:pt x="179273" y="63271"/>
                </a:lnTo>
                <a:lnTo>
                  <a:pt x="176963" y="65570"/>
                </a:lnTo>
                <a:lnTo>
                  <a:pt x="176682" y="65570"/>
                </a:lnTo>
                <a:lnTo>
                  <a:pt x="67805" y="173697"/>
                </a:lnTo>
                <a:lnTo>
                  <a:pt x="84175" y="173697"/>
                </a:lnTo>
                <a:lnTo>
                  <a:pt x="85902" y="174269"/>
                </a:lnTo>
                <a:lnTo>
                  <a:pt x="87630" y="175412"/>
                </a:lnTo>
                <a:lnTo>
                  <a:pt x="89928" y="177723"/>
                </a:lnTo>
                <a:lnTo>
                  <a:pt x="90500" y="179438"/>
                </a:lnTo>
                <a:lnTo>
                  <a:pt x="91071" y="180886"/>
                </a:lnTo>
                <a:lnTo>
                  <a:pt x="91266" y="182029"/>
                </a:lnTo>
                <a:lnTo>
                  <a:pt x="91363" y="192100"/>
                </a:lnTo>
                <a:lnTo>
                  <a:pt x="52006" y="192100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13"/>
                </a:lnTo>
                <a:lnTo>
                  <a:pt x="109750" y="258813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34" y="87426"/>
                </a:moveTo>
                <a:lnTo>
                  <a:pt x="255117" y="87426"/>
                </a:lnTo>
                <a:lnTo>
                  <a:pt x="266319" y="76212"/>
                </a:lnTo>
                <a:lnTo>
                  <a:pt x="268046" y="73621"/>
                </a:lnTo>
                <a:lnTo>
                  <a:pt x="270052" y="70459"/>
                </a:lnTo>
                <a:lnTo>
                  <a:pt x="271487" y="67297"/>
                </a:lnTo>
                <a:lnTo>
                  <a:pt x="272643" y="63842"/>
                </a:lnTo>
                <a:lnTo>
                  <a:pt x="273215" y="60680"/>
                </a:lnTo>
                <a:lnTo>
                  <a:pt x="274078" y="57226"/>
                </a:lnTo>
                <a:lnTo>
                  <a:pt x="274194" y="55791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41"/>
                </a:lnTo>
                <a:lnTo>
                  <a:pt x="242189" y="18402"/>
                </a:lnTo>
                <a:lnTo>
                  <a:pt x="279045" y="18402"/>
                </a:lnTo>
                <a:lnTo>
                  <a:pt x="280111" y="19558"/>
                </a:lnTo>
                <a:lnTo>
                  <a:pt x="283552" y="23863"/>
                </a:lnTo>
                <a:lnTo>
                  <a:pt x="285851" y="28473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41"/>
                </a:lnTo>
                <a:lnTo>
                  <a:pt x="292176" y="48602"/>
                </a:lnTo>
                <a:lnTo>
                  <a:pt x="292408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35"/>
                </a:lnTo>
                <a:lnTo>
                  <a:pt x="289877" y="69596"/>
                </a:lnTo>
                <a:lnTo>
                  <a:pt x="288442" y="74485"/>
                </a:lnTo>
                <a:lnTo>
                  <a:pt x="285851" y="79082"/>
                </a:lnTo>
                <a:lnTo>
                  <a:pt x="283552" y="83400"/>
                </a:lnTo>
                <a:lnTo>
                  <a:pt x="280334" y="87426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26"/>
                </a:lnTo>
                <a:lnTo>
                  <a:pt x="235864" y="80238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60"/>
                </a:lnTo>
                <a:lnTo>
                  <a:pt x="226669" y="65849"/>
                </a:lnTo>
                <a:lnTo>
                  <a:pt x="224091" y="63271"/>
                </a:lnTo>
                <a:lnTo>
                  <a:pt x="221208" y="61252"/>
                </a:lnTo>
                <a:lnTo>
                  <a:pt x="218630" y="59245"/>
                </a:lnTo>
                <a:lnTo>
                  <a:pt x="215468" y="58089"/>
                </a:lnTo>
                <a:lnTo>
                  <a:pt x="208572" y="55791"/>
                </a:lnTo>
                <a:lnTo>
                  <a:pt x="201968" y="55219"/>
                </a:lnTo>
                <a:lnTo>
                  <a:pt x="242006" y="55219"/>
                </a:lnTo>
                <a:lnTo>
                  <a:pt x="255117" y="87426"/>
                </a:lnTo>
                <a:lnTo>
                  <a:pt x="280334" y="87426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70"/>
                </a:lnTo>
                <a:lnTo>
                  <a:pt x="176963" y="65570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57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97"/>
                </a:lnTo>
                <a:lnTo>
                  <a:pt x="110032" y="171970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72"/>
                </a:lnTo>
                <a:lnTo>
                  <a:pt x="218909" y="85979"/>
                </a:lnTo>
                <a:lnTo>
                  <a:pt x="217766" y="87426"/>
                </a:lnTo>
                <a:lnTo>
                  <a:pt x="125260" y="180301"/>
                </a:lnTo>
                <a:lnTo>
                  <a:pt x="123825" y="181457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50" y="258813"/>
                </a:moveTo>
                <a:lnTo>
                  <a:pt x="58318" y="258813"/>
                </a:lnTo>
                <a:lnTo>
                  <a:pt x="92506" y="248462"/>
                </a:lnTo>
                <a:lnTo>
                  <a:pt x="98259" y="219417"/>
                </a:lnTo>
                <a:lnTo>
                  <a:pt x="82169" y="219417"/>
                </a:lnTo>
                <a:lnTo>
                  <a:pt x="78727" y="218833"/>
                </a:lnTo>
                <a:lnTo>
                  <a:pt x="77279" y="217982"/>
                </a:lnTo>
                <a:lnTo>
                  <a:pt x="75844" y="216535"/>
                </a:lnTo>
                <a:lnTo>
                  <a:pt x="74980" y="215392"/>
                </a:lnTo>
                <a:lnTo>
                  <a:pt x="73837" y="213956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100"/>
                </a:lnTo>
                <a:lnTo>
                  <a:pt x="91363" y="192100"/>
                </a:lnTo>
                <a:lnTo>
                  <a:pt x="91363" y="201294"/>
                </a:lnTo>
                <a:lnTo>
                  <a:pt x="111760" y="201294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29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50" y="25881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6975" y="3353765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71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53" y="18402"/>
                </a:lnTo>
                <a:lnTo>
                  <a:pt x="235000" y="18402"/>
                </a:lnTo>
                <a:lnTo>
                  <a:pt x="231838" y="18973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1994" y="55206"/>
                </a:lnTo>
                <a:lnTo>
                  <a:pt x="201968" y="55206"/>
                </a:lnTo>
                <a:lnTo>
                  <a:pt x="194779" y="55778"/>
                </a:lnTo>
                <a:lnTo>
                  <a:pt x="191338" y="56934"/>
                </a:lnTo>
                <a:lnTo>
                  <a:pt x="185013" y="59232"/>
                </a:lnTo>
                <a:lnTo>
                  <a:pt x="179273" y="63258"/>
                </a:lnTo>
                <a:lnTo>
                  <a:pt x="176974" y="65557"/>
                </a:lnTo>
                <a:lnTo>
                  <a:pt x="176682" y="65557"/>
                </a:lnTo>
                <a:lnTo>
                  <a:pt x="67805" y="173685"/>
                </a:lnTo>
                <a:lnTo>
                  <a:pt x="84175" y="173685"/>
                </a:lnTo>
                <a:lnTo>
                  <a:pt x="85902" y="174256"/>
                </a:lnTo>
                <a:lnTo>
                  <a:pt x="87630" y="175412"/>
                </a:lnTo>
                <a:lnTo>
                  <a:pt x="89928" y="177711"/>
                </a:lnTo>
                <a:lnTo>
                  <a:pt x="90500" y="179438"/>
                </a:lnTo>
                <a:lnTo>
                  <a:pt x="91071" y="180873"/>
                </a:lnTo>
                <a:lnTo>
                  <a:pt x="91267" y="182029"/>
                </a:lnTo>
                <a:lnTo>
                  <a:pt x="91363" y="192087"/>
                </a:lnTo>
                <a:lnTo>
                  <a:pt x="52006" y="192087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00"/>
                </a:lnTo>
                <a:lnTo>
                  <a:pt x="109762" y="258800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44" y="87414"/>
                </a:moveTo>
                <a:lnTo>
                  <a:pt x="255117" y="87414"/>
                </a:lnTo>
                <a:lnTo>
                  <a:pt x="266319" y="76200"/>
                </a:lnTo>
                <a:lnTo>
                  <a:pt x="268046" y="73609"/>
                </a:lnTo>
                <a:lnTo>
                  <a:pt x="270052" y="70446"/>
                </a:lnTo>
                <a:lnTo>
                  <a:pt x="271487" y="67284"/>
                </a:lnTo>
                <a:lnTo>
                  <a:pt x="272643" y="63842"/>
                </a:lnTo>
                <a:lnTo>
                  <a:pt x="273215" y="60667"/>
                </a:lnTo>
                <a:lnTo>
                  <a:pt x="274078" y="57226"/>
                </a:lnTo>
                <a:lnTo>
                  <a:pt x="274195" y="55778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29"/>
                </a:lnTo>
                <a:lnTo>
                  <a:pt x="242189" y="18402"/>
                </a:lnTo>
                <a:lnTo>
                  <a:pt x="279053" y="18402"/>
                </a:lnTo>
                <a:lnTo>
                  <a:pt x="280111" y="19545"/>
                </a:lnTo>
                <a:lnTo>
                  <a:pt x="283552" y="23863"/>
                </a:lnTo>
                <a:lnTo>
                  <a:pt x="285851" y="28460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29"/>
                </a:lnTo>
                <a:lnTo>
                  <a:pt x="292176" y="48590"/>
                </a:lnTo>
                <a:lnTo>
                  <a:pt x="292409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22"/>
                </a:lnTo>
                <a:lnTo>
                  <a:pt x="289877" y="69583"/>
                </a:lnTo>
                <a:lnTo>
                  <a:pt x="288442" y="74472"/>
                </a:lnTo>
                <a:lnTo>
                  <a:pt x="285851" y="79082"/>
                </a:lnTo>
                <a:lnTo>
                  <a:pt x="283552" y="83388"/>
                </a:lnTo>
                <a:lnTo>
                  <a:pt x="280344" y="87414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14"/>
                </a:lnTo>
                <a:lnTo>
                  <a:pt x="235864" y="80225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48"/>
                </a:lnTo>
                <a:lnTo>
                  <a:pt x="226669" y="65849"/>
                </a:lnTo>
                <a:lnTo>
                  <a:pt x="224091" y="63258"/>
                </a:lnTo>
                <a:lnTo>
                  <a:pt x="221208" y="61252"/>
                </a:lnTo>
                <a:lnTo>
                  <a:pt x="218630" y="59232"/>
                </a:lnTo>
                <a:lnTo>
                  <a:pt x="215468" y="58089"/>
                </a:lnTo>
                <a:lnTo>
                  <a:pt x="208572" y="55778"/>
                </a:lnTo>
                <a:lnTo>
                  <a:pt x="205130" y="55499"/>
                </a:lnTo>
                <a:lnTo>
                  <a:pt x="201968" y="55206"/>
                </a:lnTo>
                <a:lnTo>
                  <a:pt x="241994" y="55206"/>
                </a:lnTo>
                <a:lnTo>
                  <a:pt x="243052" y="56362"/>
                </a:lnTo>
                <a:lnTo>
                  <a:pt x="255117" y="87414"/>
                </a:lnTo>
                <a:lnTo>
                  <a:pt x="280344" y="87414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57"/>
                </a:lnTo>
                <a:lnTo>
                  <a:pt x="176974" y="65557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44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85"/>
                </a:lnTo>
                <a:lnTo>
                  <a:pt x="110032" y="171957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72"/>
                </a:lnTo>
                <a:lnTo>
                  <a:pt x="218909" y="85978"/>
                </a:lnTo>
                <a:lnTo>
                  <a:pt x="217766" y="87414"/>
                </a:lnTo>
                <a:lnTo>
                  <a:pt x="125260" y="180301"/>
                </a:lnTo>
                <a:lnTo>
                  <a:pt x="123825" y="181444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62" y="258800"/>
                </a:moveTo>
                <a:lnTo>
                  <a:pt x="58318" y="258800"/>
                </a:lnTo>
                <a:lnTo>
                  <a:pt x="92506" y="248450"/>
                </a:lnTo>
                <a:lnTo>
                  <a:pt x="98259" y="219405"/>
                </a:lnTo>
                <a:lnTo>
                  <a:pt x="82169" y="219405"/>
                </a:lnTo>
                <a:lnTo>
                  <a:pt x="78727" y="218833"/>
                </a:lnTo>
                <a:lnTo>
                  <a:pt x="77279" y="217970"/>
                </a:lnTo>
                <a:lnTo>
                  <a:pt x="75844" y="216534"/>
                </a:lnTo>
                <a:lnTo>
                  <a:pt x="74980" y="215379"/>
                </a:lnTo>
                <a:lnTo>
                  <a:pt x="73837" y="213944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087"/>
                </a:lnTo>
                <a:lnTo>
                  <a:pt x="91363" y="192087"/>
                </a:lnTo>
                <a:lnTo>
                  <a:pt x="91363" y="201294"/>
                </a:lnTo>
                <a:lnTo>
                  <a:pt x="111760" y="201294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16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62" y="258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6975" y="4357204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84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45" y="18402"/>
                </a:lnTo>
                <a:lnTo>
                  <a:pt x="235000" y="18402"/>
                </a:lnTo>
                <a:lnTo>
                  <a:pt x="231838" y="18986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2006" y="55219"/>
                </a:lnTo>
                <a:lnTo>
                  <a:pt x="201968" y="55219"/>
                </a:lnTo>
                <a:lnTo>
                  <a:pt x="194779" y="55791"/>
                </a:lnTo>
                <a:lnTo>
                  <a:pt x="191338" y="56934"/>
                </a:lnTo>
                <a:lnTo>
                  <a:pt x="185013" y="59245"/>
                </a:lnTo>
                <a:lnTo>
                  <a:pt x="179273" y="63271"/>
                </a:lnTo>
                <a:lnTo>
                  <a:pt x="176963" y="65570"/>
                </a:lnTo>
                <a:lnTo>
                  <a:pt x="176682" y="65570"/>
                </a:lnTo>
                <a:lnTo>
                  <a:pt x="67805" y="173685"/>
                </a:lnTo>
                <a:lnTo>
                  <a:pt x="84175" y="173685"/>
                </a:lnTo>
                <a:lnTo>
                  <a:pt x="85902" y="174269"/>
                </a:lnTo>
                <a:lnTo>
                  <a:pt x="87630" y="175412"/>
                </a:lnTo>
                <a:lnTo>
                  <a:pt x="89928" y="177711"/>
                </a:lnTo>
                <a:lnTo>
                  <a:pt x="90500" y="179438"/>
                </a:lnTo>
                <a:lnTo>
                  <a:pt x="91071" y="180886"/>
                </a:lnTo>
                <a:lnTo>
                  <a:pt x="91266" y="182029"/>
                </a:lnTo>
                <a:lnTo>
                  <a:pt x="91363" y="192100"/>
                </a:lnTo>
                <a:lnTo>
                  <a:pt x="52006" y="192100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13"/>
                </a:lnTo>
                <a:lnTo>
                  <a:pt x="109750" y="258813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34" y="87426"/>
                </a:moveTo>
                <a:lnTo>
                  <a:pt x="255117" y="87426"/>
                </a:lnTo>
                <a:lnTo>
                  <a:pt x="266319" y="76200"/>
                </a:lnTo>
                <a:lnTo>
                  <a:pt x="268046" y="73621"/>
                </a:lnTo>
                <a:lnTo>
                  <a:pt x="270052" y="70459"/>
                </a:lnTo>
                <a:lnTo>
                  <a:pt x="271487" y="67297"/>
                </a:lnTo>
                <a:lnTo>
                  <a:pt x="272643" y="63842"/>
                </a:lnTo>
                <a:lnTo>
                  <a:pt x="273215" y="60680"/>
                </a:lnTo>
                <a:lnTo>
                  <a:pt x="274078" y="57226"/>
                </a:lnTo>
                <a:lnTo>
                  <a:pt x="274194" y="55791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41"/>
                </a:lnTo>
                <a:lnTo>
                  <a:pt x="242189" y="18402"/>
                </a:lnTo>
                <a:lnTo>
                  <a:pt x="279045" y="18402"/>
                </a:lnTo>
                <a:lnTo>
                  <a:pt x="280111" y="19558"/>
                </a:lnTo>
                <a:lnTo>
                  <a:pt x="283552" y="23863"/>
                </a:lnTo>
                <a:lnTo>
                  <a:pt x="285851" y="28473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41"/>
                </a:lnTo>
                <a:lnTo>
                  <a:pt x="292176" y="48602"/>
                </a:lnTo>
                <a:lnTo>
                  <a:pt x="292408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35"/>
                </a:lnTo>
                <a:lnTo>
                  <a:pt x="289877" y="69596"/>
                </a:lnTo>
                <a:lnTo>
                  <a:pt x="288442" y="74485"/>
                </a:lnTo>
                <a:lnTo>
                  <a:pt x="285851" y="79082"/>
                </a:lnTo>
                <a:lnTo>
                  <a:pt x="283552" y="83400"/>
                </a:lnTo>
                <a:lnTo>
                  <a:pt x="280334" y="87426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26"/>
                </a:lnTo>
                <a:lnTo>
                  <a:pt x="235864" y="80238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48"/>
                </a:lnTo>
                <a:lnTo>
                  <a:pt x="226669" y="65849"/>
                </a:lnTo>
                <a:lnTo>
                  <a:pt x="224091" y="63271"/>
                </a:lnTo>
                <a:lnTo>
                  <a:pt x="221208" y="61252"/>
                </a:lnTo>
                <a:lnTo>
                  <a:pt x="218630" y="59245"/>
                </a:lnTo>
                <a:lnTo>
                  <a:pt x="215468" y="58089"/>
                </a:lnTo>
                <a:lnTo>
                  <a:pt x="208572" y="55791"/>
                </a:lnTo>
                <a:lnTo>
                  <a:pt x="201968" y="55219"/>
                </a:lnTo>
                <a:lnTo>
                  <a:pt x="242006" y="55219"/>
                </a:lnTo>
                <a:lnTo>
                  <a:pt x="255117" y="87426"/>
                </a:lnTo>
                <a:lnTo>
                  <a:pt x="280334" y="87426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70"/>
                </a:lnTo>
                <a:lnTo>
                  <a:pt x="176963" y="65570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57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85"/>
                </a:lnTo>
                <a:lnTo>
                  <a:pt x="110032" y="171970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72"/>
                </a:lnTo>
                <a:lnTo>
                  <a:pt x="218909" y="85979"/>
                </a:lnTo>
                <a:lnTo>
                  <a:pt x="217766" y="87426"/>
                </a:lnTo>
                <a:lnTo>
                  <a:pt x="125260" y="180301"/>
                </a:lnTo>
                <a:lnTo>
                  <a:pt x="123825" y="181457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50" y="258813"/>
                </a:moveTo>
                <a:lnTo>
                  <a:pt x="58318" y="258813"/>
                </a:lnTo>
                <a:lnTo>
                  <a:pt x="92506" y="248462"/>
                </a:lnTo>
                <a:lnTo>
                  <a:pt x="98259" y="219417"/>
                </a:lnTo>
                <a:lnTo>
                  <a:pt x="82169" y="219417"/>
                </a:lnTo>
                <a:lnTo>
                  <a:pt x="78727" y="218833"/>
                </a:lnTo>
                <a:lnTo>
                  <a:pt x="77279" y="217982"/>
                </a:lnTo>
                <a:lnTo>
                  <a:pt x="75844" y="216535"/>
                </a:lnTo>
                <a:lnTo>
                  <a:pt x="74980" y="215392"/>
                </a:lnTo>
                <a:lnTo>
                  <a:pt x="73837" y="213956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100"/>
                </a:lnTo>
                <a:lnTo>
                  <a:pt x="91363" y="192100"/>
                </a:lnTo>
                <a:lnTo>
                  <a:pt x="91363" y="201295"/>
                </a:lnTo>
                <a:lnTo>
                  <a:pt x="111760" y="201295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29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50" y="25881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2304" y="5337340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37" y="292455"/>
                </a:moveTo>
                <a:lnTo>
                  <a:pt x="7467" y="292455"/>
                </a:lnTo>
                <a:lnTo>
                  <a:pt x="5460" y="291884"/>
                </a:lnTo>
                <a:lnTo>
                  <a:pt x="0" y="282676"/>
                </a:lnTo>
                <a:lnTo>
                  <a:pt x="571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73" y="0"/>
                </a:lnTo>
                <a:lnTo>
                  <a:pt x="244182" y="0"/>
                </a:lnTo>
                <a:lnTo>
                  <a:pt x="279036" y="18402"/>
                </a:lnTo>
                <a:lnTo>
                  <a:pt x="235000" y="18402"/>
                </a:lnTo>
                <a:lnTo>
                  <a:pt x="231838" y="18973"/>
                </a:lnTo>
                <a:lnTo>
                  <a:pt x="205117" y="37096"/>
                </a:lnTo>
                <a:lnTo>
                  <a:pt x="209715" y="37668"/>
                </a:lnTo>
                <a:lnTo>
                  <a:pt x="214884" y="38531"/>
                </a:lnTo>
                <a:lnTo>
                  <a:pt x="241981" y="55206"/>
                </a:lnTo>
                <a:lnTo>
                  <a:pt x="201955" y="55206"/>
                </a:lnTo>
                <a:lnTo>
                  <a:pt x="194779" y="55791"/>
                </a:lnTo>
                <a:lnTo>
                  <a:pt x="191325" y="56934"/>
                </a:lnTo>
                <a:lnTo>
                  <a:pt x="185013" y="59232"/>
                </a:lnTo>
                <a:lnTo>
                  <a:pt x="179260" y="63258"/>
                </a:lnTo>
                <a:lnTo>
                  <a:pt x="176960" y="65570"/>
                </a:lnTo>
                <a:lnTo>
                  <a:pt x="176682" y="65570"/>
                </a:lnTo>
                <a:lnTo>
                  <a:pt x="67792" y="173685"/>
                </a:lnTo>
                <a:lnTo>
                  <a:pt x="84175" y="173685"/>
                </a:lnTo>
                <a:lnTo>
                  <a:pt x="85890" y="174269"/>
                </a:lnTo>
                <a:lnTo>
                  <a:pt x="87617" y="175412"/>
                </a:lnTo>
                <a:lnTo>
                  <a:pt x="89915" y="177711"/>
                </a:lnTo>
                <a:lnTo>
                  <a:pt x="90487" y="179438"/>
                </a:lnTo>
                <a:lnTo>
                  <a:pt x="91071" y="180873"/>
                </a:lnTo>
                <a:lnTo>
                  <a:pt x="91258" y="182029"/>
                </a:lnTo>
                <a:lnTo>
                  <a:pt x="91351" y="192100"/>
                </a:lnTo>
                <a:lnTo>
                  <a:pt x="51993" y="192100"/>
                </a:lnTo>
                <a:lnTo>
                  <a:pt x="36487" y="234937"/>
                </a:lnTo>
                <a:lnTo>
                  <a:pt x="39928" y="236664"/>
                </a:lnTo>
                <a:lnTo>
                  <a:pt x="43091" y="238963"/>
                </a:lnTo>
                <a:lnTo>
                  <a:pt x="46253" y="240982"/>
                </a:lnTo>
                <a:lnTo>
                  <a:pt x="58318" y="258813"/>
                </a:lnTo>
                <a:lnTo>
                  <a:pt x="109737" y="258813"/>
                </a:lnTo>
                <a:lnTo>
                  <a:pt x="106578" y="261975"/>
                </a:lnTo>
                <a:lnTo>
                  <a:pt x="104851" y="263118"/>
                </a:lnTo>
                <a:lnTo>
                  <a:pt x="102844" y="264274"/>
                </a:lnTo>
                <a:lnTo>
                  <a:pt x="12065" y="292163"/>
                </a:lnTo>
                <a:lnTo>
                  <a:pt x="10337" y="292455"/>
                </a:lnTo>
                <a:close/>
              </a:path>
              <a:path w="292734" h="292735">
                <a:moveTo>
                  <a:pt x="280332" y="87414"/>
                </a:moveTo>
                <a:lnTo>
                  <a:pt x="255104" y="87414"/>
                </a:lnTo>
                <a:lnTo>
                  <a:pt x="266306" y="76200"/>
                </a:lnTo>
                <a:lnTo>
                  <a:pt x="268033" y="73621"/>
                </a:lnTo>
                <a:lnTo>
                  <a:pt x="270040" y="70459"/>
                </a:lnTo>
                <a:lnTo>
                  <a:pt x="271475" y="67284"/>
                </a:lnTo>
                <a:lnTo>
                  <a:pt x="272630" y="63842"/>
                </a:lnTo>
                <a:lnTo>
                  <a:pt x="273202" y="60680"/>
                </a:lnTo>
                <a:lnTo>
                  <a:pt x="274066" y="57226"/>
                </a:lnTo>
                <a:lnTo>
                  <a:pt x="274187" y="55791"/>
                </a:lnTo>
                <a:lnTo>
                  <a:pt x="274290" y="52908"/>
                </a:lnTo>
                <a:lnTo>
                  <a:pt x="274066" y="50037"/>
                </a:lnTo>
                <a:lnTo>
                  <a:pt x="273202" y="46583"/>
                </a:lnTo>
                <a:lnTo>
                  <a:pt x="272630" y="43129"/>
                </a:lnTo>
                <a:lnTo>
                  <a:pt x="242176" y="18402"/>
                </a:lnTo>
                <a:lnTo>
                  <a:pt x="279036" y="18402"/>
                </a:lnTo>
                <a:lnTo>
                  <a:pt x="280098" y="19558"/>
                </a:lnTo>
                <a:lnTo>
                  <a:pt x="283552" y="23863"/>
                </a:lnTo>
                <a:lnTo>
                  <a:pt x="285851" y="28473"/>
                </a:lnTo>
                <a:lnTo>
                  <a:pt x="288429" y="33070"/>
                </a:lnTo>
                <a:lnTo>
                  <a:pt x="289864" y="37960"/>
                </a:lnTo>
                <a:lnTo>
                  <a:pt x="291591" y="43129"/>
                </a:lnTo>
                <a:lnTo>
                  <a:pt x="292163" y="48602"/>
                </a:lnTo>
                <a:lnTo>
                  <a:pt x="292406" y="52908"/>
                </a:lnTo>
                <a:lnTo>
                  <a:pt x="292309" y="56362"/>
                </a:lnTo>
                <a:lnTo>
                  <a:pt x="292132" y="59232"/>
                </a:lnTo>
                <a:lnTo>
                  <a:pt x="291591" y="64122"/>
                </a:lnTo>
                <a:lnTo>
                  <a:pt x="289864" y="69596"/>
                </a:lnTo>
                <a:lnTo>
                  <a:pt x="288429" y="74485"/>
                </a:lnTo>
                <a:lnTo>
                  <a:pt x="285851" y="79082"/>
                </a:lnTo>
                <a:lnTo>
                  <a:pt x="283552" y="83388"/>
                </a:lnTo>
                <a:lnTo>
                  <a:pt x="280332" y="87414"/>
                </a:lnTo>
                <a:close/>
              </a:path>
              <a:path w="292734" h="292735">
                <a:moveTo>
                  <a:pt x="141342" y="227177"/>
                </a:moveTo>
                <a:lnTo>
                  <a:pt x="115481" y="227177"/>
                </a:lnTo>
                <a:lnTo>
                  <a:pt x="229247" y="113296"/>
                </a:lnTo>
                <a:lnTo>
                  <a:pt x="230974" y="110426"/>
                </a:lnTo>
                <a:lnTo>
                  <a:pt x="237299" y="90868"/>
                </a:lnTo>
                <a:lnTo>
                  <a:pt x="237007" y="87414"/>
                </a:lnTo>
                <a:lnTo>
                  <a:pt x="236193" y="82245"/>
                </a:lnTo>
                <a:lnTo>
                  <a:pt x="235851" y="80225"/>
                </a:lnTo>
                <a:lnTo>
                  <a:pt x="234416" y="77355"/>
                </a:lnTo>
                <a:lnTo>
                  <a:pt x="232981" y="74193"/>
                </a:lnTo>
                <a:lnTo>
                  <a:pt x="230974" y="71031"/>
                </a:lnTo>
                <a:lnTo>
                  <a:pt x="229247" y="68148"/>
                </a:lnTo>
                <a:lnTo>
                  <a:pt x="226669" y="65849"/>
                </a:lnTo>
                <a:lnTo>
                  <a:pt x="224078" y="63258"/>
                </a:lnTo>
                <a:lnTo>
                  <a:pt x="221208" y="61252"/>
                </a:lnTo>
                <a:lnTo>
                  <a:pt x="218617" y="59232"/>
                </a:lnTo>
                <a:lnTo>
                  <a:pt x="215455" y="58089"/>
                </a:lnTo>
                <a:lnTo>
                  <a:pt x="208572" y="55791"/>
                </a:lnTo>
                <a:lnTo>
                  <a:pt x="201955" y="55206"/>
                </a:lnTo>
                <a:lnTo>
                  <a:pt x="241981" y="55206"/>
                </a:lnTo>
                <a:lnTo>
                  <a:pt x="255104" y="87414"/>
                </a:lnTo>
                <a:lnTo>
                  <a:pt x="280332" y="87414"/>
                </a:lnTo>
                <a:lnTo>
                  <a:pt x="276656" y="91732"/>
                </a:lnTo>
                <a:lnTo>
                  <a:pt x="14134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70"/>
                </a:lnTo>
                <a:lnTo>
                  <a:pt x="176960" y="65570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70" y="182600"/>
                </a:moveTo>
                <a:lnTo>
                  <a:pt x="117208" y="182600"/>
                </a:lnTo>
                <a:lnTo>
                  <a:pt x="113766" y="181457"/>
                </a:lnTo>
                <a:lnTo>
                  <a:pt x="112331" y="180301"/>
                </a:lnTo>
                <a:lnTo>
                  <a:pt x="111175" y="178574"/>
                </a:lnTo>
                <a:lnTo>
                  <a:pt x="110312" y="177139"/>
                </a:lnTo>
                <a:lnTo>
                  <a:pt x="109740" y="173685"/>
                </a:lnTo>
                <a:lnTo>
                  <a:pt x="110032" y="171970"/>
                </a:lnTo>
                <a:lnTo>
                  <a:pt x="203682" y="75628"/>
                </a:lnTo>
                <a:lnTo>
                  <a:pt x="208280" y="73329"/>
                </a:lnTo>
                <a:lnTo>
                  <a:pt x="212013" y="73329"/>
                </a:lnTo>
                <a:lnTo>
                  <a:pt x="213448" y="73901"/>
                </a:lnTo>
                <a:lnTo>
                  <a:pt x="215176" y="74764"/>
                </a:lnTo>
                <a:lnTo>
                  <a:pt x="216611" y="75628"/>
                </a:lnTo>
                <a:lnTo>
                  <a:pt x="217754" y="77355"/>
                </a:lnTo>
                <a:lnTo>
                  <a:pt x="218909" y="78790"/>
                </a:lnTo>
                <a:lnTo>
                  <a:pt x="219481" y="82245"/>
                </a:lnTo>
                <a:lnTo>
                  <a:pt x="219189" y="83972"/>
                </a:lnTo>
                <a:lnTo>
                  <a:pt x="218909" y="85979"/>
                </a:lnTo>
                <a:lnTo>
                  <a:pt x="217754" y="87414"/>
                </a:lnTo>
                <a:lnTo>
                  <a:pt x="125247" y="180301"/>
                </a:lnTo>
                <a:lnTo>
                  <a:pt x="123812" y="181457"/>
                </a:lnTo>
                <a:lnTo>
                  <a:pt x="122377" y="182029"/>
                </a:lnTo>
                <a:lnTo>
                  <a:pt x="120370" y="182600"/>
                </a:lnTo>
                <a:close/>
              </a:path>
              <a:path w="292734" h="292735">
                <a:moveTo>
                  <a:pt x="109737" y="258813"/>
                </a:moveTo>
                <a:lnTo>
                  <a:pt x="58318" y="258813"/>
                </a:lnTo>
                <a:lnTo>
                  <a:pt x="92506" y="248462"/>
                </a:lnTo>
                <a:lnTo>
                  <a:pt x="98247" y="219417"/>
                </a:lnTo>
                <a:lnTo>
                  <a:pt x="82156" y="219417"/>
                </a:lnTo>
                <a:lnTo>
                  <a:pt x="78714" y="218833"/>
                </a:lnTo>
                <a:lnTo>
                  <a:pt x="77279" y="217970"/>
                </a:lnTo>
                <a:lnTo>
                  <a:pt x="75844" y="216535"/>
                </a:lnTo>
                <a:lnTo>
                  <a:pt x="74980" y="215392"/>
                </a:lnTo>
                <a:lnTo>
                  <a:pt x="73825" y="213944"/>
                </a:lnTo>
                <a:lnTo>
                  <a:pt x="73253" y="211937"/>
                </a:lnTo>
                <a:lnTo>
                  <a:pt x="72974" y="210210"/>
                </a:lnTo>
                <a:lnTo>
                  <a:pt x="72974" y="192100"/>
                </a:lnTo>
                <a:lnTo>
                  <a:pt x="91351" y="192100"/>
                </a:lnTo>
                <a:lnTo>
                  <a:pt x="91351" y="201295"/>
                </a:lnTo>
                <a:lnTo>
                  <a:pt x="111747" y="201295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71" y="206184"/>
                </a:lnTo>
                <a:lnTo>
                  <a:pt x="118643" y="207911"/>
                </a:lnTo>
                <a:lnTo>
                  <a:pt x="118935" y="210210"/>
                </a:lnTo>
                <a:lnTo>
                  <a:pt x="118643" y="212229"/>
                </a:lnTo>
                <a:lnTo>
                  <a:pt x="115481" y="227177"/>
                </a:lnTo>
                <a:lnTo>
                  <a:pt x="141342" y="227177"/>
                </a:lnTo>
                <a:lnTo>
                  <a:pt x="109737" y="25881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25715" y="1426387"/>
            <a:ext cx="1537335" cy="4255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微软雅黑"/>
                <a:cs typeface="微软雅黑"/>
              </a:rPr>
              <a:t>整体架构</a:t>
            </a:r>
          </a:p>
          <a:p>
            <a:pPr marL="304800" marR="5080">
              <a:lnSpc>
                <a:spcPts val="7690"/>
              </a:lnSpc>
              <a:spcBef>
                <a:spcPts val="480"/>
              </a:spcBef>
            </a:pPr>
            <a:r>
              <a:rPr sz="2400" dirty="0">
                <a:latin typeface="微软雅黑"/>
                <a:cs typeface="微软雅黑"/>
              </a:rPr>
              <a:t>层次结构 神经元</a:t>
            </a:r>
          </a:p>
          <a:p>
            <a:pPr marL="320040" marR="294005" indent="-15875">
              <a:lnSpc>
                <a:spcPts val="7720"/>
              </a:lnSpc>
            </a:pPr>
            <a:r>
              <a:rPr sz="2400" dirty="0">
                <a:latin typeface="微软雅黑"/>
                <a:cs typeface="微软雅黑"/>
              </a:rPr>
              <a:t>全连接 非线性</a:t>
            </a:r>
          </a:p>
        </p:txBody>
      </p:sp>
      <p:sp>
        <p:nvSpPr>
          <p:cNvPr id="10" name="标题 10"/>
          <p:cNvSpPr txBox="1">
            <a:spLocks/>
          </p:cNvSpPr>
          <p:nvPr/>
        </p:nvSpPr>
        <p:spPr>
          <a:xfrm>
            <a:off x="669930" y="125753"/>
            <a:ext cx="8728076" cy="463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回顾</a:t>
            </a:r>
          </a:p>
        </p:txBody>
      </p:sp>
    </p:spTree>
    <p:extLst>
      <p:ext uri="{BB962C8B-B14F-4D97-AF65-F5344CB8AC3E}">
        <p14:creationId xmlns:p14="http://schemas.microsoft.com/office/powerpoint/2010/main" val="25173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67" y="938221"/>
            <a:ext cx="11334433" cy="5203181"/>
          </a:xfrm>
          <a:prstGeom prst="rect">
            <a:avLst/>
          </a:prstGeom>
        </p:spPr>
      </p:pic>
      <p:sp>
        <p:nvSpPr>
          <p:cNvPr id="3" name="标题 10"/>
          <p:cNvSpPr txBox="1">
            <a:spLocks/>
          </p:cNvSpPr>
          <p:nvPr/>
        </p:nvSpPr>
        <p:spPr>
          <a:xfrm>
            <a:off x="669930" y="125753"/>
            <a:ext cx="8728076" cy="463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复杂</a:t>
            </a:r>
            <a:r>
              <a:rPr lang="zh-CN" altLang="en-US" dirty="0" smtClean="0">
                <a:solidFill>
                  <a:schemeClr val="bg1"/>
                </a:solidFill>
              </a:rPr>
              <a:t>一点：变深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21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1844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401045" y="315182"/>
            <a:ext cx="3119443" cy="3497030"/>
            <a:chOff x="7553325" y="1555750"/>
            <a:chExt cx="4564063" cy="5116513"/>
          </a:xfrm>
        </p:grpSpPr>
        <p:grpSp>
          <p:nvGrpSpPr>
            <p:cNvPr id="7" name="Group 205"/>
            <p:cNvGrpSpPr/>
            <p:nvPr/>
          </p:nvGrpSpPr>
          <p:grpSpPr bwMode="auto">
            <a:xfrm>
              <a:off x="8518525" y="2327276"/>
              <a:ext cx="3598863" cy="3641725"/>
              <a:chOff x="4862" y="1466"/>
              <a:chExt cx="2267" cy="2294"/>
            </a:xfrm>
          </p:grpSpPr>
          <p:sp>
            <p:nvSpPr>
              <p:cNvPr id="910" name="Freeform 8"/>
              <p:cNvSpPr/>
              <p:nvPr/>
            </p:nvSpPr>
            <p:spPr bwMode="auto">
              <a:xfrm>
                <a:off x="4862" y="2381"/>
                <a:ext cx="2267" cy="1379"/>
              </a:xfrm>
              <a:custGeom>
                <a:avLst/>
                <a:gdLst>
                  <a:gd name="T0" fmla="*/ 66 w 2266"/>
                  <a:gd name="T1" fmla="*/ 723 h 1381"/>
                  <a:gd name="T2" fmla="*/ 1171 w 2266"/>
                  <a:gd name="T3" fmla="*/ 1364 h 1381"/>
                  <a:gd name="T4" fmla="*/ 1268 w 2266"/>
                  <a:gd name="T5" fmla="*/ 1364 h 1381"/>
                  <a:gd name="T6" fmla="*/ 2200 w 2266"/>
                  <a:gd name="T7" fmla="*/ 828 h 1381"/>
                  <a:gd name="T8" fmla="*/ 2200 w 2266"/>
                  <a:gd name="T9" fmla="*/ 658 h 1381"/>
                  <a:gd name="T10" fmla="*/ 1095 w 2266"/>
                  <a:gd name="T11" fmla="*/ 18 h 1381"/>
                  <a:gd name="T12" fmla="*/ 998 w 2266"/>
                  <a:gd name="T13" fmla="*/ 17 h 1381"/>
                  <a:gd name="T14" fmla="*/ 66 w 2266"/>
                  <a:gd name="T15" fmla="*/ 554 h 1381"/>
                  <a:gd name="T16" fmla="*/ 66 w 2266"/>
                  <a:gd name="T17" fmla="*/ 723 h 1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66" h="1381">
                    <a:moveTo>
                      <a:pt x="66" y="723"/>
                    </a:moveTo>
                    <a:cubicBezTo>
                      <a:pt x="1171" y="1364"/>
                      <a:pt x="1171" y="1364"/>
                      <a:pt x="1171" y="1364"/>
                    </a:cubicBezTo>
                    <a:cubicBezTo>
                      <a:pt x="1201" y="1381"/>
                      <a:pt x="1238" y="1381"/>
                      <a:pt x="1268" y="1364"/>
                    </a:cubicBezTo>
                    <a:cubicBezTo>
                      <a:pt x="2200" y="828"/>
                      <a:pt x="2200" y="828"/>
                      <a:pt x="2200" y="828"/>
                    </a:cubicBezTo>
                    <a:cubicBezTo>
                      <a:pt x="2265" y="790"/>
                      <a:pt x="2266" y="696"/>
                      <a:pt x="2200" y="658"/>
                    </a:cubicBezTo>
                    <a:cubicBezTo>
                      <a:pt x="1095" y="18"/>
                      <a:pt x="1095" y="18"/>
                      <a:pt x="1095" y="18"/>
                    </a:cubicBezTo>
                    <a:cubicBezTo>
                      <a:pt x="1065" y="0"/>
                      <a:pt x="1028" y="0"/>
                      <a:pt x="998" y="17"/>
                    </a:cubicBezTo>
                    <a:cubicBezTo>
                      <a:pt x="66" y="554"/>
                      <a:pt x="66" y="554"/>
                      <a:pt x="66" y="554"/>
                    </a:cubicBezTo>
                    <a:cubicBezTo>
                      <a:pt x="1" y="591"/>
                      <a:pt x="0" y="685"/>
                      <a:pt x="66" y="723"/>
                    </a:cubicBezTo>
                  </a:path>
                </a:pathLst>
              </a:custGeom>
              <a:solidFill>
                <a:srgbClr val="21C1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11" name="Freeform 9"/>
              <p:cNvSpPr/>
              <p:nvPr/>
            </p:nvSpPr>
            <p:spPr bwMode="auto">
              <a:xfrm>
                <a:off x="5844" y="1489"/>
                <a:ext cx="1153" cy="1675"/>
              </a:xfrm>
              <a:custGeom>
                <a:avLst/>
                <a:gdLst>
                  <a:gd name="T0" fmla="*/ 4 w 1153"/>
                  <a:gd name="T1" fmla="*/ 0 h 1675"/>
                  <a:gd name="T2" fmla="*/ 0 w 1153"/>
                  <a:gd name="T3" fmla="*/ 1011 h 1675"/>
                  <a:gd name="T4" fmla="*/ 1149 w 1153"/>
                  <a:gd name="T5" fmla="*/ 1675 h 1675"/>
                  <a:gd name="T6" fmla="*/ 1153 w 1153"/>
                  <a:gd name="T7" fmla="*/ 663 h 1675"/>
                  <a:gd name="T8" fmla="*/ 4 w 1153"/>
                  <a:gd name="T9" fmla="*/ 0 h 1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3" h="1675">
                    <a:moveTo>
                      <a:pt x="4" y="0"/>
                    </a:moveTo>
                    <a:lnTo>
                      <a:pt x="0" y="1011"/>
                    </a:lnTo>
                    <a:lnTo>
                      <a:pt x="1149" y="1675"/>
                    </a:lnTo>
                    <a:lnTo>
                      <a:pt x="1153" y="66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A3C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12" name="Freeform 10"/>
              <p:cNvSpPr/>
              <p:nvPr/>
            </p:nvSpPr>
            <p:spPr bwMode="auto">
              <a:xfrm>
                <a:off x="6993" y="2129"/>
                <a:ext cx="42" cy="1035"/>
              </a:xfrm>
              <a:custGeom>
                <a:avLst/>
                <a:gdLst>
                  <a:gd name="T0" fmla="*/ 0 w 42"/>
                  <a:gd name="T1" fmla="*/ 1035 h 1035"/>
                  <a:gd name="T2" fmla="*/ 39 w 42"/>
                  <a:gd name="T3" fmla="*/ 1012 h 1035"/>
                  <a:gd name="T4" fmla="*/ 42 w 42"/>
                  <a:gd name="T5" fmla="*/ 0 h 1035"/>
                  <a:gd name="T6" fmla="*/ 4 w 42"/>
                  <a:gd name="T7" fmla="*/ 23 h 1035"/>
                  <a:gd name="T8" fmla="*/ 0 w 42"/>
                  <a:gd name="T9" fmla="*/ 1035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1035">
                    <a:moveTo>
                      <a:pt x="0" y="1035"/>
                    </a:moveTo>
                    <a:lnTo>
                      <a:pt x="39" y="1012"/>
                    </a:lnTo>
                    <a:lnTo>
                      <a:pt x="42" y="0"/>
                    </a:lnTo>
                    <a:lnTo>
                      <a:pt x="4" y="23"/>
                    </a:lnTo>
                    <a:lnTo>
                      <a:pt x="0" y="1035"/>
                    </a:lnTo>
                    <a:close/>
                  </a:path>
                </a:pathLst>
              </a:custGeom>
              <a:solidFill>
                <a:srgbClr val="ACE5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13" name="Freeform 11"/>
              <p:cNvSpPr/>
              <p:nvPr/>
            </p:nvSpPr>
            <p:spPr bwMode="auto">
              <a:xfrm>
                <a:off x="5848" y="1466"/>
                <a:ext cx="1187" cy="686"/>
              </a:xfrm>
              <a:custGeom>
                <a:avLst/>
                <a:gdLst>
                  <a:gd name="T0" fmla="*/ 1149 w 1187"/>
                  <a:gd name="T1" fmla="*/ 686 h 686"/>
                  <a:gd name="T2" fmla="*/ 1187 w 1187"/>
                  <a:gd name="T3" fmla="*/ 663 h 686"/>
                  <a:gd name="T4" fmla="*/ 38 w 1187"/>
                  <a:gd name="T5" fmla="*/ 0 h 686"/>
                  <a:gd name="T6" fmla="*/ 0 w 1187"/>
                  <a:gd name="T7" fmla="*/ 23 h 686"/>
                  <a:gd name="T8" fmla="*/ 1149 w 1187"/>
                  <a:gd name="T9" fmla="*/ 686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7" h="686">
                    <a:moveTo>
                      <a:pt x="1149" y="686"/>
                    </a:moveTo>
                    <a:lnTo>
                      <a:pt x="1187" y="663"/>
                    </a:lnTo>
                    <a:lnTo>
                      <a:pt x="38" y="0"/>
                    </a:lnTo>
                    <a:lnTo>
                      <a:pt x="0" y="23"/>
                    </a:lnTo>
                    <a:lnTo>
                      <a:pt x="1149" y="686"/>
                    </a:lnTo>
                    <a:close/>
                  </a:path>
                </a:pathLst>
              </a:custGeom>
              <a:solidFill>
                <a:srgbClr val="EEF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14" name="Freeform 12"/>
              <p:cNvSpPr/>
              <p:nvPr/>
            </p:nvSpPr>
            <p:spPr bwMode="auto">
              <a:xfrm>
                <a:off x="4963" y="2454"/>
                <a:ext cx="2031" cy="1167"/>
              </a:xfrm>
              <a:custGeom>
                <a:avLst/>
                <a:gdLst>
                  <a:gd name="T0" fmla="*/ 0 w 2031"/>
                  <a:gd name="T1" fmla="*/ 500 h 1167"/>
                  <a:gd name="T2" fmla="*/ 1152 w 2031"/>
                  <a:gd name="T3" fmla="*/ 1167 h 1167"/>
                  <a:gd name="T4" fmla="*/ 2031 w 2031"/>
                  <a:gd name="T5" fmla="*/ 667 h 1167"/>
                  <a:gd name="T6" fmla="*/ 881 w 2031"/>
                  <a:gd name="T7" fmla="*/ 0 h 1167"/>
                  <a:gd name="T8" fmla="*/ 0 w 2031"/>
                  <a:gd name="T9" fmla="*/ 500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1" h="1167">
                    <a:moveTo>
                      <a:pt x="0" y="500"/>
                    </a:moveTo>
                    <a:lnTo>
                      <a:pt x="1152" y="1167"/>
                    </a:lnTo>
                    <a:lnTo>
                      <a:pt x="2031" y="667"/>
                    </a:lnTo>
                    <a:lnTo>
                      <a:pt x="881" y="0"/>
                    </a:lnTo>
                    <a:lnTo>
                      <a:pt x="0" y="500"/>
                    </a:lnTo>
                    <a:close/>
                  </a:path>
                </a:pathLst>
              </a:custGeom>
              <a:solidFill>
                <a:srgbClr val="EEF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15" name="Freeform 13"/>
              <p:cNvSpPr/>
              <p:nvPr/>
            </p:nvSpPr>
            <p:spPr bwMode="auto">
              <a:xfrm>
                <a:off x="4963" y="2454"/>
                <a:ext cx="2031" cy="1167"/>
              </a:xfrm>
              <a:custGeom>
                <a:avLst/>
                <a:gdLst>
                  <a:gd name="T0" fmla="*/ 0 w 2031"/>
                  <a:gd name="T1" fmla="*/ 500 h 1167"/>
                  <a:gd name="T2" fmla="*/ 1152 w 2031"/>
                  <a:gd name="T3" fmla="*/ 1167 h 1167"/>
                  <a:gd name="T4" fmla="*/ 2031 w 2031"/>
                  <a:gd name="T5" fmla="*/ 667 h 1167"/>
                  <a:gd name="T6" fmla="*/ 881 w 2031"/>
                  <a:gd name="T7" fmla="*/ 0 h 1167"/>
                  <a:gd name="T8" fmla="*/ 0 w 2031"/>
                  <a:gd name="T9" fmla="*/ 500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1" h="1167">
                    <a:moveTo>
                      <a:pt x="0" y="500"/>
                    </a:moveTo>
                    <a:lnTo>
                      <a:pt x="1152" y="1167"/>
                    </a:lnTo>
                    <a:lnTo>
                      <a:pt x="2031" y="667"/>
                    </a:lnTo>
                    <a:lnTo>
                      <a:pt x="881" y="0"/>
                    </a:lnTo>
                    <a:lnTo>
                      <a:pt x="0" y="50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16" name="Freeform 14"/>
              <p:cNvSpPr/>
              <p:nvPr/>
            </p:nvSpPr>
            <p:spPr bwMode="auto">
              <a:xfrm>
                <a:off x="4963" y="2954"/>
                <a:ext cx="1150" cy="710"/>
              </a:xfrm>
              <a:custGeom>
                <a:avLst/>
                <a:gdLst>
                  <a:gd name="T0" fmla="*/ 0 w 1150"/>
                  <a:gd name="T1" fmla="*/ 0 h 710"/>
                  <a:gd name="T2" fmla="*/ 0 w 1150"/>
                  <a:gd name="T3" fmla="*/ 44 h 710"/>
                  <a:gd name="T4" fmla="*/ 1150 w 1150"/>
                  <a:gd name="T5" fmla="*/ 710 h 710"/>
                  <a:gd name="T6" fmla="*/ 1150 w 1150"/>
                  <a:gd name="T7" fmla="*/ 666 h 710"/>
                  <a:gd name="T8" fmla="*/ 0 w 1150"/>
                  <a:gd name="T9" fmla="*/ 0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0" h="710">
                    <a:moveTo>
                      <a:pt x="0" y="0"/>
                    </a:moveTo>
                    <a:lnTo>
                      <a:pt x="0" y="44"/>
                    </a:lnTo>
                    <a:lnTo>
                      <a:pt x="1150" y="710"/>
                    </a:lnTo>
                    <a:lnTo>
                      <a:pt x="1150" y="6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D8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17" name="Freeform 15"/>
              <p:cNvSpPr/>
              <p:nvPr/>
            </p:nvSpPr>
            <p:spPr bwMode="auto">
              <a:xfrm>
                <a:off x="6113" y="3120"/>
                <a:ext cx="880" cy="544"/>
              </a:xfrm>
              <a:custGeom>
                <a:avLst/>
                <a:gdLst>
                  <a:gd name="T0" fmla="*/ 0 w 880"/>
                  <a:gd name="T1" fmla="*/ 500 h 544"/>
                  <a:gd name="T2" fmla="*/ 0 w 880"/>
                  <a:gd name="T3" fmla="*/ 544 h 544"/>
                  <a:gd name="T4" fmla="*/ 880 w 880"/>
                  <a:gd name="T5" fmla="*/ 44 h 544"/>
                  <a:gd name="T6" fmla="*/ 880 w 880"/>
                  <a:gd name="T7" fmla="*/ 0 h 544"/>
                  <a:gd name="T8" fmla="*/ 0 w 880"/>
                  <a:gd name="T9" fmla="*/ 50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0" h="544">
                    <a:moveTo>
                      <a:pt x="0" y="500"/>
                    </a:moveTo>
                    <a:lnTo>
                      <a:pt x="0" y="544"/>
                    </a:lnTo>
                    <a:lnTo>
                      <a:pt x="880" y="44"/>
                    </a:lnTo>
                    <a:lnTo>
                      <a:pt x="880" y="0"/>
                    </a:lnTo>
                    <a:lnTo>
                      <a:pt x="0" y="500"/>
                    </a:lnTo>
                    <a:close/>
                  </a:path>
                </a:pathLst>
              </a:custGeom>
              <a:solidFill>
                <a:srgbClr val="ACE5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18" name="Freeform 16"/>
              <p:cNvSpPr/>
              <p:nvPr/>
            </p:nvSpPr>
            <p:spPr bwMode="auto">
              <a:xfrm>
                <a:off x="5877" y="1561"/>
                <a:ext cx="1068" cy="1462"/>
              </a:xfrm>
              <a:custGeom>
                <a:avLst/>
                <a:gdLst>
                  <a:gd name="T0" fmla="*/ 2 w 1068"/>
                  <a:gd name="T1" fmla="*/ 22 h 1464"/>
                  <a:gd name="T2" fmla="*/ 0 w 1068"/>
                  <a:gd name="T3" fmla="*/ 843 h 1464"/>
                  <a:gd name="T4" fmla="*/ 9 w 1068"/>
                  <a:gd name="T5" fmla="*/ 858 h 1464"/>
                  <a:gd name="T6" fmla="*/ 1039 w 1068"/>
                  <a:gd name="T7" fmla="*/ 1457 h 1464"/>
                  <a:gd name="T8" fmla="*/ 1066 w 1068"/>
                  <a:gd name="T9" fmla="*/ 1442 h 1464"/>
                  <a:gd name="T10" fmla="*/ 1068 w 1068"/>
                  <a:gd name="T11" fmla="*/ 621 h 1464"/>
                  <a:gd name="T12" fmla="*/ 1060 w 1068"/>
                  <a:gd name="T13" fmla="*/ 605 h 1464"/>
                  <a:gd name="T14" fmla="*/ 29 w 1068"/>
                  <a:gd name="T15" fmla="*/ 6 h 1464"/>
                  <a:gd name="T16" fmla="*/ 2 w 1068"/>
                  <a:gd name="T17" fmla="*/ 22 h 1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8" h="1464">
                    <a:moveTo>
                      <a:pt x="2" y="22"/>
                    </a:moveTo>
                    <a:cubicBezTo>
                      <a:pt x="0" y="843"/>
                      <a:pt x="0" y="843"/>
                      <a:pt x="0" y="843"/>
                    </a:cubicBezTo>
                    <a:cubicBezTo>
                      <a:pt x="0" y="849"/>
                      <a:pt x="3" y="855"/>
                      <a:pt x="9" y="858"/>
                    </a:cubicBezTo>
                    <a:cubicBezTo>
                      <a:pt x="1039" y="1457"/>
                      <a:pt x="1039" y="1457"/>
                      <a:pt x="1039" y="1457"/>
                    </a:cubicBezTo>
                    <a:cubicBezTo>
                      <a:pt x="1051" y="1464"/>
                      <a:pt x="1066" y="1456"/>
                      <a:pt x="1066" y="1442"/>
                    </a:cubicBezTo>
                    <a:cubicBezTo>
                      <a:pt x="1068" y="621"/>
                      <a:pt x="1068" y="621"/>
                      <a:pt x="1068" y="621"/>
                    </a:cubicBezTo>
                    <a:cubicBezTo>
                      <a:pt x="1068" y="614"/>
                      <a:pt x="1065" y="609"/>
                      <a:pt x="1060" y="605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17" y="0"/>
                      <a:pt x="2" y="8"/>
                      <a:pt x="2" y="22"/>
                    </a:cubicBezTo>
                    <a:close/>
                  </a:path>
                </a:pathLst>
              </a:custGeom>
              <a:solidFill>
                <a:srgbClr val="7EC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19" name="Freeform 17"/>
              <p:cNvSpPr/>
              <p:nvPr/>
            </p:nvSpPr>
            <p:spPr bwMode="auto">
              <a:xfrm>
                <a:off x="5922" y="1624"/>
                <a:ext cx="973" cy="1329"/>
              </a:xfrm>
              <a:custGeom>
                <a:avLst/>
                <a:gdLst>
                  <a:gd name="T0" fmla="*/ 2 w 973"/>
                  <a:gd name="T1" fmla="*/ 23 h 1331"/>
                  <a:gd name="T2" fmla="*/ 0 w 973"/>
                  <a:gd name="T3" fmla="*/ 765 h 1331"/>
                  <a:gd name="T4" fmla="*/ 9 w 973"/>
                  <a:gd name="T5" fmla="*/ 781 h 1331"/>
                  <a:gd name="T6" fmla="*/ 943 w 973"/>
                  <a:gd name="T7" fmla="*/ 1324 h 1331"/>
                  <a:gd name="T8" fmla="*/ 971 w 973"/>
                  <a:gd name="T9" fmla="*/ 1308 h 1331"/>
                  <a:gd name="T10" fmla="*/ 973 w 973"/>
                  <a:gd name="T11" fmla="*/ 566 h 1331"/>
                  <a:gd name="T12" fmla="*/ 964 w 973"/>
                  <a:gd name="T13" fmla="*/ 550 h 1331"/>
                  <a:gd name="T14" fmla="*/ 30 w 973"/>
                  <a:gd name="T15" fmla="*/ 7 h 1331"/>
                  <a:gd name="T16" fmla="*/ 2 w 973"/>
                  <a:gd name="T17" fmla="*/ 23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3" h="1331">
                    <a:moveTo>
                      <a:pt x="2" y="23"/>
                    </a:moveTo>
                    <a:cubicBezTo>
                      <a:pt x="0" y="765"/>
                      <a:pt x="0" y="765"/>
                      <a:pt x="0" y="765"/>
                    </a:cubicBezTo>
                    <a:cubicBezTo>
                      <a:pt x="0" y="772"/>
                      <a:pt x="4" y="778"/>
                      <a:pt x="9" y="781"/>
                    </a:cubicBezTo>
                    <a:cubicBezTo>
                      <a:pt x="943" y="1324"/>
                      <a:pt x="943" y="1324"/>
                      <a:pt x="943" y="1324"/>
                    </a:cubicBezTo>
                    <a:cubicBezTo>
                      <a:pt x="955" y="1331"/>
                      <a:pt x="971" y="1322"/>
                      <a:pt x="971" y="1308"/>
                    </a:cubicBezTo>
                    <a:cubicBezTo>
                      <a:pt x="973" y="566"/>
                      <a:pt x="973" y="566"/>
                      <a:pt x="973" y="566"/>
                    </a:cubicBezTo>
                    <a:cubicBezTo>
                      <a:pt x="973" y="559"/>
                      <a:pt x="970" y="553"/>
                      <a:pt x="964" y="550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18" y="0"/>
                      <a:pt x="3" y="9"/>
                      <a:pt x="2" y="23"/>
                    </a:cubicBezTo>
                    <a:close/>
                  </a:path>
                </a:pathLst>
              </a:custGeom>
              <a:solidFill>
                <a:srgbClr val="BAE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0" name="Freeform 18"/>
              <p:cNvSpPr/>
              <p:nvPr/>
            </p:nvSpPr>
            <p:spPr bwMode="auto">
              <a:xfrm>
                <a:off x="5473" y="3100"/>
                <a:ext cx="360" cy="221"/>
              </a:xfrm>
              <a:custGeom>
                <a:avLst/>
                <a:gdLst>
                  <a:gd name="T0" fmla="*/ 14 w 359"/>
                  <a:gd name="T1" fmla="*/ 112 h 222"/>
                  <a:gd name="T2" fmla="*/ 195 w 359"/>
                  <a:gd name="T3" fmla="*/ 218 h 222"/>
                  <a:gd name="T4" fmla="*/ 216 w 359"/>
                  <a:gd name="T5" fmla="*/ 218 h 222"/>
                  <a:gd name="T6" fmla="*/ 345 w 359"/>
                  <a:gd name="T7" fmla="*/ 144 h 222"/>
                  <a:gd name="T8" fmla="*/ 345 w 359"/>
                  <a:gd name="T9" fmla="*/ 109 h 222"/>
                  <a:gd name="T10" fmla="*/ 163 w 359"/>
                  <a:gd name="T11" fmla="*/ 4 h 222"/>
                  <a:gd name="T12" fmla="*/ 143 w 359"/>
                  <a:gd name="T13" fmla="*/ 3 h 222"/>
                  <a:gd name="T14" fmla="*/ 14 w 359"/>
                  <a:gd name="T15" fmla="*/ 77 h 222"/>
                  <a:gd name="T16" fmla="*/ 14 w 359"/>
                  <a:gd name="T17" fmla="*/ 11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9" h="222">
                    <a:moveTo>
                      <a:pt x="14" y="112"/>
                    </a:moveTo>
                    <a:cubicBezTo>
                      <a:pt x="195" y="218"/>
                      <a:pt x="195" y="218"/>
                      <a:pt x="195" y="218"/>
                    </a:cubicBezTo>
                    <a:cubicBezTo>
                      <a:pt x="202" y="222"/>
                      <a:pt x="209" y="222"/>
                      <a:pt x="216" y="218"/>
                    </a:cubicBezTo>
                    <a:cubicBezTo>
                      <a:pt x="345" y="144"/>
                      <a:pt x="345" y="144"/>
                      <a:pt x="345" y="144"/>
                    </a:cubicBezTo>
                    <a:cubicBezTo>
                      <a:pt x="359" y="137"/>
                      <a:pt x="359" y="117"/>
                      <a:pt x="345" y="109"/>
                    </a:cubicBezTo>
                    <a:cubicBezTo>
                      <a:pt x="163" y="4"/>
                      <a:pt x="163" y="4"/>
                      <a:pt x="163" y="4"/>
                    </a:cubicBezTo>
                    <a:cubicBezTo>
                      <a:pt x="157" y="0"/>
                      <a:pt x="149" y="0"/>
                      <a:pt x="143" y="3"/>
                    </a:cubicBezTo>
                    <a:cubicBezTo>
                      <a:pt x="14" y="77"/>
                      <a:pt x="14" y="77"/>
                      <a:pt x="14" y="77"/>
                    </a:cubicBezTo>
                    <a:cubicBezTo>
                      <a:pt x="0" y="85"/>
                      <a:pt x="0" y="105"/>
                      <a:pt x="14" y="112"/>
                    </a:cubicBezTo>
                    <a:close/>
                  </a:path>
                </a:pathLst>
              </a:custGeom>
              <a:solidFill>
                <a:srgbClr val="D7E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1" name="Freeform 19"/>
              <p:cNvSpPr/>
              <p:nvPr/>
            </p:nvSpPr>
            <p:spPr bwMode="auto">
              <a:xfrm>
                <a:off x="5326" y="2530"/>
                <a:ext cx="1474" cy="879"/>
              </a:xfrm>
              <a:custGeom>
                <a:avLst/>
                <a:gdLst>
                  <a:gd name="T0" fmla="*/ 26 w 1473"/>
                  <a:gd name="T1" fmla="*/ 361 h 880"/>
                  <a:gd name="T2" fmla="*/ 903 w 1473"/>
                  <a:gd name="T3" fmla="*/ 873 h 880"/>
                  <a:gd name="T4" fmla="*/ 942 w 1473"/>
                  <a:gd name="T5" fmla="*/ 874 h 880"/>
                  <a:gd name="T6" fmla="*/ 1447 w 1473"/>
                  <a:gd name="T7" fmla="*/ 586 h 880"/>
                  <a:gd name="T8" fmla="*/ 1447 w 1473"/>
                  <a:gd name="T9" fmla="*/ 519 h 880"/>
                  <a:gd name="T10" fmla="*/ 570 w 1473"/>
                  <a:gd name="T11" fmla="*/ 7 h 880"/>
                  <a:gd name="T12" fmla="*/ 531 w 1473"/>
                  <a:gd name="T13" fmla="*/ 7 h 880"/>
                  <a:gd name="T14" fmla="*/ 26 w 1473"/>
                  <a:gd name="T15" fmla="*/ 295 h 880"/>
                  <a:gd name="T16" fmla="*/ 26 w 1473"/>
                  <a:gd name="T17" fmla="*/ 361 h 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3" h="880">
                    <a:moveTo>
                      <a:pt x="26" y="361"/>
                    </a:moveTo>
                    <a:cubicBezTo>
                      <a:pt x="903" y="873"/>
                      <a:pt x="903" y="873"/>
                      <a:pt x="903" y="873"/>
                    </a:cubicBezTo>
                    <a:cubicBezTo>
                      <a:pt x="915" y="880"/>
                      <a:pt x="930" y="880"/>
                      <a:pt x="942" y="874"/>
                    </a:cubicBezTo>
                    <a:cubicBezTo>
                      <a:pt x="1447" y="586"/>
                      <a:pt x="1447" y="586"/>
                      <a:pt x="1447" y="586"/>
                    </a:cubicBezTo>
                    <a:cubicBezTo>
                      <a:pt x="1473" y="571"/>
                      <a:pt x="1473" y="534"/>
                      <a:pt x="1447" y="519"/>
                    </a:cubicBezTo>
                    <a:cubicBezTo>
                      <a:pt x="570" y="7"/>
                      <a:pt x="570" y="7"/>
                      <a:pt x="570" y="7"/>
                    </a:cubicBezTo>
                    <a:cubicBezTo>
                      <a:pt x="558" y="0"/>
                      <a:pt x="543" y="0"/>
                      <a:pt x="531" y="7"/>
                    </a:cubicBezTo>
                    <a:cubicBezTo>
                      <a:pt x="26" y="295"/>
                      <a:pt x="26" y="295"/>
                      <a:pt x="26" y="295"/>
                    </a:cubicBezTo>
                    <a:cubicBezTo>
                      <a:pt x="0" y="309"/>
                      <a:pt x="0" y="346"/>
                      <a:pt x="26" y="361"/>
                    </a:cubicBezTo>
                    <a:close/>
                  </a:path>
                </a:pathLst>
              </a:custGeom>
              <a:solidFill>
                <a:srgbClr val="D7E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2" name="Freeform 20"/>
              <p:cNvSpPr/>
              <p:nvPr/>
            </p:nvSpPr>
            <p:spPr bwMode="auto">
              <a:xfrm>
                <a:off x="5815" y="2547"/>
                <a:ext cx="122" cy="71"/>
              </a:xfrm>
              <a:custGeom>
                <a:avLst/>
                <a:gdLst>
                  <a:gd name="T0" fmla="*/ 122 w 122"/>
                  <a:gd name="T1" fmla="*/ 46 h 71"/>
                  <a:gd name="T2" fmla="*/ 79 w 122"/>
                  <a:gd name="T3" fmla="*/ 71 h 71"/>
                  <a:gd name="T4" fmla="*/ 0 w 122"/>
                  <a:gd name="T5" fmla="*/ 26 h 71"/>
                  <a:gd name="T6" fmla="*/ 44 w 122"/>
                  <a:gd name="T7" fmla="*/ 0 h 71"/>
                  <a:gd name="T8" fmla="*/ 122 w 122"/>
                  <a:gd name="T9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1">
                    <a:moveTo>
                      <a:pt x="122" y="46"/>
                    </a:moveTo>
                    <a:lnTo>
                      <a:pt x="79" y="71"/>
                    </a:lnTo>
                    <a:lnTo>
                      <a:pt x="0" y="26"/>
                    </a:lnTo>
                    <a:lnTo>
                      <a:pt x="44" y="0"/>
                    </a:lnTo>
                    <a:lnTo>
                      <a:pt x="122" y="46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3" name="Freeform 21"/>
              <p:cNvSpPr/>
              <p:nvPr/>
            </p:nvSpPr>
            <p:spPr bwMode="auto">
              <a:xfrm>
                <a:off x="5893" y="2593"/>
                <a:ext cx="44" cy="34"/>
              </a:xfrm>
              <a:custGeom>
                <a:avLst/>
                <a:gdLst>
                  <a:gd name="T0" fmla="*/ 44 w 44"/>
                  <a:gd name="T1" fmla="*/ 0 h 34"/>
                  <a:gd name="T2" fmla="*/ 44 w 44"/>
                  <a:gd name="T3" fmla="*/ 9 h 34"/>
                  <a:gd name="T4" fmla="*/ 0 w 44"/>
                  <a:gd name="T5" fmla="*/ 34 h 34"/>
                  <a:gd name="T6" fmla="*/ 1 w 44"/>
                  <a:gd name="T7" fmla="*/ 25 h 34"/>
                  <a:gd name="T8" fmla="*/ 44 w 44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0"/>
                    </a:moveTo>
                    <a:lnTo>
                      <a:pt x="44" y="9"/>
                    </a:lnTo>
                    <a:lnTo>
                      <a:pt x="0" y="34"/>
                    </a:lnTo>
                    <a:lnTo>
                      <a:pt x="1" y="2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4" name="Freeform 22"/>
              <p:cNvSpPr/>
              <p:nvPr/>
            </p:nvSpPr>
            <p:spPr bwMode="auto">
              <a:xfrm>
                <a:off x="5815" y="2573"/>
                <a:ext cx="79" cy="54"/>
              </a:xfrm>
              <a:custGeom>
                <a:avLst/>
                <a:gdLst>
                  <a:gd name="T0" fmla="*/ 79 w 79"/>
                  <a:gd name="T1" fmla="*/ 45 h 54"/>
                  <a:gd name="T2" fmla="*/ 78 w 79"/>
                  <a:gd name="T3" fmla="*/ 54 h 54"/>
                  <a:gd name="T4" fmla="*/ 0 w 79"/>
                  <a:gd name="T5" fmla="*/ 9 h 54"/>
                  <a:gd name="T6" fmla="*/ 0 w 79"/>
                  <a:gd name="T7" fmla="*/ 0 h 54"/>
                  <a:gd name="T8" fmla="*/ 79 w 79"/>
                  <a:gd name="T9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54">
                    <a:moveTo>
                      <a:pt x="79" y="45"/>
                    </a:moveTo>
                    <a:lnTo>
                      <a:pt x="78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9" y="4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5" name="Freeform 23"/>
              <p:cNvSpPr/>
              <p:nvPr/>
            </p:nvSpPr>
            <p:spPr bwMode="auto">
              <a:xfrm>
                <a:off x="5910" y="2603"/>
                <a:ext cx="122" cy="71"/>
              </a:xfrm>
              <a:custGeom>
                <a:avLst/>
                <a:gdLst>
                  <a:gd name="T0" fmla="*/ 122 w 122"/>
                  <a:gd name="T1" fmla="*/ 46 h 71"/>
                  <a:gd name="T2" fmla="*/ 79 w 122"/>
                  <a:gd name="T3" fmla="*/ 71 h 71"/>
                  <a:gd name="T4" fmla="*/ 0 w 122"/>
                  <a:gd name="T5" fmla="*/ 26 h 71"/>
                  <a:gd name="T6" fmla="*/ 44 w 122"/>
                  <a:gd name="T7" fmla="*/ 0 h 71"/>
                  <a:gd name="T8" fmla="*/ 122 w 122"/>
                  <a:gd name="T9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1">
                    <a:moveTo>
                      <a:pt x="122" y="46"/>
                    </a:moveTo>
                    <a:lnTo>
                      <a:pt x="79" y="71"/>
                    </a:lnTo>
                    <a:lnTo>
                      <a:pt x="0" y="26"/>
                    </a:lnTo>
                    <a:lnTo>
                      <a:pt x="44" y="0"/>
                    </a:lnTo>
                    <a:lnTo>
                      <a:pt x="122" y="46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6" name="Freeform 24"/>
              <p:cNvSpPr/>
              <p:nvPr/>
            </p:nvSpPr>
            <p:spPr bwMode="auto">
              <a:xfrm>
                <a:off x="5989" y="2649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8 h 34"/>
                  <a:gd name="T4" fmla="*/ 0 w 43"/>
                  <a:gd name="T5" fmla="*/ 34 h 34"/>
                  <a:gd name="T6" fmla="*/ 0 w 43"/>
                  <a:gd name="T7" fmla="*/ 25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8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7" name="Freeform 25"/>
              <p:cNvSpPr/>
              <p:nvPr/>
            </p:nvSpPr>
            <p:spPr bwMode="auto">
              <a:xfrm>
                <a:off x="5910" y="2629"/>
                <a:ext cx="79" cy="54"/>
              </a:xfrm>
              <a:custGeom>
                <a:avLst/>
                <a:gdLst>
                  <a:gd name="T0" fmla="*/ 79 w 79"/>
                  <a:gd name="T1" fmla="*/ 45 h 54"/>
                  <a:gd name="T2" fmla="*/ 79 w 79"/>
                  <a:gd name="T3" fmla="*/ 54 h 54"/>
                  <a:gd name="T4" fmla="*/ 0 w 79"/>
                  <a:gd name="T5" fmla="*/ 9 h 54"/>
                  <a:gd name="T6" fmla="*/ 0 w 79"/>
                  <a:gd name="T7" fmla="*/ 0 h 54"/>
                  <a:gd name="T8" fmla="*/ 79 w 79"/>
                  <a:gd name="T9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54">
                    <a:moveTo>
                      <a:pt x="79" y="45"/>
                    </a:moveTo>
                    <a:lnTo>
                      <a:pt x="79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9" y="4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8" name="Freeform 26"/>
              <p:cNvSpPr/>
              <p:nvPr/>
            </p:nvSpPr>
            <p:spPr bwMode="auto">
              <a:xfrm>
                <a:off x="6011" y="2662"/>
                <a:ext cx="121" cy="70"/>
              </a:xfrm>
              <a:custGeom>
                <a:avLst/>
                <a:gdLst>
                  <a:gd name="T0" fmla="*/ 121 w 121"/>
                  <a:gd name="T1" fmla="*/ 45 h 70"/>
                  <a:gd name="T2" fmla="*/ 78 w 121"/>
                  <a:gd name="T3" fmla="*/ 70 h 70"/>
                  <a:gd name="T4" fmla="*/ 0 w 121"/>
                  <a:gd name="T5" fmla="*/ 25 h 70"/>
                  <a:gd name="T6" fmla="*/ 43 w 121"/>
                  <a:gd name="T7" fmla="*/ 0 h 70"/>
                  <a:gd name="T8" fmla="*/ 121 w 121"/>
                  <a:gd name="T9" fmla="*/ 4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70">
                    <a:moveTo>
                      <a:pt x="121" y="45"/>
                    </a:moveTo>
                    <a:lnTo>
                      <a:pt x="78" y="70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1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9" name="Freeform 27"/>
              <p:cNvSpPr/>
              <p:nvPr/>
            </p:nvSpPr>
            <p:spPr bwMode="auto">
              <a:xfrm>
                <a:off x="6089" y="2707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9 h 34"/>
                  <a:gd name="T4" fmla="*/ 0 w 43"/>
                  <a:gd name="T5" fmla="*/ 34 h 34"/>
                  <a:gd name="T6" fmla="*/ 0 w 43"/>
                  <a:gd name="T7" fmla="*/ 25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9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0" name="Freeform 28"/>
              <p:cNvSpPr/>
              <p:nvPr/>
            </p:nvSpPr>
            <p:spPr bwMode="auto">
              <a:xfrm>
                <a:off x="6011" y="2687"/>
                <a:ext cx="78" cy="54"/>
              </a:xfrm>
              <a:custGeom>
                <a:avLst/>
                <a:gdLst>
                  <a:gd name="T0" fmla="*/ 78 w 78"/>
                  <a:gd name="T1" fmla="*/ 45 h 54"/>
                  <a:gd name="T2" fmla="*/ 78 w 78"/>
                  <a:gd name="T3" fmla="*/ 54 h 54"/>
                  <a:gd name="T4" fmla="*/ 0 w 78"/>
                  <a:gd name="T5" fmla="*/ 9 h 54"/>
                  <a:gd name="T6" fmla="*/ 0 w 78"/>
                  <a:gd name="T7" fmla="*/ 0 h 54"/>
                  <a:gd name="T8" fmla="*/ 78 w 78"/>
                  <a:gd name="T9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4">
                    <a:moveTo>
                      <a:pt x="78" y="45"/>
                    </a:moveTo>
                    <a:lnTo>
                      <a:pt x="78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1" name="Freeform 29"/>
              <p:cNvSpPr/>
              <p:nvPr/>
            </p:nvSpPr>
            <p:spPr bwMode="auto">
              <a:xfrm>
                <a:off x="6115" y="2722"/>
                <a:ext cx="121" cy="71"/>
              </a:xfrm>
              <a:custGeom>
                <a:avLst/>
                <a:gdLst>
                  <a:gd name="T0" fmla="*/ 121 w 121"/>
                  <a:gd name="T1" fmla="*/ 46 h 71"/>
                  <a:gd name="T2" fmla="*/ 78 w 121"/>
                  <a:gd name="T3" fmla="*/ 71 h 71"/>
                  <a:gd name="T4" fmla="*/ 0 w 121"/>
                  <a:gd name="T5" fmla="*/ 25 h 71"/>
                  <a:gd name="T6" fmla="*/ 43 w 121"/>
                  <a:gd name="T7" fmla="*/ 0 h 71"/>
                  <a:gd name="T8" fmla="*/ 121 w 121"/>
                  <a:gd name="T9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71">
                    <a:moveTo>
                      <a:pt x="121" y="46"/>
                    </a:moveTo>
                    <a:lnTo>
                      <a:pt x="78" y="71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1" y="46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2" name="Freeform 30"/>
              <p:cNvSpPr/>
              <p:nvPr/>
            </p:nvSpPr>
            <p:spPr bwMode="auto">
              <a:xfrm>
                <a:off x="6193" y="2768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8 h 34"/>
                  <a:gd name="T4" fmla="*/ 0 w 43"/>
                  <a:gd name="T5" fmla="*/ 34 h 34"/>
                  <a:gd name="T6" fmla="*/ 0 w 43"/>
                  <a:gd name="T7" fmla="*/ 25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8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3" name="Freeform 31"/>
              <p:cNvSpPr/>
              <p:nvPr/>
            </p:nvSpPr>
            <p:spPr bwMode="auto">
              <a:xfrm>
                <a:off x="6115" y="2747"/>
                <a:ext cx="78" cy="55"/>
              </a:xfrm>
              <a:custGeom>
                <a:avLst/>
                <a:gdLst>
                  <a:gd name="T0" fmla="*/ 78 w 78"/>
                  <a:gd name="T1" fmla="*/ 46 h 55"/>
                  <a:gd name="T2" fmla="*/ 78 w 78"/>
                  <a:gd name="T3" fmla="*/ 55 h 55"/>
                  <a:gd name="T4" fmla="*/ 0 w 78"/>
                  <a:gd name="T5" fmla="*/ 9 h 55"/>
                  <a:gd name="T6" fmla="*/ 0 w 78"/>
                  <a:gd name="T7" fmla="*/ 0 h 55"/>
                  <a:gd name="T8" fmla="*/ 78 w 78"/>
                  <a:gd name="T9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5">
                    <a:moveTo>
                      <a:pt x="78" y="46"/>
                    </a:moveTo>
                    <a:lnTo>
                      <a:pt x="78" y="55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4" name="Freeform 32"/>
              <p:cNvSpPr/>
              <p:nvPr/>
            </p:nvSpPr>
            <p:spPr bwMode="auto">
              <a:xfrm>
                <a:off x="6217" y="2782"/>
                <a:ext cx="122" cy="71"/>
              </a:xfrm>
              <a:custGeom>
                <a:avLst/>
                <a:gdLst>
                  <a:gd name="T0" fmla="*/ 122 w 122"/>
                  <a:gd name="T1" fmla="*/ 45 h 71"/>
                  <a:gd name="T2" fmla="*/ 79 w 122"/>
                  <a:gd name="T3" fmla="*/ 71 h 71"/>
                  <a:gd name="T4" fmla="*/ 0 w 122"/>
                  <a:gd name="T5" fmla="*/ 25 h 71"/>
                  <a:gd name="T6" fmla="*/ 44 w 122"/>
                  <a:gd name="T7" fmla="*/ 0 h 71"/>
                  <a:gd name="T8" fmla="*/ 122 w 122"/>
                  <a:gd name="T9" fmla="*/ 4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1">
                    <a:moveTo>
                      <a:pt x="122" y="45"/>
                    </a:moveTo>
                    <a:lnTo>
                      <a:pt x="79" y="71"/>
                    </a:lnTo>
                    <a:lnTo>
                      <a:pt x="0" y="25"/>
                    </a:lnTo>
                    <a:lnTo>
                      <a:pt x="44" y="0"/>
                    </a:lnTo>
                    <a:lnTo>
                      <a:pt x="122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5" name="Freeform 33"/>
              <p:cNvSpPr/>
              <p:nvPr/>
            </p:nvSpPr>
            <p:spPr bwMode="auto">
              <a:xfrm>
                <a:off x="6296" y="2827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9 h 34"/>
                  <a:gd name="T4" fmla="*/ 0 w 43"/>
                  <a:gd name="T5" fmla="*/ 34 h 34"/>
                  <a:gd name="T6" fmla="*/ 0 w 43"/>
                  <a:gd name="T7" fmla="*/ 26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9"/>
                    </a:lnTo>
                    <a:lnTo>
                      <a:pt x="0" y="34"/>
                    </a:lnTo>
                    <a:lnTo>
                      <a:pt x="0" y="26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6" name="Freeform 34"/>
              <p:cNvSpPr/>
              <p:nvPr/>
            </p:nvSpPr>
            <p:spPr bwMode="auto">
              <a:xfrm>
                <a:off x="6217" y="2807"/>
                <a:ext cx="79" cy="54"/>
              </a:xfrm>
              <a:custGeom>
                <a:avLst/>
                <a:gdLst>
                  <a:gd name="T0" fmla="*/ 79 w 79"/>
                  <a:gd name="T1" fmla="*/ 46 h 54"/>
                  <a:gd name="T2" fmla="*/ 79 w 79"/>
                  <a:gd name="T3" fmla="*/ 54 h 54"/>
                  <a:gd name="T4" fmla="*/ 0 w 79"/>
                  <a:gd name="T5" fmla="*/ 9 h 54"/>
                  <a:gd name="T6" fmla="*/ 0 w 79"/>
                  <a:gd name="T7" fmla="*/ 0 h 54"/>
                  <a:gd name="T8" fmla="*/ 79 w 79"/>
                  <a:gd name="T9" fmla="*/ 4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54">
                    <a:moveTo>
                      <a:pt x="79" y="46"/>
                    </a:moveTo>
                    <a:lnTo>
                      <a:pt x="79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7" name="Freeform 35"/>
              <p:cNvSpPr/>
              <p:nvPr/>
            </p:nvSpPr>
            <p:spPr bwMode="auto">
              <a:xfrm>
                <a:off x="6328" y="2846"/>
                <a:ext cx="121" cy="71"/>
              </a:xfrm>
              <a:custGeom>
                <a:avLst/>
                <a:gdLst>
                  <a:gd name="T0" fmla="*/ 121 w 121"/>
                  <a:gd name="T1" fmla="*/ 45 h 71"/>
                  <a:gd name="T2" fmla="*/ 78 w 121"/>
                  <a:gd name="T3" fmla="*/ 71 h 71"/>
                  <a:gd name="T4" fmla="*/ 0 w 121"/>
                  <a:gd name="T5" fmla="*/ 25 h 71"/>
                  <a:gd name="T6" fmla="*/ 43 w 121"/>
                  <a:gd name="T7" fmla="*/ 0 h 71"/>
                  <a:gd name="T8" fmla="*/ 121 w 121"/>
                  <a:gd name="T9" fmla="*/ 4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71">
                    <a:moveTo>
                      <a:pt x="121" y="45"/>
                    </a:moveTo>
                    <a:lnTo>
                      <a:pt x="78" y="71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1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8" name="Freeform 36"/>
              <p:cNvSpPr/>
              <p:nvPr/>
            </p:nvSpPr>
            <p:spPr bwMode="auto">
              <a:xfrm>
                <a:off x="6406" y="2891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9 h 34"/>
                  <a:gd name="T4" fmla="*/ 0 w 43"/>
                  <a:gd name="T5" fmla="*/ 34 h 34"/>
                  <a:gd name="T6" fmla="*/ 0 w 43"/>
                  <a:gd name="T7" fmla="*/ 26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9"/>
                    </a:lnTo>
                    <a:lnTo>
                      <a:pt x="0" y="34"/>
                    </a:lnTo>
                    <a:lnTo>
                      <a:pt x="0" y="26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9" name="Freeform 37"/>
              <p:cNvSpPr/>
              <p:nvPr/>
            </p:nvSpPr>
            <p:spPr bwMode="auto">
              <a:xfrm>
                <a:off x="6328" y="2871"/>
                <a:ext cx="78" cy="54"/>
              </a:xfrm>
              <a:custGeom>
                <a:avLst/>
                <a:gdLst>
                  <a:gd name="T0" fmla="*/ 78 w 78"/>
                  <a:gd name="T1" fmla="*/ 46 h 54"/>
                  <a:gd name="T2" fmla="*/ 78 w 78"/>
                  <a:gd name="T3" fmla="*/ 54 h 54"/>
                  <a:gd name="T4" fmla="*/ 0 w 78"/>
                  <a:gd name="T5" fmla="*/ 9 h 54"/>
                  <a:gd name="T6" fmla="*/ 0 w 78"/>
                  <a:gd name="T7" fmla="*/ 0 h 54"/>
                  <a:gd name="T8" fmla="*/ 78 w 78"/>
                  <a:gd name="T9" fmla="*/ 4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4">
                    <a:moveTo>
                      <a:pt x="78" y="46"/>
                    </a:moveTo>
                    <a:lnTo>
                      <a:pt x="78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0" name="Freeform 38"/>
              <p:cNvSpPr/>
              <p:nvPr/>
            </p:nvSpPr>
            <p:spPr bwMode="auto">
              <a:xfrm>
                <a:off x="6429" y="2905"/>
                <a:ext cx="122" cy="71"/>
              </a:xfrm>
              <a:custGeom>
                <a:avLst/>
                <a:gdLst>
                  <a:gd name="T0" fmla="*/ 122 w 122"/>
                  <a:gd name="T1" fmla="*/ 46 h 71"/>
                  <a:gd name="T2" fmla="*/ 78 w 122"/>
                  <a:gd name="T3" fmla="*/ 71 h 71"/>
                  <a:gd name="T4" fmla="*/ 0 w 122"/>
                  <a:gd name="T5" fmla="*/ 25 h 71"/>
                  <a:gd name="T6" fmla="*/ 44 w 122"/>
                  <a:gd name="T7" fmla="*/ 0 h 71"/>
                  <a:gd name="T8" fmla="*/ 122 w 122"/>
                  <a:gd name="T9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1">
                    <a:moveTo>
                      <a:pt x="122" y="46"/>
                    </a:moveTo>
                    <a:lnTo>
                      <a:pt x="78" y="71"/>
                    </a:lnTo>
                    <a:lnTo>
                      <a:pt x="0" y="25"/>
                    </a:lnTo>
                    <a:lnTo>
                      <a:pt x="44" y="0"/>
                    </a:lnTo>
                    <a:lnTo>
                      <a:pt x="122" y="46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1" name="Freeform 39"/>
              <p:cNvSpPr/>
              <p:nvPr/>
            </p:nvSpPr>
            <p:spPr bwMode="auto">
              <a:xfrm>
                <a:off x="6507" y="2951"/>
                <a:ext cx="44" cy="34"/>
              </a:xfrm>
              <a:custGeom>
                <a:avLst/>
                <a:gdLst>
                  <a:gd name="T0" fmla="*/ 44 w 44"/>
                  <a:gd name="T1" fmla="*/ 0 h 34"/>
                  <a:gd name="T2" fmla="*/ 44 w 44"/>
                  <a:gd name="T3" fmla="*/ 8 h 34"/>
                  <a:gd name="T4" fmla="*/ 0 w 44"/>
                  <a:gd name="T5" fmla="*/ 34 h 34"/>
                  <a:gd name="T6" fmla="*/ 0 w 44"/>
                  <a:gd name="T7" fmla="*/ 25 h 34"/>
                  <a:gd name="T8" fmla="*/ 44 w 44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0"/>
                    </a:moveTo>
                    <a:lnTo>
                      <a:pt x="44" y="8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2" name="Freeform 40"/>
              <p:cNvSpPr/>
              <p:nvPr/>
            </p:nvSpPr>
            <p:spPr bwMode="auto">
              <a:xfrm>
                <a:off x="6429" y="2930"/>
                <a:ext cx="78" cy="55"/>
              </a:xfrm>
              <a:custGeom>
                <a:avLst/>
                <a:gdLst>
                  <a:gd name="T0" fmla="*/ 78 w 78"/>
                  <a:gd name="T1" fmla="*/ 46 h 55"/>
                  <a:gd name="T2" fmla="*/ 78 w 78"/>
                  <a:gd name="T3" fmla="*/ 55 h 55"/>
                  <a:gd name="T4" fmla="*/ 0 w 78"/>
                  <a:gd name="T5" fmla="*/ 9 h 55"/>
                  <a:gd name="T6" fmla="*/ 0 w 78"/>
                  <a:gd name="T7" fmla="*/ 0 h 55"/>
                  <a:gd name="T8" fmla="*/ 78 w 78"/>
                  <a:gd name="T9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5">
                    <a:moveTo>
                      <a:pt x="78" y="46"/>
                    </a:moveTo>
                    <a:lnTo>
                      <a:pt x="78" y="55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3" name="Freeform 41"/>
              <p:cNvSpPr/>
              <p:nvPr/>
            </p:nvSpPr>
            <p:spPr bwMode="auto">
              <a:xfrm>
                <a:off x="6531" y="2964"/>
                <a:ext cx="121" cy="71"/>
              </a:xfrm>
              <a:custGeom>
                <a:avLst/>
                <a:gdLst>
                  <a:gd name="T0" fmla="*/ 121 w 121"/>
                  <a:gd name="T1" fmla="*/ 45 h 71"/>
                  <a:gd name="T2" fmla="*/ 78 w 121"/>
                  <a:gd name="T3" fmla="*/ 71 h 71"/>
                  <a:gd name="T4" fmla="*/ 0 w 121"/>
                  <a:gd name="T5" fmla="*/ 25 h 71"/>
                  <a:gd name="T6" fmla="*/ 43 w 121"/>
                  <a:gd name="T7" fmla="*/ 0 h 71"/>
                  <a:gd name="T8" fmla="*/ 121 w 121"/>
                  <a:gd name="T9" fmla="*/ 4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71">
                    <a:moveTo>
                      <a:pt x="121" y="45"/>
                    </a:moveTo>
                    <a:lnTo>
                      <a:pt x="78" y="71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1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4" name="Freeform 42"/>
              <p:cNvSpPr/>
              <p:nvPr/>
            </p:nvSpPr>
            <p:spPr bwMode="auto">
              <a:xfrm>
                <a:off x="6609" y="3010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8 h 34"/>
                  <a:gd name="T4" fmla="*/ 0 w 43"/>
                  <a:gd name="T5" fmla="*/ 34 h 34"/>
                  <a:gd name="T6" fmla="*/ 0 w 43"/>
                  <a:gd name="T7" fmla="*/ 25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8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5" name="Freeform 43"/>
              <p:cNvSpPr/>
              <p:nvPr/>
            </p:nvSpPr>
            <p:spPr bwMode="auto">
              <a:xfrm>
                <a:off x="6531" y="2989"/>
                <a:ext cx="78" cy="55"/>
              </a:xfrm>
              <a:custGeom>
                <a:avLst/>
                <a:gdLst>
                  <a:gd name="T0" fmla="*/ 78 w 78"/>
                  <a:gd name="T1" fmla="*/ 46 h 55"/>
                  <a:gd name="T2" fmla="*/ 78 w 78"/>
                  <a:gd name="T3" fmla="*/ 55 h 55"/>
                  <a:gd name="T4" fmla="*/ 0 w 78"/>
                  <a:gd name="T5" fmla="*/ 9 h 55"/>
                  <a:gd name="T6" fmla="*/ 0 w 78"/>
                  <a:gd name="T7" fmla="*/ 0 h 55"/>
                  <a:gd name="T8" fmla="*/ 78 w 78"/>
                  <a:gd name="T9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5">
                    <a:moveTo>
                      <a:pt x="78" y="46"/>
                    </a:moveTo>
                    <a:lnTo>
                      <a:pt x="78" y="55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6" name="Freeform 44"/>
              <p:cNvSpPr/>
              <p:nvPr/>
            </p:nvSpPr>
            <p:spPr bwMode="auto">
              <a:xfrm>
                <a:off x="6645" y="3031"/>
                <a:ext cx="122" cy="70"/>
              </a:xfrm>
              <a:custGeom>
                <a:avLst/>
                <a:gdLst>
                  <a:gd name="T0" fmla="*/ 122 w 122"/>
                  <a:gd name="T1" fmla="*/ 45 h 70"/>
                  <a:gd name="T2" fmla="*/ 78 w 122"/>
                  <a:gd name="T3" fmla="*/ 70 h 70"/>
                  <a:gd name="T4" fmla="*/ 0 w 122"/>
                  <a:gd name="T5" fmla="*/ 25 h 70"/>
                  <a:gd name="T6" fmla="*/ 43 w 122"/>
                  <a:gd name="T7" fmla="*/ 0 h 70"/>
                  <a:gd name="T8" fmla="*/ 122 w 122"/>
                  <a:gd name="T9" fmla="*/ 4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0">
                    <a:moveTo>
                      <a:pt x="122" y="45"/>
                    </a:moveTo>
                    <a:lnTo>
                      <a:pt x="78" y="70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2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7" name="Freeform 45"/>
              <p:cNvSpPr/>
              <p:nvPr/>
            </p:nvSpPr>
            <p:spPr bwMode="auto">
              <a:xfrm>
                <a:off x="6723" y="3076"/>
                <a:ext cx="44" cy="34"/>
              </a:xfrm>
              <a:custGeom>
                <a:avLst/>
                <a:gdLst>
                  <a:gd name="T0" fmla="*/ 44 w 44"/>
                  <a:gd name="T1" fmla="*/ 0 h 34"/>
                  <a:gd name="T2" fmla="*/ 44 w 44"/>
                  <a:gd name="T3" fmla="*/ 9 h 34"/>
                  <a:gd name="T4" fmla="*/ 0 w 44"/>
                  <a:gd name="T5" fmla="*/ 34 h 34"/>
                  <a:gd name="T6" fmla="*/ 0 w 44"/>
                  <a:gd name="T7" fmla="*/ 25 h 34"/>
                  <a:gd name="T8" fmla="*/ 44 w 44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0"/>
                    </a:moveTo>
                    <a:lnTo>
                      <a:pt x="44" y="9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8" name="Freeform 46"/>
              <p:cNvSpPr/>
              <p:nvPr/>
            </p:nvSpPr>
            <p:spPr bwMode="auto">
              <a:xfrm>
                <a:off x="6645" y="3056"/>
                <a:ext cx="78" cy="54"/>
              </a:xfrm>
              <a:custGeom>
                <a:avLst/>
                <a:gdLst>
                  <a:gd name="T0" fmla="*/ 78 w 78"/>
                  <a:gd name="T1" fmla="*/ 45 h 54"/>
                  <a:gd name="T2" fmla="*/ 78 w 78"/>
                  <a:gd name="T3" fmla="*/ 54 h 54"/>
                  <a:gd name="T4" fmla="*/ 0 w 78"/>
                  <a:gd name="T5" fmla="*/ 9 h 54"/>
                  <a:gd name="T6" fmla="*/ 0 w 78"/>
                  <a:gd name="T7" fmla="*/ 0 h 54"/>
                  <a:gd name="T8" fmla="*/ 78 w 78"/>
                  <a:gd name="T9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4">
                    <a:moveTo>
                      <a:pt x="78" y="45"/>
                    </a:moveTo>
                    <a:lnTo>
                      <a:pt x="78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9" name="Freeform 47"/>
              <p:cNvSpPr/>
              <p:nvPr/>
            </p:nvSpPr>
            <p:spPr bwMode="auto">
              <a:xfrm>
                <a:off x="5730" y="2587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1 w 120"/>
                  <a:gd name="T3" fmla="*/ 70 h 70"/>
                  <a:gd name="T4" fmla="*/ 0 w 120"/>
                  <a:gd name="T5" fmla="*/ 35 h 70"/>
                  <a:gd name="T6" fmla="*/ 60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1" y="70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0" name="Freeform 48"/>
              <p:cNvSpPr/>
              <p:nvPr/>
            </p:nvSpPr>
            <p:spPr bwMode="auto">
              <a:xfrm>
                <a:off x="5791" y="2622"/>
                <a:ext cx="59" cy="43"/>
              </a:xfrm>
              <a:custGeom>
                <a:avLst/>
                <a:gdLst>
                  <a:gd name="T0" fmla="*/ 59 w 59"/>
                  <a:gd name="T1" fmla="*/ 0 h 43"/>
                  <a:gd name="T2" fmla="*/ 59 w 59"/>
                  <a:gd name="T3" fmla="*/ 9 h 43"/>
                  <a:gd name="T4" fmla="*/ 0 w 59"/>
                  <a:gd name="T5" fmla="*/ 43 h 43"/>
                  <a:gd name="T6" fmla="*/ 0 w 59"/>
                  <a:gd name="T7" fmla="*/ 35 h 43"/>
                  <a:gd name="T8" fmla="*/ 59 w 59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3">
                    <a:moveTo>
                      <a:pt x="59" y="0"/>
                    </a:moveTo>
                    <a:lnTo>
                      <a:pt x="59" y="9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1" name="Freeform 49"/>
              <p:cNvSpPr/>
              <p:nvPr/>
            </p:nvSpPr>
            <p:spPr bwMode="auto">
              <a:xfrm>
                <a:off x="5730" y="2622"/>
                <a:ext cx="61" cy="43"/>
              </a:xfrm>
              <a:custGeom>
                <a:avLst/>
                <a:gdLst>
                  <a:gd name="T0" fmla="*/ 61 w 61"/>
                  <a:gd name="T1" fmla="*/ 35 h 43"/>
                  <a:gd name="T2" fmla="*/ 61 w 61"/>
                  <a:gd name="T3" fmla="*/ 43 h 43"/>
                  <a:gd name="T4" fmla="*/ 0 w 61"/>
                  <a:gd name="T5" fmla="*/ 9 h 43"/>
                  <a:gd name="T6" fmla="*/ 0 w 61"/>
                  <a:gd name="T7" fmla="*/ 0 h 43"/>
                  <a:gd name="T8" fmla="*/ 61 w 61"/>
                  <a:gd name="T9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3">
                    <a:moveTo>
                      <a:pt x="61" y="35"/>
                    </a:moveTo>
                    <a:lnTo>
                      <a:pt x="61" y="43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2" name="Freeform 50"/>
              <p:cNvSpPr/>
              <p:nvPr/>
            </p:nvSpPr>
            <p:spPr bwMode="auto">
              <a:xfrm>
                <a:off x="5817" y="2638"/>
                <a:ext cx="120" cy="69"/>
              </a:xfrm>
              <a:custGeom>
                <a:avLst/>
                <a:gdLst>
                  <a:gd name="T0" fmla="*/ 120 w 120"/>
                  <a:gd name="T1" fmla="*/ 34 h 69"/>
                  <a:gd name="T2" fmla="*/ 61 w 120"/>
                  <a:gd name="T3" fmla="*/ 69 h 69"/>
                  <a:gd name="T4" fmla="*/ 0 w 120"/>
                  <a:gd name="T5" fmla="*/ 34 h 69"/>
                  <a:gd name="T6" fmla="*/ 60 w 120"/>
                  <a:gd name="T7" fmla="*/ 0 h 69"/>
                  <a:gd name="T8" fmla="*/ 120 w 120"/>
                  <a:gd name="T9" fmla="*/ 3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9">
                    <a:moveTo>
                      <a:pt x="120" y="34"/>
                    </a:moveTo>
                    <a:lnTo>
                      <a:pt x="61" y="69"/>
                    </a:lnTo>
                    <a:lnTo>
                      <a:pt x="0" y="34"/>
                    </a:lnTo>
                    <a:lnTo>
                      <a:pt x="60" y="0"/>
                    </a:lnTo>
                    <a:lnTo>
                      <a:pt x="120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3" name="Freeform 51"/>
              <p:cNvSpPr/>
              <p:nvPr/>
            </p:nvSpPr>
            <p:spPr bwMode="auto">
              <a:xfrm>
                <a:off x="5878" y="2672"/>
                <a:ext cx="59" cy="44"/>
              </a:xfrm>
              <a:custGeom>
                <a:avLst/>
                <a:gdLst>
                  <a:gd name="T0" fmla="*/ 59 w 59"/>
                  <a:gd name="T1" fmla="*/ 0 h 44"/>
                  <a:gd name="T2" fmla="*/ 59 w 59"/>
                  <a:gd name="T3" fmla="*/ 9 h 44"/>
                  <a:gd name="T4" fmla="*/ 0 w 59"/>
                  <a:gd name="T5" fmla="*/ 44 h 44"/>
                  <a:gd name="T6" fmla="*/ 0 w 59"/>
                  <a:gd name="T7" fmla="*/ 35 h 44"/>
                  <a:gd name="T8" fmla="*/ 59 w 59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4">
                    <a:moveTo>
                      <a:pt x="59" y="0"/>
                    </a:moveTo>
                    <a:lnTo>
                      <a:pt x="59" y="9"/>
                    </a:lnTo>
                    <a:lnTo>
                      <a:pt x="0" y="44"/>
                    </a:lnTo>
                    <a:lnTo>
                      <a:pt x="0" y="3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4" name="Freeform 52"/>
              <p:cNvSpPr/>
              <p:nvPr/>
            </p:nvSpPr>
            <p:spPr bwMode="auto">
              <a:xfrm>
                <a:off x="5817" y="2672"/>
                <a:ext cx="61" cy="44"/>
              </a:xfrm>
              <a:custGeom>
                <a:avLst/>
                <a:gdLst>
                  <a:gd name="T0" fmla="*/ 61 w 61"/>
                  <a:gd name="T1" fmla="*/ 35 h 44"/>
                  <a:gd name="T2" fmla="*/ 61 w 61"/>
                  <a:gd name="T3" fmla="*/ 44 h 44"/>
                  <a:gd name="T4" fmla="*/ 0 w 61"/>
                  <a:gd name="T5" fmla="*/ 9 h 44"/>
                  <a:gd name="T6" fmla="*/ 0 w 61"/>
                  <a:gd name="T7" fmla="*/ 0 h 44"/>
                  <a:gd name="T8" fmla="*/ 61 w 61"/>
                  <a:gd name="T9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4">
                    <a:moveTo>
                      <a:pt x="61" y="35"/>
                    </a:moveTo>
                    <a:lnTo>
                      <a:pt x="61" y="4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5" name="Freeform 53"/>
              <p:cNvSpPr/>
              <p:nvPr/>
            </p:nvSpPr>
            <p:spPr bwMode="auto">
              <a:xfrm>
                <a:off x="5900" y="2686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1 w 120"/>
                  <a:gd name="T3" fmla="*/ 70 h 70"/>
                  <a:gd name="T4" fmla="*/ 0 w 120"/>
                  <a:gd name="T5" fmla="*/ 35 h 70"/>
                  <a:gd name="T6" fmla="*/ 60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1" y="70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6" name="Freeform 54"/>
              <p:cNvSpPr/>
              <p:nvPr/>
            </p:nvSpPr>
            <p:spPr bwMode="auto">
              <a:xfrm>
                <a:off x="5961" y="2721"/>
                <a:ext cx="59" cy="43"/>
              </a:xfrm>
              <a:custGeom>
                <a:avLst/>
                <a:gdLst>
                  <a:gd name="T0" fmla="*/ 59 w 59"/>
                  <a:gd name="T1" fmla="*/ 0 h 43"/>
                  <a:gd name="T2" fmla="*/ 59 w 59"/>
                  <a:gd name="T3" fmla="*/ 9 h 43"/>
                  <a:gd name="T4" fmla="*/ 0 w 59"/>
                  <a:gd name="T5" fmla="*/ 43 h 43"/>
                  <a:gd name="T6" fmla="*/ 0 w 59"/>
                  <a:gd name="T7" fmla="*/ 35 h 43"/>
                  <a:gd name="T8" fmla="*/ 59 w 59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3">
                    <a:moveTo>
                      <a:pt x="59" y="0"/>
                    </a:moveTo>
                    <a:lnTo>
                      <a:pt x="59" y="9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7" name="Freeform 55"/>
              <p:cNvSpPr/>
              <p:nvPr/>
            </p:nvSpPr>
            <p:spPr bwMode="auto">
              <a:xfrm>
                <a:off x="5900" y="2721"/>
                <a:ext cx="61" cy="43"/>
              </a:xfrm>
              <a:custGeom>
                <a:avLst/>
                <a:gdLst>
                  <a:gd name="T0" fmla="*/ 61 w 61"/>
                  <a:gd name="T1" fmla="*/ 35 h 43"/>
                  <a:gd name="T2" fmla="*/ 61 w 61"/>
                  <a:gd name="T3" fmla="*/ 43 h 43"/>
                  <a:gd name="T4" fmla="*/ 0 w 61"/>
                  <a:gd name="T5" fmla="*/ 9 h 43"/>
                  <a:gd name="T6" fmla="*/ 0 w 61"/>
                  <a:gd name="T7" fmla="*/ 0 h 43"/>
                  <a:gd name="T8" fmla="*/ 61 w 61"/>
                  <a:gd name="T9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3">
                    <a:moveTo>
                      <a:pt x="61" y="35"/>
                    </a:moveTo>
                    <a:lnTo>
                      <a:pt x="61" y="43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8" name="Freeform 56"/>
              <p:cNvSpPr/>
              <p:nvPr/>
            </p:nvSpPr>
            <p:spPr bwMode="auto">
              <a:xfrm>
                <a:off x="5991" y="2738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0 w 120"/>
                  <a:gd name="T3" fmla="*/ 70 h 70"/>
                  <a:gd name="T4" fmla="*/ 0 w 120"/>
                  <a:gd name="T5" fmla="*/ 35 h 70"/>
                  <a:gd name="T6" fmla="*/ 59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0" y="70"/>
                    </a:lnTo>
                    <a:lnTo>
                      <a:pt x="0" y="35"/>
                    </a:lnTo>
                    <a:lnTo>
                      <a:pt x="59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9" name="Freeform 57"/>
              <p:cNvSpPr/>
              <p:nvPr/>
            </p:nvSpPr>
            <p:spPr bwMode="auto">
              <a:xfrm>
                <a:off x="6051" y="2773"/>
                <a:ext cx="60" cy="44"/>
              </a:xfrm>
              <a:custGeom>
                <a:avLst/>
                <a:gdLst>
                  <a:gd name="T0" fmla="*/ 60 w 60"/>
                  <a:gd name="T1" fmla="*/ 0 h 44"/>
                  <a:gd name="T2" fmla="*/ 59 w 60"/>
                  <a:gd name="T3" fmla="*/ 9 h 44"/>
                  <a:gd name="T4" fmla="*/ 0 w 60"/>
                  <a:gd name="T5" fmla="*/ 44 h 44"/>
                  <a:gd name="T6" fmla="*/ 0 w 60"/>
                  <a:gd name="T7" fmla="*/ 35 h 44"/>
                  <a:gd name="T8" fmla="*/ 60 w 60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4">
                    <a:moveTo>
                      <a:pt x="60" y="0"/>
                    </a:moveTo>
                    <a:lnTo>
                      <a:pt x="59" y="9"/>
                    </a:lnTo>
                    <a:lnTo>
                      <a:pt x="0" y="44"/>
                    </a:lnTo>
                    <a:lnTo>
                      <a:pt x="0" y="3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0" name="Freeform 58"/>
              <p:cNvSpPr/>
              <p:nvPr/>
            </p:nvSpPr>
            <p:spPr bwMode="auto">
              <a:xfrm>
                <a:off x="5990" y="2773"/>
                <a:ext cx="61" cy="44"/>
              </a:xfrm>
              <a:custGeom>
                <a:avLst/>
                <a:gdLst>
                  <a:gd name="T0" fmla="*/ 61 w 61"/>
                  <a:gd name="T1" fmla="*/ 35 h 44"/>
                  <a:gd name="T2" fmla="*/ 61 w 61"/>
                  <a:gd name="T3" fmla="*/ 44 h 44"/>
                  <a:gd name="T4" fmla="*/ 0 w 61"/>
                  <a:gd name="T5" fmla="*/ 9 h 44"/>
                  <a:gd name="T6" fmla="*/ 1 w 61"/>
                  <a:gd name="T7" fmla="*/ 0 h 44"/>
                  <a:gd name="T8" fmla="*/ 61 w 61"/>
                  <a:gd name="T9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4">
                    <a:moveTo>
                      <a:pt x="61" y="35"/>
                    </a:moveTo>
                    <a:lnTo>
                      <a:pt x="61" y="44"/>
                    </a:lnTo>
                    <a:lnTo>
                      <a:pt x="0" y="9"/>
                    </a:lnTo>
                    <a:lnTo>
                      <a:pt x="1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1" name="Freeform 59"/>
              <p:cNvSpPr/>
              <p:nvPr/>
            </p:nvSpPr>
            <p:spPr bwMode="auto">
              <a:xfrm>
                <a:off x="6076" y="2788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0 w 120"/>
                  <a:gd name="T3" fmla="*/ 70 h 70"/>
                  <a:gd name="T4" fmla="*/ 0 w 120"/>
                  <a:gd name="T5" fmla="*/ 35 h 70"/>
                  <a:gd name="T6" fmla="*/ 60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0" y="70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2" name="Freeform 60"/>
              <p:cNvSpPr/>
              <p:nvPr/>
            </p:nvSpPr>
            <p:spPr bwMode="auto">
              <a:xfrm>
                <a:off x="6136" y="2823"/>
                <a:ext cx="60" cy="43"/>
              </a:xfrm>
              <a:custGeom>
                <a:avLst/>
                <a:gdLst>
                  <a:gd name="T0" fmla="*/ 60 w 60"/>
                  <a:gd name="T1" fmla="*/ 0 h 43"/>
                  <a:gd name="T2" fmla="*/ 60 w 60"/>
                  <a:gd name="T3" fmla="*/ 9 h 43"/>
                  <a:gd name="T4" fmla="*/ 0 w 60"/>
                  <a:gd name="T5" fmla="*/ 43 h 43"/>
                  <a:gd name="T6" fmla="*/ 0 w 60"/>
                  <a:gd name="T7" fmla="*/ 35 h 43"/>
                  <a:gd name="T8" fmla="*/ 60 w 60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0"/>
                    </a:moveTo>
                    <a:lnTo>
                      <a:pt x="60" y="9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3" name="Freeform 61"/>
              <p:cNvSpPr/>
              <p:nvPr/>
            </p:nvSpPr>
            <p:spPr bwMode="auto">
              <a:xfrm>
                <a:off x="6076" y="2823"/>
                <a:ext cx="60" cy="43"/>
              </a:xfrm>
              <a:custGeom>
                <a:avLst/>
                <a:gdLst>
                  <a:gd name="T0" fmla="*/ 60 w 60"/>
                  <a:gd name="T1" fmla="*/ 35 h 43"/>
                  <a:gd name="T2" fmla="*/ 60 w 60"/>
                  <a:gd name="T3" fmla="*/ 43 h 43"/>
                  <a:gd name="T4" fmla="*/ 0 w 60"/>
                  <a:gd name="T5" fmla="*/ 9 h 43"/>
                  <a:gd name="T6" fmla="*/ 0 w 60"/>
                  <a:gd name="T7" fmla="*/ 0 h 43"/>
                  <a:gd name="T8" fmla="*/ 60 w 60"/>
                  <a:gd name="T9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35"/>
                    </a:moveTo>
                    <a:lnTo>
                      <a:pt x="60" y="43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0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4" name="Freeform 62"/>
              <p:cNvSpPr/>
              <p:nvPr/>
            </p:nvSpPr>
            <p:spPr bwMode="auto">
              <a:xfrm>
                <a:off x="6164" y="2839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0 w 120"/>
                  <a:gd name="T3" fmla="*/ 70 h 70"/>
                  <a:gd name="T4" fmla="*/ 0 w 120"/>
                  <a:gd name="T5" fmla="*/ 35 h 70"/>
                  <a:gd name="T6" fmla="*/ 60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0" y="70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5" name="Freeform 63"/>
              <p:cNvSpPr/>
              <p:nvPr/>
            </p:nvSpPr>
            <p:spPr bwMode="auto">
              <a:xfrm>
                <a:off x="6224" y="2874"/>
                <a:ext cx="60" cy="43"/>
              </a:xfrm>
              <a:custGeom>
                <a:avLst/>
                <a:gdLst>
                  <a:gd name="T0" fmla="*/ 60 w 60"/>
                  <a:gd name="T1" fmla="*/ 0 h 43"/>
                  <a:gd name="T2" fmla="*/ 60 w 60"/>
                  <a:gd name="T3" fmla="*/ 9 h 43"/>
                  <a:gd name="T4" fmla="*/ 0 w 60"/>
                  <a:gd name="T5" fmla="*/ 43 h 43"/>
                  <a:gd name="T6" fmla="*/ 0 w 60"/>
                  <a:gd name="T7" fmla="*/ 35 h 43"/>
                  <a:gd name="T8" fmla="*/ 60 w 60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0"/>
                    </a:moveTo>
                    <a:lnTo>
                      <a:pt x="60" y="9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6" name="Freeform 64"/>
              <p:cNvSpPr/>
              <p:nvPr/>
            </p:nvSpPr>
            <p:spPr bwMode="auto">
              <a:xfrm>
                <a:off x="6164" y="2874"/>
                <a:ext cx="60" cy="43"/>
              </a:xfrm>
              <a:custGeom>
                <a:avLst/>
                <a:gdLst>
                  <a:gd name="T0" fmla="*/ 60 w 60"/>
                  <a:gd name="T1" fmla="*/ 35 h 43"/>
                  <a:gd name="T2" fmla="*/ 60 w 60"/>
                  <a:gd name="T3" fmla="*/ 43 h 43"/>
                  <a:gd name="T4" fmla="*/ 0 w 60"/>
                  <a:gd name="T5" fmla="*/ 9 h 43"/>
                  <a:gd name="T6" fmla="*/ 0 w 60"/>
                  <a:gd name="T7" fmla="*/ 0 h 43"/>
                  <a:gd name="T8" fmla="*/ 60 w 60"/>
                  <a:gd name="T9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35"/>
                    </a:moveTo>
                    <a:lnTo>
                      <a:pt x="60" y="43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0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7" name="Freeform 65"/>
              <p:cNvSpPr/>
              <p:nvPr/>
            </p:nvSpPr>
            <p:spPr bwMode="auto">
              <a:xfrm>
                <a:off x="6257" y="2894"/>
                <a:ext cx="120" cy="69"/>
              </a:xfrm>
              <a:custGeom>
                <a:avLst/>
                <a:gdLst>
                  <a:gd name="T0" fmla="*/ 120 w 120"/>
                  <a:gd name="T1" fmla="*/ 34 h 69"/>
                  <a:gd name="T2" fmla="*/ 61 w 120"/>
                  <a:gd name="T3" fmla="*/ 69 h 69"/>
                  <a:gd name="T4" fmla="*/ 0 w 120"/>
                  <a:gd name="T5" fmla="*/ 34 h 69"/>
                  <a:gd name="T6" fmla="*/ 60 w 120"/>
                  <a:gd name="T7" fmla="*/ 0 h 69"/>
                  <a:gd name="T8" fmla="*/ 120 w 120"/>
                  <a:gd name="T9" fmla="*/ 3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9">
                    <a:moveTo>
                      <a:pt x="120" y="34"/>
                    </a:moveTo>
                    <a:lnTo>
                      <a:pt x="61" y="69"/>
                    </a:lnTo>
                    <a:lnTo>
                      <a:pt x="0" y="34"/>
                    </a:lnTo>
                    <a:lnTo>
                      <a:pt x="60" y="0"/>
                    </a:lnTo>
                    <a:lnTo>
                      <a:pt x="120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8" name="Freeform 66"/>
              <p:cNvSpPr/>
              <p:nvPr/>
            </p:nvSpPr>
            <p:spPr bwMode="auto">
              <a:xfrm>
                <a:off x="6318" y="2928"/>
                <a:ext cx="59" cy="44"/>
              </a:xfrm>
              <a:custGeom>
                <a:avLst/>
                <a:gdLst>
                  <a:gd name="T0" fmla="*/ 59 w 59"/>
                  <a:gd name="T1" fmla="*/ 0 h 44"/>
                  <a:gd name="T2" fmla="*/ 59 w 59"/>
                  <a:gd name="T3" fmla="*/ 9 h 44"/>
                  <a:gd name="T4" fmla="*/ 0 w 59"/>
                  <a:gd name="T5" fmla="*/ 44 h 44"/>
                  <a:gd name="T6" fmla="*/ 0 w 59"/>
                  <a:gd name="T7" fmla="*/ 35 h 44"/>
                  <a:gd name="T8" fmla="*/ 59 w 59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4">
                    <a:moveTo>
                      <a:pt x="59" y="0"/>
                    </a:moveTo>
                    <a:lnTo>
                      <a:pt x="59" y="9"/>
                    </a:lnTo>
                    <a:lnTo>
                      <a:pt x="0" y="44"/>
                    </a:lnTo>
                    <a:lnTo>
                      <a:pt x="0" y="3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9" name="Freeform 67"/>
              <p:cNvSpPr/>
              <p:nvPr/>
            </p:nvSpPr>
            <p:spPr bwMode="auto">
              <a:xfrm>
                <a:off x="6257" y="2928"/>
                <a:ext cx="61" cy="44"/>
              </a:xfrm>
              <a:custGeom>
                <a:avLst/>
                <a:gdLst>
                  <a:gd name="T0" fmla="*/ 61 w 61"/>
                  <a:gd name="T1" fmla="*/ 35 h 44"/>
                  <a:gd name="T2" fmla="*/ 61 w 61"/>
                  <a:gd name="T3" fmla="*/ 44 h 44"/>
                  <a:gd name="T4" fmla="*/ 0 w 61"/>
                  <a:gd name="T5" fmla="*/ 9 h 44"/>
                  <a:gd name="T6" fmla="*/ 0 w 61"/>
                  <a:gd name="T7" fmla="*/ 0 h 44"/>
                  <a:gd name="T8" fmla="*/ 61 w 61"/>
                  <a:gd name="T9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4">
                    <a:moveTo>
                      <a:pt x="61" y="35"/>
                    </a:moveTo>
                    <a:lnTo>
                      <a:pt x="61" y="4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0" name="Freeform 68"/>
              <p:cNvSpPr/>
              <p:nvPr/>
            </p:nvSpPr>
            <p:spPr bwMode="auto">
              <a:xfrm>
                <a:off x="6349" y="2947"/>
                <a:ext cx="120" cy="69"/>
              </a:xfrm>
              <a:custGeom>
                <a:avLst/>
                <a:gdLst>
                  <a:gd name="T0" fmla="*/ 120 w 120"/>
                  <a:gd name="T1" fmla="*/ 35 h 69"/>
                  <a:gd name="T2" fmla="*/ 60 w 120"/>
                  <a:gd name="T3" fmla="*/ 69 h 69"/>
                  <a:gd name="T4" fmla="*/ 0 w 120"/>
                  <a:gd name="T5" fmla="*/ 35 h 69"/>
                  <a:gd name="T6" fmla="*/ 60 w 120"/>
                  <a:gd name="T7" fmla="*/ 0 h 69"/>
                  <a:gd name="T8" fmla="*/ 120 w 120"/>
                  <a:gd name="T9" fmla="*/ 3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9">
                    <a:moveTo>
                      <a:pt x="120" y="35"/>
                    </a:moveTo>
                    <a:lnTo>
                      <a:pt x="60" y="69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1" name="Freeform 69"/>
              <p:cNvSpPr/>
              <p:nvPr/>
            </p:nvSpPr>
            <p:spPr bwMode="auto">
              <a:xfrm>
                <a:off x="6409" y="2982"/>
                <a:ext cx="60" cy="43"/>
              </a:xfrm>
              <a:custGeom>
                <a:avLst/>
                <a:gdLst>
                  <a:gd name="T0" fmla="*/ 60 w 60"/>
                  <a:gd name="T1" fmla="*/ 0 h 43"/>
                  <a:gd name="T2" fmla="*/ 60 w 60"/>
                  <a:gd name="T3" fmla="*/ 8 h 43"/>
                  <a:gd name="T4" fmla="*/ 0 w 60"/>
                  <a:gd name="T5" fmla="*/ 43 h 43"/>
                  <a:gd name="T6" fmla="*/ 0 w 60"/>
                  <a:gd name="T7" fmla="*/ 34 h 43"/>
                  <a:gd name="T8" fmla="*/ 60 w 60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0"/>
                    </a:moveTo>
                    <a:lnTo>
                      <a:pt x="60" y="8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2" name="Freeform 70"/>
              <p:cNvSpPr/>
              <p:nvPr/>
            </p:nvSpPr>
            <p:spPr bwMode="auto">
              <a:xfrm>
                <a:off x="6349" y="2982"/>
                <a:ext cx="60" cy="43"/>
              </a:xfrm>
              <a:custGeom>
                <a:avLst/>
                <a:gdLst>
                  <a:gd name="T0" fmla="*/ 60 w 60"/>
                  <a:gd name="T1" fmla="*/ 34 h 43"/>
                  <a:gd name="T2" fmla="*/ 60 w 60"/>
                  <a:gd name="T3" fmla="*/ 43 h 43"/>
                  <a:gd name="T4" fmla="*/ 0 w 60"/>
                  <a:gd name="T5" fmla="*/ 8 h 43"/>
                  <a:gd name="T6" fmla="*/ 0 w 60"/>
                  <a:gd name="T7" fmla="*/ 0 h 43"/>
                  <a:gd name="T8" fmla="*/ 60 w 60"/>
                  <a:gd name="T9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34"/>
                    </a:moveTo>
                    <a:lnTo>
                      <a:pt x="60" y="43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60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3" name="Freeform 71"/>
              <p:cNvSpPr/>
              <p:nvPr/>
            </p:nvSpPr>
            <p:spPr bwMode="auto">
              <a:xfrm>
                <a:off x="6448" y="3005"/>
                <a:ext cx="120" cy="69"/>
              </a:xfrm>
              <a:custGeom>
                <a:avLst/>
                <a:gdLst>
                  <a:gd name="T0" fmla="*/ 120 w 120"/>
                  <a:gd name="T1" fmla="*/ 35 h 69"/>
                  <a:gd name="T2" fmla="*/ 60 w 120"/>
                  <a:gd name="T3" fmla="*/ 69 h 69"/>
                  <a:gd name="T4" fmla="*/ 0 w 120"/>
                  <a:gd name="T5" fmla="*/ 35 h 69"/>
                  <a:gd name="T6" fmla="*/ 60 w 120"/>
                  <a:gd name="T7" fmla="*/ 0 h 69"/>
                  <a:gd name="T8" fmla="*/ 120 w 120"/>
                  <a:gd name="T9" fmla="*/ 3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9">
                    <a:moveTo>
                      <a:pt x="120" y="35"/>
                    </a:moveTo>
                    <a:lnTo>
                      <a:pt x="60" y="69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4" name="Freeform 72"/>
              <p:cNvSpPr/>
              <p:nvPr/>
            </p:nvSpPr>
            <p:spPr bwMode="auto">
              <a:xfrm>
                <a:off x="6508" y="3040"/>
                <a:ext cx="60" cy="43"/>
              </a:xfrm>
              <a:custGeom>
                <a:avLst/>
                <a:gdLst>
                  <a:gd name="T0" fmla="*/ 60 w 60"/>
                  <a:gd name="T1" fmla="*/ 0 h 43"/>
                  <a:gd name="T2" fmla="*/ 60 w 60"/>
                  <a:gd name="T3" fmla="*/ 8 h 43"/>
                  <a:gd name="T4" fmla="*/ 0 w 60"/>
                  <a:gd name="T5" fmla="*/ 43 h 43"/>
                  <a:gd name="T6" fmla="*/ 0 w 60"/>
                  <a:gd name="T7" fmla="*/ 34 h 43"/>
                  <a:gd name="T8" fmla="*/ 60 w 60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0"/>
                    </a:moveTo>
                    <a:lnTo>
                      <a:pt x="60" y="8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5" name="Freeform 73"/>
              <p:cNvSpPr/>
              <p:nvPr/>
            </p:nvSpPr>
            <p:spPr bwMode="auto">
              <a:xfrm>
                <a:off x="6448" y="3040"/>
                <a:ext cx="60" cy="43"/>
              </a:xfrm>
              <a:custGeom>
                <a:avLst/>
                <a:gdLst>
                  <a:gd name="T0" fmla="*/ 60 w 60"/>
                  <a:gd name="T1" fmla="*/ 34 h 43"/>
                  <a:gd name="T2" fmla="*/ 60 w 60"/>
                  <a:gd name="T3" fmla="*/ 43 h 43"/>
                  <a:gd name="T4" fmla="*/ 0 w 60"/>
                  <a:gd name="T5" fmla="*/ 8 h 43"/>
                  <a:gd name="T6" fmla="*/ 0 w 60"/>
                  <a:gd name="T7" fmla="*/ 0 h 43"/>
                  <a:gd name="T8" fmla="*/ 60 w 60"/>
                  <a:gd name="T9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34"/>
                    </a:moveTo>
                    <a:lnTo>
                      <a:pt x="60" y="43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60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6" name="Freeform 74"/>
              <p:cNvSpPr/>
              <p:nvPr/>
            </p:nvSpPr>
            <p:spPr bwMode="auto">
              <a:xfrm>
                <a:off x="6552" y="3065"/>
                <a:ext cx="147" cy="85"/>
              </a:xfrm>
              <a:custGeom>
                <a:avLst/>
                <a:gdLst>
                  <a:gd name="T0" fmla="*/ 147 w 147"/>
                  <a:gd name="T1" fmla="*/ 51 h 85"/>
                  <a:gd name="T2" fmla="*/ 87 w 147"/>
                  <a:gd name="T3" fmla="*/ 85 h 85"/>
                  <a:gd name="T4" fmla="*/ 0 w 147"/>
                  <a:gd name="T5" fmla="*/ 34 h 85"/>
                  <a:gd name="T6" fmla="*/ 59 w 147"/>
                  <a:gd name="T7" fmla="*/ 0 h 85"/>
                  <a:gd name="T8" fmla="*/ 147 w 147"/>
                  <a:gd name="T9" fmla="*/ 5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85">
                    <a:moveTo>
                      <a:pt x="147" y="51"/>
                    </a:moveTo>
                    <a:lnTo>
                      <a:pt x="87" y="85"/>
                    </a:lnTo>
                    <a:lnTo>
                      <a:pt x="0" y="34"/>
                    </a:lnTo>
                    <a:lnTo>
                      <a:pt x="59" y="0"/>
                    </a:lnTo>
                    <a:lnTo>
                      <a:pt x="147" y="51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7" name="Freeform 75"/>
              <p:cNvSpPr/>
              <p:nvPr/>
            </p:nvSpPr>
            <p:spPr bwMode="auto">
              <a:xfrm>
                <a:off x="6639" y="3115"/>
                <a:ext cx="60" cy="44"/>
              </a:xfrm>
              <a:custGeom>
                <a:avLst/>
                <a:gdLst>
                  <a:gd name="T0" fmla="*/ 60 w 60"/>
                  <a:gd name="T1" fmla="*/ 0 h 44"/>
                  <a:gd name="T2" fmla="*/ 60 w 60"/>
                  <a:gd name="T3" fmla="*/ 9 h 44"/>
                  <a:gd name="T4" fmla="*/ 0 w 60"/>
                  <a:gd name="T5" fmla="*/ 44 h 44"/>
                  <a:gd name="T6" fmla="*/ 0 w 60"/>
                  <a:gd name="T7" fmla="*/ 35 h 44"/>
                  <a:gd name="T8" fmla="*/ 60 w 60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4">
                    <a:moveTo>
                      <a:pt x="60" y="0"/>
                    </a:moveTo>
                    <a:lnTo>
                      <a:pt x="60" y="9"/>
                    </a:lnTo>
                    <a:lnTo>
                      <a:pt x="0" y="44"/>
                    </a:lnTo>
                    <a:lnTo>
                      <a:pt x="0" y="3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8" name="Freeform 76"/>
              <p:cNvSpPr/>
              <p:nvPr/>
            </p:nvSpPr>
            <p:spPr bwMode="auto">
              <a:xfrm>
                <a:off x="6552" y="3099"/>
                <a:ext cx="87" cy="60"/>
              </a:xfrm>
              <a:custGeom>
                <a:avLst/>
                <a:gdLst>
                  <a:gd name="T0" fmla="*/ 87 w 87"/>
                  <a:gd name="T1" fmla="*/ 51 h 60"/>
                  <a:gd name="T2" fmla="*/ 87 w 87"/>
                  <a:gd name="T3" fmla="*/ 60 h 60"/>
                  <a:gd name="T4" fmla="*/ 0 w 87"/>
                  <a:gd name="T5" fmla="*/ 9 h 60"/>
                  <a:gd name="T6" fmla="*/ 0 w 87"/>
                  <a:gd name="T7" fmla="*/ 0 h 60"/>
                  <a:gd name="T8" fmla="*/ 87 w 87"/>
                  <a:gd name="T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60">
                    <a:moveTo>
                      <a:pt x="87" y="51"/>
                    </a:moveTo>
                    <a:lnTo>
                      <a:pt x="87" y="60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87" y="51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9" name="Freeform 77"/>
              <p:cNvSpPr/>
              <p:nvPr/>
            </p:nvSpPr>
            <p:spPr bwMode="auto">
              <a:xfrm>
                <a:off x="5784" y="2716"/>
                <a:ext cx="114" cy="66"/>
              </a:xfrm>
              <a:custGeom>
                <a:avLst/>
                <a:gdLst>
                  <a:gd name="T0" fmla="*/ 114 w 114"/>
                  <a:gd name="T1" fmla="*/ 33 h 66"/>
                  <a:gd name="T2" fmla="*/ 57 w 114"/>
                  <a:gd name="T3" fmla="*/ 66 h 66"/>
                  <a:gd name="T4" fmla="*/ 0 w 114"/>
                  <a:gd name="T5" fmla="*/ 33 h 66"/>
                  <a:gd name="T6" fmla="*/ 57 w 114"/>
                  <a:gd name="T7" fmla="*/ 0 h 66"/>
                  <a:gd name="T8" fmla="*/ 114 w 114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6">
                    <a:moveTo>
                      <a:pt x="114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4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0" name="Freeform 78"/>
              <p:cNvSpPr/>
              <p:nvPr/>
            </p:nvSpPr>
            <p:spPr bwMode="auto">
              <a:xfrm>
                <a:off x="5841" y="2749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1" name="Freeform 79"/>
              <p:cNvSpPr/>
              <p:nvPr/>
            </p:nvSpPr>
            <p:spPr bwMode="auto">
              <a:xfrm>
                <a:off x="5784" y="2749"/>
                <a:ext cx="57" cy="42"/>
              </a:xfrm>
              <a:custGeom>
                <a:avLst/>
                <a:gdLst>
                  <a:gd name="T0" fmla="*/ 57 w 57"/>
                  <a:gd name="T1" fmla="*/ 33 h 42"/>
                  <a:gd name="T2" fmla="*/ 57 w 57"/>
                  <a:gd name="T3" fmla="*/ 42 h 42"/>
                  <a:gd name="T4" fmla="*/ 0 w 57"/>
                  <a:gd name="T5" fmla="*/ 8 h 42"/>
                  <a:gd name="T6" fmla="*/ 0 w 57"/>
                  <a:gd name="T7" fmla="*/ 0 h 42"/>
                  <a:gd name="T8" fmla="*/ 57 w 57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3"/>
                    </a:moveTo>
                    <a:lnTo>
                      <a:pt x="57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2" name="Freeform 80"/>
              <p:cNvSpPr/>
              <p:nvPr/>
            </p:nvSpPr>
            <p:spPr bwMode="auto">
              <a:xfrm>
                <a:off x="5647" y="2637"/>
                <a:ext cx="116" cy="66"/>
              </a:xfrm>
              <a:custGeom>
                <a:avLst/>
                <a:gdLst>
                  <a:gd name="T0" fmla="*/ 116 w 116"/>
                  <a:gd name="T1" fmla="*/ 33 h 66"/>
                  <a:gd name="T2" fmla="*/ 59 w 116"/>
                  <a:gd name="T3" fmla="*/ 66 h 66"/>
                  <a:gd name="T4" fmla="*/ 0 w 116"/>
                  <a:gd name="T5" fmla="*/ 33 h 66"/>
                  <a:gd name="T6" fmla="*/ 58 w 116"/>
                  <a:gd name="T7" fmla="*/ 0 h 66"/>
                  <a:gd name="T8" fmla="*/ 116 w 116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66">
                    <a:moveTo>
                      <a:pt x="116" y="33"/>
                    </a:moveTo>
                    <a:lnTo>
                      <a:pt x="59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6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3" name="Freeform 81"/>
              <p:cNvSpPr/>
              <p:nvPr/>
            </p:nvSpPr>
            <p:spPr bwMode="auto">
              <a:xfrm>
                <a:off x="5706" y="2670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4" name="Freeform 82"/>
              <p:cNvSpPr/>
              <p:nvPr/>
            </p:nvSpPr>
            <p:spPr bwMode="auto">
              <a:xfrm>
                <a:off x="5647" y="2670"/>
                <a:ext cx="59" cy="42"/>
              </a:xfrm>
              <a:custGeom>
                <a:avLst/>
                <a:gdLst>
                  <a:gd name="T0" fmla="*/ 59 w 59"/>
                  <a:gd name="T1" fmla="*/ 33 h 42"/>
                  <a:gd name="T2" fmla="*/ 59 w 59"/>
                  <a:gd name="T3" fmla="*/ 42 h 42"/>
                  <a:gd name="T4" fmla="*/ 0 w 59"/>
                  <a:gd name="T5" fmla="*/ 9 h 42"/>
                  <a:gd name="T6" fmla="*/ 0 w 59"/>
                  <a:gd name="T7" fmla="*/ 0 h 42"/>
                  <a:gd name="T8" fmla="*/ 59 w 59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2">
                    <a:moveTo>
                      <a:pt x="59" y="33"/>
                    </a:moveTo>
                    <a:lnTo>
                      <a:pt x="59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9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5" name="Freeform 83"/>
              <p:cNvSpPr/>
              <p:nvPr/>
            </p:nvSpPr>
            <p:spPr bwMode="auto">
              <a:xfrm>
                <a:off x="5684" y="2657"/>
                <a:ext cx="114" cy="67"/>
              </a:xfrm>
              <a:custGeom>
                <a:avLst/>
                <a:gdLst>
                  <a:gd name="T0" fmla="*/ 114 w 114"/>
                  <a:gd name="T1" fmla="*/ 34 h 67"/>
                  <a:gd name="T2" fmla="*/ 57 w 114"/>
                  <a:gd name="T3" fmla="*/ 67 h 67"/>
                  <a:gd name="T4" fmla="*/ 0 w 114"/>
                  <a:gd name="T5" fmla="*/ 34 h 67"/>
                  <a:gd name="T6" fmla="*/ 57 w 114"/>
                  <a:gd name="T7" fmla="*/ 0 h 67"/>
                  <a:gd name="T8" fmla="*/ 114 w 114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4"/>
                    </a:moveTo>
                    <a:lnTo>
                      <a:pt x="57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4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6" name="Freeform 84"/>
              <p:cNvSpPr/>
              <p:nvPr/>
            </p:nvSpPr>
            <p:spPr bwMode="auto">
              <a:xfrm>
                <a:off x="5741" y="2691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7" name="Freeform 85"/>
              <p:cNvSpPr/>
              <p:nvPr/>
            </p:nvSpPr>
            <p:spPr bwMode="auto">
              <a:xfrm>
                <a:off x="5683" y="2691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1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1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8" name="Freeform 86"/>
              <p:cNvSpPr/>
              <p:nvPr/>
            </p:nvSpPr>
            <p:spPr bwMode="auto">
              <a:xfrm>
                <a:off x="5868" y="2765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9" name="Freeform 87"/>
              <p:cNvSpPr/>
              <p:nvPr/>
            </p:nvSpPr>
            <p:spPr bwMode="auto">
              <a:xfrm>
                <a:off x="5926" y="2798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0" name="Freeform 88"/>
              <p:cNvSpPr/>
              <p:nvPr/>
            </p:nvSpPr>
            <p:spPr bwMode="auto">
              <a:xfrm>
                <a:off x="5868" y="2798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1" name="Freeform 89"/>
              <p:cNvSpPr/>
              <p:nvPr/>
            </p:nvSpPr>
            <p:spPr bwMode="auto">
              <a:xfrm>
                <a:off x="5959" y="2818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7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2" name="Freeform 90"/>
              <p:cNvSpPr/>
              <p:nvPr/>
            </p:nvSpPr>
            <p:spPr bwMode="auto">
              <a:xfrm>
                <a:off x="6016" y="2851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0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3" name="Freeform 91"/>
              <p:cNvSpPr/>
              <p:nvPr/>
            </p:nvSpPr>
            <p:spPr bwMode="auto">
              <a:xfrm>
                <a:off x="5959" y="2851"/>
                <a:ext cx="57" cy="41"/>
              </a:xfrm>
              <a:custGeom>
                <a:avLst/>
                <a:gdLst>
                  <a:gd name="T0" fmla="*/ 57 w 57"/>
                  <a:gd name="T1" fmla="*/ 33 h 41"/>
                  <a:gd name="T2" fmla="*/ 57 w 57"/>
                  <a:gd name="T3" fmla="*/ 41 h 41"/>
                  <a:gd name="T4" fmla="*/ 0 w 57"/>
                  <a:gd name="T5" fmla="*/ 8 h 41"/>
                  <a:gd name="T6" fmla="*/ 0 w 57"/>
                  <a:gd name="T7" fmla="*/ 0 h 41"/>
                  <a:gd name="T8" fmla="*/ 57 w 57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4" name="Freeform 92"/>
              <p:cNvSpPr/>
              <p:nvPr/>
            </p:nvSpPr>
            <p:spPr bwMode="auto">
              <a:xfrm>
                <a:off x="6050" y="2871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7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5" name="Freeform 93"/>
              <p:cNvSpPr/>
              <p:nvPr/>
            </p:nvSpPr>
            <p:spPr bwMode="auto">
              <a:xfrm>
                <a:off x="6107" y="2904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0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6" name="Freeform 94"/>
              <p:cNvSpPr/>
              <p:nvPr/>
            </p:nvSpPr>
            <p:spPr bwMode="auto">
              <a:xfrm>
                <a:off x="6050" y="2904"/>
                <a:ext cx="57" cy="41"/>
              </a:xfrm>
              <a:custGeom>
                <a:avLst/>
                <a:gdLst>
                  <a:gd name="T0" fmla="*/ 57 w 57"/>
                  <a:gd name="T1" fmla="*/ 33 h 41"/>
                  <a:gd name="T2" fmla="*/ 57 w 57"/>
                  <a:gd name="T3" fmla="*/ 41 h 41"/>
                  <a:gd name="T4" fmla="*/ 0 w 57"/>
                  <a:gd name="T5" fmla="*/ 8 h 41"/>
                  <a:gd name="T6" fmla="*/ 0 w 57"/>
                  <a:gd name="T7" fmla="*/ 0 h 41"/>
                  <a:gd name="T8" fmla="*/ 57 w 57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7" name="Freeform 95"/>
              <p:cNvSpPr/>
              <p:nvPr/>
            </p:nvSpPr>
            <p:spPr bwMode="auto">
              <a:xfrm>
                <a:off x="6141" y="2923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8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8" name="Freeform 96"/>
              <p:cNvSpPr/>
              <p:nvPr/>
            </p:nvSpPr>
            <p:spPr bwMode="auto">
              <a:xfrm>
                <a:off x="6199" y="2957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9" name="Freeform 97"/>
              <p:cNvSpPr/>
              <p:nvPr/>
            </p:nvSpPr>
            <p:spPr bwMode="auto">
              <a:xfrm>
                <a:off x="6141" y="2957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0" name="Freeform 98"/>
              <p:cNvSpPr/>
              <p:nvPr/>
            </p:nvSpPr>
            <p:spPr bwMode="auto">
              <a:xfrm>
                <a:off x="6235" y="2978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8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1" name="Freeform 99"/>
              <p:cNvSpPr/>
              <p:nvPr/>
            </p:nvSpPr>
            <p:spPr bwMode="auto">
              <a:xfrm>
                <a:off x="6293" y="3011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2" name="Freeform 100"/>
              <p:cNvSpPr/>
              <p:nvPr/>
            </p:nvSpPr>
            <p:spPr bwMode="auto">
              <a:xfrm>
                <a:off x="6235" y="3011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3" name="Freeform 101"/>
              <p:cNvSpPr/>
              <p:nvPr/>
            </p:nvSpPr>
            <p:spPr bwMode="auto">
              <a:xfrm>
                <a:off x="6322" y="3028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4" name="Freeform 102"/>
              <p:cNvSpPr/>
              <p:nvPr/>
            </p:nvSpPr>
            <p:spPr bwMode="auto">
              <a:xfrm>
                <a:off x="6379" y="3062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1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1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5" name="Freeform 103"/>
              <p:cNvSpPr/>
              <p:nvPr/>
            </p:nvSpPr>
            <p:spPr bwMode="auto">
              <a:xfrm>
                <a:off x="6322" y="3062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7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6" name="Freeform 104"/>
              <p:cNvSpPr/>
              <p:nvPr/>
            </p:nvSpPr>
            <p:spPr bwMode="auto">
              <a:xfrm>
                <a:off x="6408" y="3079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7" name="Freeform 105"/>
              <p:cNvSpPr/>
              <p:nvPr/>
            </p:nvSpPr>
            <p:spPr bwMode="auto">
              <a:xfrm>
                <a:off x="6466" y="3112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8" name="Freeform 106"/>
              <p:cNvSpPr/>
              <p:nvPr/>
            </p:nvSpPr>
            <p:spPr bwMode="auto">
              <a:xfrm>
                <a:off x="6408" y="3112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9" name="Freeform 107"/>
              <p:cNvSpPr/>
              <p:nvPr/>
            </p:nvSpPr>
            <p:spPr bwMode="auto">
              <a:xfrm>
                <a:off x="6499" y="3132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7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0" name="Freeform 108"/>
              <p:cNvSpPr/>
              <p:nvPr/>
            </p:nvSpPr>
            <p:spPr bwMode="auto">
              <a:xfrm>
                <a:off x="6556" y="3165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3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1" name="Freeform 109"/>
              <p:cNvSpPr/>
              <p:nvPr/>
            </p:nvSpPr>
            <p:spPr bwMode="auto">
              <a:xfrm>
                <a:off x="6499" y="3165"/>
                <a:ext cx="57" cy="42"/>
              </a:xfrm>
              <a:custGeom>
                <a:avLst/>
                <a:gdLst>
                  <a:gd name="T0" fmla="*/ 57 w 57"/>
                  <a:gd name="T1" fmla="*/ 33 h 42"/>
                  <a:gd name="T2" fmla="*/ 57 w 57"/>
                  <a:gd name="T3" fmla="*/ 42 h 42"/>
                  <a:gd name="T4" fmla="*/ 0 w 57"/>
                  <a:gd name="T5" fmla="*/ 8 h 42"/>
                  <a:gd name="T6" fmla="*/ 0 w 57"/>
                  <a:gd name="T7" fmla="*/ 0 h 42"/>
                  <a:gd name="T8" fmla="*/ 57 w 57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3"/>
                    </a:moveTo>
                    <a:lnTo>
                      <a:pt x="57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2" name="Freeform 110"/>
              <p:cNvSpPr/>
              <p:nvPr/>
            </p:nvSpPr>
            <p:spPr bwMode="auto">
              <a:xfrm>
                <a:off x="5560" y="2687"/>
                <a:ext cx="170" cy="98"/>
              </a:xfrm>
              <a:custGeom>
                <a:avLst/>
                <a:gdLst>
                  <a:gd name="T0" fmla="*/ 170 w 170"/>
                  <a:gd name="T1" fmla="*/ 65 h 98"/>
                  <a:gd name="T2" fmla="*/ 112 w 170"/>
                  <a:gd name="T3" fmla="*/ 98 h 98"/>
                  <a:gd name="T4" fmla="*/ 0 w 170"/>
                  <a:gd name="T5" fmla="*/ 33 h 98"/>
                  <a:gd name="T6" fmla="*/ 57 w 170"/>
                  <a:gd name="T7" fmla="*/ 0 h 98"/>
                  <a:gd name="T8" fmla="*/ 170 w 170"/>
                  <a:gd name="T9" fmla="*/ 65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98">
                    <a:moveTo>
                      <a:pt x="170" y="65"/>
                    </a:moveTo>
                    <a:lnTo>
                      <a:pt x="112" y="98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70" y="6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3" name="Freeform 111"/>
              <p:cNvSpPr/>
              <p:nvPr/>
            </p:nvSpPr>
            <p:spPr bwMode="auto">
              <a:xfrm>
                <a:off x="5672" y="2752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3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4" name="Freeform 112"/>
              <p:cNvSpPr/>
              <p:nvPr/>
            </p:nvSpPr>
            <p:spPr bwMode="auto">
              <a:xfrm>
                <a:off x="5560" y="2720"/>
                <a:ext cx="112" cy="74"/>
              </a:xfrm>
              <a:custGeom>
                <a:avLst/>
                <a:gdLst>
                  <a:gd name="T0" fmla="*/ 112 w 112"/>
                  <a:gd name="T1" fmla="*/ 65 h 74"/>
                  <a:gd name="T2" fmla="*/ 112 w 112"/>
                  <a:gd name="T3" fmla="*/ 74 h 74"/>
                  <a:gd name="T4" fmla="*/ 0 w 112"/>
                  <a:gd name="T5" fmla="*/ 9 h 74"/>
                  <a:gd name="T6" fmla="*/ 0 w 112"/>
                  <a:gd name="T7" fmla="*/ 0 h 74"/>
                  <a:gd name="T8" fmla="*/ 112 w 112"/>
                  <a:gd name="T9" fmla="*/ 6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74">
                    <a:moveTo>
                      <a:pt x="112" y="65"/>
                    </a:moveTo>
                    <a:lnTo>
                      <a:pt x="112" y="7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112" y="6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5" name="Freeform 113"/>
              <p:cNvSpPr/>
              <p:nvPr/>
            </p:nvSpPr>
            <p:spPr bwMode="auto">
              <a:xfrm>
                <a:off x="5719" y="2780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6" name="Freeform 114"/>
              <p:cNvSpPr/>
              <p:nvPr/>
            </p:nvSpPr>
            <p:spPr bwMode="auto">
              <a:xfrm>
                <a:off x="5777" y="2813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7" name="Freeform 115"/>
              <p:cNvSpPr/>
              <p:nvPr/>
            </p:nvSpPr>
            <p:spPr bwMode="auto">
              <a:xfrm>
                <a:off x="5719" y="2813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8" name="Freeform 116"/>
              <p:cNvSpPr/>
              <p:nvPr/>
            </p:nvSpPr>
            <p:spPr bwMode="auto">
              <a:xfrm>
                <a:off x="5630" y="2728"/>
                <a:ext cx="116" cy="67"/>
              </a:xfrm>
              <a:custGeom>
                <a:avLst/>
                <a:gdLst>
                  <a:gd name="T0" fmla="*/ 116 w 116"/>
                  <a:gd name="T1" fmla="*/ 34 h 67"/>
                  <a:gd name="T2" fmla="*/ 59 w 116"/>
                  <a:gd name="T3" fmla="*/ 67 h 67"/>
                  <a:gd name="T4" fmla="*/ 0 w 116"/>
                  <a:gd name="T5" fmla="*/ 34 h 67"/>
                  <a:gd name="T6" fmla="*/ 58 w 116"/>
                  <a:gd name="T7" fmla="*/ 0 h 67"/>
                  <a:gd name="T8" fmla="*/ 116 w 116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67">
                    <a:moveTo>
                      <a:pt x="116" y="34"/>
                    </a:moveTo>
                    <a:lnTo>
                      <a:pt x="59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6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9" name="Freeform 117"/>
              <p:cNvSpPr/>
              <p:nvPr/>
            </p:nvSpPr>
            <p:spPr bwMode="auto">
              <a:xfrm>
                <a:off x="5689" y="2762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0" name="Freeform 118"/>
              <p:cNvSpPr/>
              <p:nvPr/>
            </p:nvSpPr>
            <p:spPr bwMode="auto">
              <a:xfrm>
                <a:off x="5630" y="2762"/>
                <a:ext cx="59" cy="41"/>
              </a:xfrm>
              <a:custGeom>
                <a:avLst/>
                <a:gdLst>
                  <a:gd name="T0" fmla="*/ 59 w 59"/>
                  <a:gd name="T1" fmla="*/ 33 h 41"/>
                  <a:gd name="T2" fmla="*/ 59 w 59"/>
                  <a:gd name="T3" fmla="*/ 41 h 41"/>
                  <a:gd name="T4" fmla="*/ 0 w 59"/>
                  <a:gd name="T5" fmla="*/ 8 h 41"/>
                  <a:gd name="T6" fmla="*/ 0 w 59"/>
                  <a:gd name="T7" fmla="*/ 0 h 41"/>
                  <a:gd name="T8" fmla="*/ 59 w 59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1">
                    <a:moveTo>
                      <a:pt x="59" y="33"/>
                    </a:moveTo>
                    <a:lnTo>
                      <a:pt x="59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9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1" name="Freeform 119"/>
              <p:cNvSpPr/>
              <p:nvPr/>
            </p:nvSpPr>
            <p:spPr bwMode="auto">
              <a:xfrm>
                <a:off x="5814" y="2834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7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2" name="Freeform 120"/>
              <p:cNvSpPr/>
              <p:nvPr/>
            </p:nvSpPr>
            <p:spPr bwMode="auto">
              <a:xfrm>
                <a:off x="5871" y="2867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4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3" name="Freeform 121"/>
              <p:cNvSpPr/>
              <p:nvPr/>
            </p:nvSpPr>
            <p:spPr bwMode="auto">
              <a:xfrm>
                <a:off x="5814" y="2867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4" name="Freeform 122"/>
              <p:cNvSpPr/>
              <p:nvPr/>
            </p:nvSpPr>
            <p:spPr bwMode="auto">
              <a:xfrm>
                <a:off x="5906" y="2888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5" name="Freeform 123"/>
              <p:cNvSpPr/>
              <p:nvPr/>
            </p:nvSpPr>
            <p:spPr bwMode="auto">
              <a:xfrm>
                <a:off x="5963" y="2922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1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1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6" name="Freeform 124"/>
              <p:cNvSpPr/>
              <p:nvPr/>
            </p:nvSpPr>
            <p:spPr bwMode="auto">
              <a:xfrm>
                <a:off x="5906" y="2921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7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7" name="Freeform 125"/>
              <p:cNvSpPr/>
              <p:nvPr/>
            </p:nvSpPr>
            <p:spPr bwMode="auto">
              <a:xfrm>
                <a:off x="5992" y="2938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8" name="Freeform 126"/>
              <p:cNvSpPr/>
              <p:nvPr/>
            </p:nvSpPr>
            <p:spPr bwMode="auto">
              <a:xfrm>
                <a:off x="6049" y="2972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1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1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9" name="Freeform 127"/>
              <p:cNvSpPr/>
              <p:nvPr/>
            </p:nvSpPr>
            <p:spPr bwMode="auto">
              <a:xfrm>
                <a:off x="5992" y="2972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7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0" name="Freeform 128"/>
              <p:cNvSpPr/>
              <p:nvPr/>
            </p:nvSpPr>
            <p:spPr bwMode="auto">
              <a:xfrm>
                <a:off x="6081" y="2990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8 w 115"/>
                  <a:gd name="T3" fmla="*/ 67 h 67"/>
                  <a:gd name="T4" fmla="*/ 0 w 115"/>
                  <a:gd name="T5" fmla="*/ 33 h 67"/>
                  <a:gd name="T6" fmla="*/ 58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1" name="Freeform 129"/>
              <p:cNvSpPr/>
              <p:nvPr/>
            </p:nvSpPr>
            <p:spPr bwMode="auto">
              <a:xfrm>
                <a:off x="6139" y="3023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2" name="Freeform 130"/>
              <p:cNvSpPr/>
              <p:nvPr/>
            </p:nvSpPr>
            <p:spPr bwMode="auto">
              <a:xfrm>
                <a:off x="6081" y="3023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3" name="Freeform 131"/>
              <p:cNvSpPr/>
              <p:nvPr/>
            </p:nvSpPr>
            <p:spPr bwMode="auto">
              <a:xfrm>
                <a:off x="6175" y="3044"/>
                <a:ext cx="114" cy="67"/>
              </a:xfrm>
              <a:custGeom>
                <a:avLst/>
                <a:gdLst>
                  <a:gd name="T0" fmla="*/ 114 w 114"/>
                  <a:gd name="T1" fmla="*/ 33 h 67"/>
                  <a:gd name="T2" fmla="*/ 57 w 114"/>
                  <a:gd name="T3" fmla="*/ 67 h 67"/>
                  <a:gd name="T4" fmla="*/ 0 w 114"/>
                  <a:gd name="T5" fmla="*/ 33 h 67"/>
                  <a:gd name="T6" fmla="*/ 57 w 114"/>
                  <a:gd name="T7" fmla="*/ 0 h 67"/>
                  <a:gd name="T8" fmla="*/ 114 w 114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3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4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4" name="Freeform 132"/>
              <p:cNvSpPr/>
              <p:nvPr/>
            </p:nvSpPr>
            <p:spPr bwMode="auto">
              <a:xfrm>
                <a:off x="6232" y="3077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5" name="Freeform 133"/>
              <p:cNvSpPr/>
              <p:nvPr/>
            </p:nvSpPr>
            <p:spPr bwMode="auto">
              <a:xfrm>
                <a:off x="6175" y="3077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6" name="Freeform 134"/>
              <p:cNvSpPr/>
              <p:nvPr/>
            </p:nvSpPr>
            <p:spPr bwMode="auto">
              <a:xfrm>
                <a:off x="6267" y="3098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7" name="Freeform 135"/>
              <p:cNvSpPr/>
              <p:nvPr/>
            </p:nvSpPr>
            <p:spPr bwMode="auto">
              <a:xfrm>
                <a:off x="6325" y="3132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8" name="Freeform 136"/>
              <p:cNvSpPr/>
              <p:nvPr/>
            </p:nvSpPr>
            <p:spPr bwMode="auto">
              <a:xfrm>
                <a:off x="6267" y="3132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9" name="Freeform 137"/>
              <p:cNvSpPr/>
              <p:nvPr/>
            </p:nvSpPr>
            <p:spPr bwMode="auto">
              <a:xfrm>
                <a:off x="6354" y="3149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8 w 115"/>
                  <a:gd name="T3" fmla="*/ 67 h 67"/>
                  <a:gd name="T4" fmla="*/ 0 w 115"/>
                  <a:gd name="T5" fmla="*/ 33 h 67"/>
                  <a:gd name="T6" fmla="*/ 58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0" name="Freeform 138"/>
              <p:cNvSpPr/>
              <p:nvPr/>
            </p:nvSpPr>
            <p:spPr bwMode="auto">
              <a:xfrm>
                <a:off x="6412" y="3182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1" name="Freeform 139"/>
              <p:cNvSpPr/>
              <p:nvPr/>
            </p:nvSpPr>
            <p:spPr bwMode="auto">
              <a:xfrm>
                <a:off x="6354" y="3182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2" name="Freeform 140"/>
              <p:cNvSpPr/>
              <p:nvPr/>
            </p:nvSpPr>
            <p:spPr bwMode="auto">
              <a:xfrm>
                <a:off x="6412" y="3182"/>
                <a:ext cx="115" cy="66"/>
              </a:xfrm>
              <a:custGeom>
                <a:avLst/>
                <a:gdLst>
                  <a:gd name="T0" fmla="*/ 115 w 115"/>
                  <a:gd name="T1" fmla="*/ 34 h 66"/>
                  <a:gd name="T2" fmla="*/ 58 w 115"/>
                  <a:gd name="T3" fmla="*/ 66 h 66"/>
                  <a:gd name="T4" fmla="*/ 0 w 115"/>
                  <a:gd name="T5" fmla="*/ 34 h 66"/>
                  <a:gd name="T6" fmla="*/ 57 w 115"/>
                  <a:gd name="T7" fmla="*/ 0 h 66"/>
                  <a:gd name="T8" fmla="*/ 115 w 115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4"/>
                    </a:moveTo>
                    <a:lnTo>
                      <a:pt x="58" y="66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3" name="Freeform 141"/>
              <p:cNvSpPr/>
              <p:nvPr/>
            </p:nvSpPr>
            <p:spPr bwMode="auto">
              <a:xfrm>
                <a:off x="6470" y="3216"/>
                <a:ext cx="57" cy="40"/>
              </a:xfrm>
              <a:custGeom>
                <a:avLst/>
                <a:gdLst>
                  <a:gd name="T0" fmla="*/ 57 w 57"/>
                  <a:gd name="T1" fmla="*/ 0 h 40"/>
                  <a:gd name="T2" fmla="*/ 57 w 57"/>
                  <a:gd name="T3" fmla="*/ 8 h 40"/>
                  <a:gd name="T4" fmla="*/ 0 w 57"/>
                  <a:gd name="T5" fmla="*/ 40 h 40"/>
                  <a:gd name="T6" fmla="*/ 0 w 57"/>
                  <a:gd name="T7" fmla="*/ 32 h 40"/>
                  <a:gd name="T8" fmla="*/ 57 w 5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0">
                    <a:moveTo>
                      <a:pt x="57" y="0"/>
                    </a:moveTo>
                    <a:lnTo>
                      <a:pt x="57" y="8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4" name="Freeform 142"/>
              <p:cNvSpPr/>
              <p:nvPr/>
            </p:nvSpPr>
            <p:spPr bwMode="auto">
              <a:xfrm>
                <a:off x="6412" y="3216"/>
                <a:ext cx="58" cy="40"/>
              </a:xfrm>
              <a:custGeom>
                <a:avLst/>
                <a:gdLst>
                  <a:gd name="T0" fmla="*/ 58 w 58"/>
                  <a:gd name="T1" fmla="*/ 32 h 40"/>
                  <a:gd name="T2" fmla="*/ 58 w 58"/>
                  <a:gd name="T3" fmla="*/ 40 h 40"/>
                  <a:gd name="T4" fmla="*/ 0 w 58"/>
                  <a:gd name="T5" fmla="*/ 8 h 40"/>
                  <a:gd name="T6" fmla="*/ 0 w 58"/>
                  <a:gd name="T7" fmla="*/ 0 h 40"/>
                  <a:gd name="T8" fmla="*/ 58 w 58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0">
                    <a:moveTo>
                      <a:pt x="58" y="32"/>
                    </a:moveTo>
                    <a:lnTo>
                      <a:pt x="58" y="40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2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5" name="Freeform 143"/>
              <p:cNvSpPr/>
              <p:nvPr/>
            </p:nvSpPr>
            <p:spPr bwMode="auto">
              <a:xfrm>
                <a:off x="5465" y="2741"/>
                <a:ext cx="169" cy="98"/>
              </a:xfrm>
              <a:custGeom>
                <a:avLst/>
                <a:gdLst>
                  <a:gd name="T0" fmla="*/ 169 w 169"/>
                  <a:gd name="T1" fmla="*/ 65 h 98"/>
                  <a:gd name="T2" fmla="*/ 112 w 169"/>
                  <a:gd name="T3" fmla="*/ 98 h 98"/>
                  <a:gd name="T4" fmla="*/ 0 w 169"/>
                  <a:gd name="T5" fmla="*/ 33 h 98"/>
                  <a:gd name="T6" fmla="*/ 57 w 169"/>
                  <a:gd name="T7" fmla="*/ 0 h 98"/>
                  <a:gd name="T8" fmla="*/ 169 w 169"/>
                  <a:gd name="T9" fmla="*/ 65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98">
                    <a:moveTo>
                      <a:pt x="169" y="65"/>
                    </a:moveTo>
                    <a:lnTo>
                      <a:pt x="112" y="98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69" y="6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6" name="Freeform 144"/>
              <p:cNvSpPr/>
              <p:nvPr/>
            </p:nvSpPr>
            <p:spPr bwMode="auto">
              <a:xfrm>
                <a:off x="5577" y="2806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7" name="Freeform 145"/>
              <p:cNvSpPr/>
              <p:nvPr/>
            </p:nvSpPr>
            <p:spPr bwMode="auto">
              <a:xfrm>
                <a:off x="5465" y="2774"/>
                <a:ext cx="112" cy="74"/>
              </a:xfrm>
              <a:custGeom>
                <a:avLst/>
                <a:gdLst>
                  <a:gd name="T0" fmla="*/ 112 w 112"/>
                  <a:gd name="T1" fmla="*/ 65 h 74"/>
                  <a:gd name="T2" fmla="*/ 112 w 112"/>
                  <a:gd name="T3" fmla="*/ 74 h 74"/>
                  <a:gd name="T4" fmla="*/ 0 w 112"/>
                  <a:gd name="T5" fmla="*/ 9 h 74"/>
                  <a:gd name="T6" fmla="*/ 0 w 112"/>
                  <a:gd name="T7" fmla="*/ 0 h 74"/>
                  <a:gd name="T8" fmla="*/ 112 w 112"/>
                  <a:gd name="T9" fmla="*/ 6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74">
                    <a:moveTo>
                      <a:pt x="112" y="65"/>
                    </a:moveTo>
                    <a:lnTo>
                      <a:pt x="112" y="7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112" y="6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8" name="Freeform 146"/>
              <p:cNvSpPr/>
              <p:nvPr/>
            </p:nvSpPr>
            <p:spPr bwMode="auto">
              <a:xfrm>
                <a:off x="5655" y="2852"/>
                <a:ext cx="116" cy="67"/>
              </a:xfrm>
              <a:custGeom>
                <a:avLst/>
                <a:gdLst>
                  <a:gd name="T0" fmla="*/ 116 w 116"/>
                  <a:gd name="T1" fmla="*/ 33 h 67"/>
                  <a:gd name="T2" fmla="*/ 59 w 116"/>
                  <a:gd name="T3" fmla="*/ 67 h 67"/>
                  <a:gd name="T4" fmla="*/ 0 w 116"/>
                  <a:gd name="T5" fmla="*/ 33 h 67"/>
                  <a:gd name="T6" fmla="*/ 59 w 116"/>
                  <a:gd name="T7" fmla="*/ 0 h 67"/>
                  <a:gd name="T8" fmla="*/ 116 w 116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67">
                    <a:moveTo>
                      <a:pt x="116" y="33"/>
                    </a:moveTo>
                    <a:lnTo>
                      <a:pt x="59" y="67"/>
                    </a:lnTo>
                    <a:lnTo>
                      <a:pt x="0" y="33"/>
                    </a:lnTo>
                    <a:lnTo>
                      <a:pt x="59" y="0"/>
                    </a:lnTo>
                    <a:lnTo>
                      <a:pt x="116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9" name="Freeform 147"/>
              <p:cNvSpPr/>
              <p:nvPr/>
            </p:nvSpPr>
            <p:spPr bwMode="auto">
              <a:xfrm>
                <a:off x="5714" y="2885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0" name="Freeform 148"/>
              <p:cNvSpPr/>
              <p:nvPr/>
            </p:nvSpPr>
            <p:spPr bwMode="auto">
              <a:xfrm>
                <a:off x="5655" y="2885"/>
                <a:ext cx="59" cy="42"/>
              </a:xfrm>
              <a:custGeom>
                <a:avLst/>
                <a:gdLst>
                  <a:gd name="T0" fmla="*/ 59 w 59"/>
                  <a:gd name="T1" fmla="*/ 34 h 42"/>
                  <a:gd name="T2" fmla="*/ 59 w 59"/>
                  <a:gd name="T3" fmla="*/ 42 h 42"/>
                  <a:gd name="T4" fmla="*/ 0 w 59"/>
                  <a:gd name="T5" fmla="*/ 9 h 42"/>
                  <a:gd name="T6" fmla="*/ 0 w 59"/>
                  <a:gd name="T7" fmla="*/ 0 h 42"/>
                  <a:gd name="T8" fmla="*/ 59 w 59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2">
                    <a:moveTo>
                      <a:pt x="59" y="34"/>
                    </a:moveTo>
                    <a:lnTo>
                      <a:pt x="59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9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1" name="Freeform 149"/>
              <p:cNvSpPr/>
              <p:nvPr/>
            </p:nvSpPr>
            <p:spPr bwMode="auto">
              <a:xfrm>
                <a:off x="5536" y="2782"/>
                <a:ext cx="114" cy="67"/>
              </a:xfrm>
              <a:custGeom>
                <a:avLst/>
                <a:gdLst>
                  <a:gd name="T0" fmla="*/ 114 w 114"/>
                  <a:gd name="T1" fmla="*/ 34 h 67"/>
                  <a:gd name="T2" fmla="*/ 57 w 114"/>
                  <a:gd name="T3" fmla="*/ 67 h 67"/>
                  <a:gd name="T4" fmla="*/ 0 w 114"/>
                  <a:gd name="T5" fmla="*/ 34 h 67"/>
                  <a:gd name="T6" fmla="*/ 57 w 114"/>
                  <a:gd name="T7" fmla="*/ 0 h 67"/>
                  <a:gd name="T8" fmla="*/ 114 w 114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4"/>
                    </a:moveTo>
                    <a:lnTo>
                      <a:pt x="57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4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2" name="Freeform 150"/>
              <p:cNvSpPr/>
              <p:nvPr/>
            </p:nvSpPr>
            <p:spPr bwMode="auto">
              <a:xfrm>
                <a:off x="5593" y="2816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3" name="Freeform 151"/>
              <p:cNvSpPr/>
              <p:nvPr/>
            </p:nvSpPr>
            <p:spPr bwMode="auto">
              <a:xfrm>
                <a:off x="5536" y="2816"/>
                <a:ext cx="57" cy="41"/>
              </a:xfrm>
              <a:custGeom>
                <a:avLst/>
                <a:gdLst>
                  <a:gd name="T0" fmla="*/ 57 w 57"/>
                  <a:gd name="T1" fmla="*/ 33 h 41"/>
                  <a:gd name="T2" fmla="*/ 57 w 57"/>
                  <a:gd name="T3" fmla="*/ 41 h 41"/>
                  <a:gd name="T4" fmla="*/ 0 w 57"/>
                  <a:gd name="T5" fmla="*/ 8 h 41"/>
                  <a:gd name="T6" fmla="*/ 0 w 57"/>
                  <a:gd name="T7" fmla="*/ 0 h 41"/>
                  <a:gd name="T8" fmla="*/ 57 w 57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4" name="Freeform 152"/>
              <p:cNvSpPr/>
              <p:nvPr/>
            </p:nvSpPr>
            <p:spPr bwMode="auto">
              <a:xfrm>
                <a:off x="5564" y="2799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5" name="Freeform 153"/>
              <p:cNvSpPr/>
              <p:nvPr/>
            </p:nvSpPr>
            <p:spPr bwMode="auto">
              <a:xfrm>
                <a:off x="5622" y="2832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6" name="Freeform 154"/>
              <p:cNvSpPr/>
              <p:nvPr/>
            </p:nvSpPr>
            <p:spPr bwMode="auto">
              <a:xfrm>
                <a:off x="5564" y="2832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7" name="Freeform 155"/>
              <p:cNvSpPr/>
              <p:nvPr/>
            </p:nvSpPr>
            <p:spPr bwMode="auto">
              <a:xfrm>
                <a:off x="5751" y="2907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7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8" name="Freeform 156"/>
              <p:cNvSpPr/>
              <p:nvPr/>
            </p:nvSpPr>
            <p:spPr bwMode="auto">
              <a:xfrm>
                <a:off x="5808" y="2940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8 h 42"/>
                  <a:gd name="T4" fmla="*/ 0 w 58"/>
                  <a:gd name="T5" fmla="*/ 42 h 42"/>
                  <a:gd name="T6" fmla="*/ 0 w 58"/>
                  <a:gd name="T7" fmla="*/ 33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9" name="Freeform 157"/>
              <p:cNvSpPr/>
              <p:nvPr/>
            </p:nvSpPr>
            <p:spPr bwMode="auto">
              <a:xfrm>
                <a:off x="5751" y="2940"/>
                <a:ext cx="57" cy="42"/>
              </a:xfrm>
              <a:custGeom>
                <a:avLst/>
                <a:gdLst>
                  <a:gd name="T0" fmla="*/ 57 w 57"/>
                  <a:gd name="T1" fmla="*/ 33 h 42"/>
                  <a:gd name="T2" fmla="*/ 57 w 57"/>
                  <a:gd name="T3" fmla="*/ 42 h 42"/>
                  <a:gd name="T4" fmla="*/ 0 w 57"/>
                  <a:gd name="T5" fmla="*/ 8 h 42"/>
                  <a:gd name="T6" fmla="*/ 0 w 57"/>
                  <a:gd name="T7" fmla="*/ 0 h 42"/>
                  <a:gd name="T8" fmla="*/ 57 w 57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3"/>
                    </a:moveTo>
                    <a:lnTo>
                      <a:pt x="57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0" name="Freeform 158"/>
              <p:cNvSpPr/>
              <p:nvPr/>
            </p:nvSpPr>
            <p:spPr bwMode="auto">
              <a:xfrm>
                <a:off x="5847" y="2963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1" name="Freeform 159"/>
              <p:cNvSpPr/>
              <p:nvPr/>
            </p:nvSpPr>
            <p:spPr bwMode="auto">
              <a:xfrm>
                <a:off x="5905" y="2996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2" name="Freeform 160"/>
              <p:cNvSpPr/>
              <p:nvPr/>
            </p:nvSpPr>
            <p:spPr bwMode="auto">
              <a:xfrm>
                <a:off x="5847" y="2996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3" name="Freeform 161"/>
              <p:cNvSpPr/>
              <p:nvPr/>
            </p:nvSpPr>
            <p:spPr bwMode="auto">
              <a:xfrm>
                <a:off x="5939" y="3017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4" name="Freeform 162"/>
              <p:cNvSpPr/>
              <p:nvPr/>
            </p:nvSpPr>
            <p:spPr bwMode="auto">
              <a:xfrm>
                <a:off x="5997" y="3050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5" name="Freeform 163"/>
              <p:cNvSpPr/>
              <p:nvPr/>
            </p:nvSpPr>
            <p:spPr bwMode="auto">
              <a:xfrm>
                <a:off x="5939" y="3050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6" name="Freeform 164"/>
              <p:cNvSpPr/>
              <p:nvPr/>
            </p:nvSpPr>
            <p:spPr bwMode="auto">
              <a:xfrm>
                <a:off x="6036" y="3074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7" name="Freeform 165"/>
              <p:cNvSpPr/>
              <p:nvPr/>
            </p:nvSpPr>
            <p:spPr bwMode="auto">
              <a:xfrm>
                <a:off x="6094" y="3107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8" name="Freeform 166"/>
              <p:cNvSpPr/>
              <p:nvPr/>
            </p:nvSpPr>
            <p:spPr bwMode="auto">
              <a:xfrm>
                <a:off x="6036" y="3107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9" name="Freeform 167"/>
              <p:cNvSpPr/>
              <p:nvPr/>
            </p:nvSpPr>
            <p:spPr bwMode="auto">
              <a:xfrm>
                <a:off x="6130" y="3127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7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0" name="Freeform 168"/>
              <p:cNvSpPr/>
              <p:nvPr/>
            </p:nvSpPr>
            <p:spPr bwMode="auto">
              <a:xfrm>
                <a:off x="6187" y="3161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0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1" name="Freeform 169"/>
              <p:cNvSpPr/>
              <p:nvPr/>
            </p:nvSpPr>
            <p:spPr bwMode="auto">
              <a:xfrm>
                <a:off x="6130" y="3160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2" name="Freeform 170"/>
              <p:cNvSpPr/>
              <p:nvPr/>
            </p:nvSpPr>
            <p:spPr bwMode="auto">
              <a:xfrm>
                <a:off x="6230" y="3186"/>
                <a:ext cx="115" cy="65"/>
              </a:xfrm>
              <a:custGeom>
                <a:avLst/>
                <a:gdLst>
                  <a:gd name="T0" fmla="*/ 115 w 115"/>
                  <a:gd name="T1" fmla="*/ 33 h 65"/>
                  <a:gd name="T2" fmla="*/ 57 w 115"/>
                  <a:gd name="T3" fmla="*/ 65 h 65"/>
                  <a:gd name="T4" fmla="*/ 0 w 115"/>
                  <a:gd name="T5" fmla="*/ 33 h 65"/>
                  <a:gd name="T6" fmla="*/ 57 w 115"/>
                  <a:gd name="T7" fmla="*/ 0 h 65"/>
                  <a:gd name="T8" fmla="*/ 115 w 115"/>
                  <a:gd name="T9" fmla="*/ 3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5">
                    <a:moveTo>
                      <a:pt x="115" y="33"/>
                    </a:moveTo>
                    <a:lnTo>
                      <a:pt x="57" y="65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3" name="Freeform 171"/>
              <p:cNvSpPr/>
              <p:nvPr/>
            </p:nvSpPr>
            <p:spPr bwMode="auto">
              <a:xfrm>
                <a:off x="6287" y="3219"/>
                <a:ext cx="58" cy="40"/>
              </a:xfrm>
              <a:custGeom>
                <a:avLst/>
                <a:gdLst>
                  <a:gd name="T0" fmla="*/ 58 w 58"/>
                  <a:gd name="T1" fmla="*/ 0 h 40"/>
                  <a:gd name="T2" fmla="*/ 58 w 58"/>
                  <a:gd name="T3" fmla="*/ 7 h 40"/>
                  <a:gd name="T4" fmla="*/ 0 w 58"/>
                  <a:gd name="T5" fmla="*/ 40 h 40"/>
                  <a:gd name="T6" fmla="*/ 0 w 58"/>
                  <a:gd name="T7" fmla="*/ 32 h 40"/>
                  <a:gd name="T8" fmla="*/ 58 w 5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0">
                    <a:moveTo>
                      <a:pt x="58" y="0"/>
                    </a:moveTo>
                    <a:lnTo>
                      <a:pt x="58" y="7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4" name="Freeform 172"/>
              <p:cNvSpPr/>
              <p:nvPr/>
            </p:nvSpPr>
            <p:spPr bwMode="auto">
              <a:xfrm>
                <a:off x="6230" y="3219"/>
                <a:ext cx="57" cy="40"/>
              </a:xfrm>
              <a:custGeom>
                <a:avLst/>
                <a:gdLst>
                  <a:gd name="T0" fmla="*/ 57 w 57"/>
                  <a:gd name="T1" fmla="*/ 32 h 40"/>
                  <a:gd name="T2" fmla="*/ 57 w 57"/>
                  <a:gd name="T3" fmla="*/ 40 h 40"/>
                  <a:gd name="T4" fmla="*/ 0 w 57"/>
                  <a:gd name="T5" fmla="*/ 7 h 40"/>
                  <a:gd name="T6" fmla="*/ 0 w 57"/>
                  <a:gd name="T7" fmla="*/ 0 h 40"/>
                  <a:gd name="T8" fmla="*/ 57 w 57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0">
                    <a:moveTo>
                      <a:pt x="57" y="32"/>
                    </a:moveTo>
                    <a:lnTo>
                      <a:pt x="57" y="40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57" y="32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5" name="Freeform 173"/>
              <p:cNvSpPr/>
              <p:nvPr/>
            </p:nvSpPr>
            <p:spPr bwMode="auto">
              <a:xfrm>
                <a:off x="6260" y="3203"/>
                <a:ext cx="115" cy="66"/>
              </a:xfrm>
              <a:custGeom>
                <a:avLst/>
                <a:gdLst>
                  <a:gd name="T0" fmla="*/ 115 w 115"/>
                  <a:gd name="T1" fmla="*/ 32 h 66"/>
                  <a:gd name="T2" fmla="*/ 57 w 115"/>
                  <a:gd name="T3" fmla="*/ 66 h 66"/>
                  <a:gd name="T4" fmla="*/ 0 w 115"/>
                  <a:gd name="T5" fmla="*/ 32 h 66"/>
                  <a:gd name="T6" fmla="*/ 57 w 115"/>
                  <a:gd name="T7" fmla="*/ 0 h 66"/>
                  <a:gd name="T8" fmla="*/ 115 w 115"/>
                  <a:gd name="T9" fmla="*/ 3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2"/>
                    </a:moveTo>
                    <a:lnTo>
                      <a:pt x="57" y="66"/>
                    </a:lnTo>
                    <a:lnTo>
                      <a:pt x="0" y="32"/>
                    </a:lnTo>
                    <a:lnTo>
                      <a:pt x="57" y="0"/>
                    </a:lnTo>
                    <a:lnTo>
                      <a:pt x="115" y="32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6" name="Freeform 174"/>
              <p:cNvSpPr/>
              <p:nvPr/>
            </p:nvSpPr>
            <p:spPr bwMode="auto">
              <a:xfrm>
                <a:off x="6317" y="3235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4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7" name="Freeform 175"/>
              <p:cNvSpPr/>
              <p:nvPr/>
            </p:nvSpPr>
            <p:spPr bwMode="auto">
              <a:xfrm>
                <a:off x="6260" y="3235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8" name="Freeform 176"/>
              <p:cNvSpPr/>
              <p:nvPr/>
            </p:nvSpPr>
            <p:spPr bwMode="auto">
              <a:xfrm>
                <a:off x="6317" y="3235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8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9" name="Freeform 177"/>
              <p:cNvSpPr/>
              <p:nvPr/>
            </p:nvSpPr>
            <p:spPr bwMode="auto">
              <a:xfrm>
                <a:off x="6375" y="3269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0" name="Freeform 178"/>
              <p:cNvSpPr/>
              <p:nvPr/>
            </p:nvSpPr>
            <p:spPr bwMode="auto">
              <a:xfrm>
                <a:off x="6317" y="3269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1" name="Freeform 179"/>
              <p:cNvSpPr/>
              <p:nvPr/>
            </p:nvSpPr>
            <p:spPr bwMode="auto">
              <a:xfrm>
                <a:off x="5445" y="2855"/>
                <a:ext cx="114" cy="66"/>
              </a:xfrm>
              <a:custGeom>
                <a:avLst/>
                <a:gdLst>
                  <a:gd name="T0" fmla="*/ 114 w 114"/>
                  <a:gd name="T1" fmla="*/ 33 h 66"/>
                  <a:gd name="T2" fmla="*/ 57 w 114"/>
                  <a:gd name="T3" fmla="*/ 66 h 66"/>
                  <a:gd name="T4" fmla="*/ 0 w 114"/>
                  <a:gd name="T5" fmla="*/ 33 h 66"/>
                  <a:gd name="T6" fmla="*/ 57 w 114"/>
                  <a:gd name="T7" fmla="*/ 0 h 66"/>
                  <a:gd name="T8" fmla="*/ 114 w 114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6">
                    <a:moveTo>
                      <a:pt x="114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4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2" name="Freeform 180"/>
              <p:cNvSpPr/>
              <p:nvPr/>
            </p:nvSpPr>
            <p:spPr bwMode="auto">
              <a:xfrm>
                <a:off x="5502" y="2888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3" name="Freeform 181"/>
              <p:cNvSpPr/>
              <p:nvPr/>
            </p:nvSpPr>
            <p:spPr bwMode="auto">
              <a:xfrm>
                <a:off x="5445" y="2888"/>
                <a:ext cx="57" cy="42"/>
              </a:xfrm>
              <a:custGeom>
                <a:avLst/>
                <a:gdLst>
                  <a:gd name="T0" fmla="*/ 57 w 57"/>
                  <a:gd name="T1" fmla="*/ 33 h 42"/>
                  <a:gd name="T2" fmla="*/ 57 w 57"/>
                  <a:gd name="T3" fmla="*/ 42 h 42"/>
                  <a:gd name="T4" fmla="*/ 0 w 57"/>
                  <a:gd name="T5" fmla="*/ 8 h 42"/>
                  <a:gd name="T6" fmla="*/ 0 w 57"/>
                  <a:gd name="T7" fmla="*/ 0 h 42"/>
                  <a:gd name="T8" fmla="*/ 57 w 57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3"/>
                    </a:moveTo>
                    <a:lnTo>
                      <a:pt x="57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4" name="Freeform 182"/>
              <p:cNvSpPr/>
              <p:nvPr/>
            </p:nvSpPr>
            <p:spPr bwMode="auto">
              <a:xfrm>
                <a:off x="5358" y="2804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8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5" name="Freeform 183"/>
              <p:cNvSpPr/>
              <p:nvPr/>
            </p:nvSpPr>
            <p:spPr bwMode="auto">
              <a:xfrm>
                <a:off x="5416" y="2838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6" name="Freeform 184"/>
              <p:cNvSpPr/>
              <p:nvPr/>
            </p:nvSpPr>
            <p:spPr bwMode="auto">
              <a:xfrm>
                <a:off x="5358" y="2838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7" name="Freeform 185"/>
              <p:cNvSpPr/>
              <p:nvPr/>
            </p:nvSpPr>
            <p:spPr bwMode="auto">
              <a:xfrm>
                <a:off x="5645" y="2972"/>
                <a:ext cx="116" cy="66"/>
              </a:xfrm>
              <a:custGeom>
                <a:avLst/>
                <a:gdLst>
                  <a:gd name="T0" fmla="*/ 116 w 116"/>
                  <a:gd name="T1" fmla="*/ 33 h 66"/>
                  <a:gd name="T2" fmla="*/ 59 w 116"/>
                  <a:gd name="T3" fmla="*/ 66 h 66"/>
                  <a:gd name="T4" fmla="*/ 0 w 116"/>
                  <a:gd name="T5" fmla="*/ 33 h 66"/>
                  <a:gd name="T6" fmla="*/ 58 w 116"/>
                  <a:gd name="T7" fmla="*/ 0 h 66"/>
                  <a:gd name="T8" fmla="*/ 116 w 116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66">
                    <a:moveTo>
                      <a:pt x="116" y="33"/>
                    </a:moveTo>
                    <a:lnTo>
                      <a:pt x="59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6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8" name="Freeform 186"/>
              <p:cNvSpPr/>
              <p:nvPr/>
            </p:nvSpPr>
            <p:spPr bwMode="auto">
              <a:xfrm>
                <a:off x="5704" y="3005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9" name="Freeform 187"/>
              <p:cNvSpPr/>
              <p:nvPr/>
            </p:nvSpPr>
            <p:spPr bwMode="auto">
              <a:xfrm>
                <a:off x="5645" y="3005"/>
                <a:ext cx="59" cy="41"/>
              </a:xfrm>
              <a:custGeom>
                <a:avLst/>
                <a:gdLst>
                  <a:gd name="T0" fmla="*/ 59 w 59"/>
                  <a:gd name="T1" fmla="*/ 33 h 41"/>
                  <a:gd name="T2" fmla="*/ 59 w 59"/>
                  <a:gd name="T3" fmla="*/ 41 h 41"/>
                  <a:gd name="T4" fmla="*/ 0 w 59"/>
                  <a:gd name="T5" fmla="*/ 8 h 41"/>
                  <a:gd name="T6" fmla="*/ 0 w 59"/>
                  <a:gd name="T7" fmla="*/ 0 h 41"/>
                  <a:gd name="T8" fmla="*/ 59 w 59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1">
                    <a:moveTo>
                      <a:pt x="59" y="33"/>
                    </a:moveTo>
                    <a:lnTo>
                      <a:pt x="59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9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0" name="Freeform 188"/>
              <p:cNvSpPr/>
              <p:nvPr/>
            </p:nvSpPr>
            <p:spPr bwMode="auto">
              <a:xfrm>
                <a:off x="5938" y="3142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1" name="Freeform 189"/>
              <p:cNvSpPr/>
              <p:nvPr/>
            </p:nvSpPr>
            <p:spPr bwMode="auto">
              <a:xfrm>
                <a:off x="5996" y="3175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2" name="Freeform 190"/>
              <p:cNvSpPr/>
              <p:nvPr/>
            </p:nvSpPr>
            <p:spPr bwMode="auto">
              <a:xfrm>
                <a:off x="5938" y="3175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3" name="Freeform 191"/>
              <p:cNvSpPr/>
              <p:nvPr/>
            </p:nvSpPr>
            <p:spPr bwMode="auto">
              <a:xfrm>
                <a:off x="6024" y="3192"/>
                <a:ext cx="115" cy="65"/>
              </a:xfrm>
              <a:custGeom>
                <a:avLst/>
                <a:gdLst>
                  <a:gd name="T0" fmla="*/ 115 w 115"/>
                  <a:gd name="T1" fmla="*/ 32 h 65"/>
                  <a:gd name="T2" fmla="*/ 58 w 115"/>
                  <a:gd name="T3" fmla="*/ 65 h 65"/>
                  <a:gd name="T4" fmla="*/ 0 w 115"/>
                  <a:gd name="T5" fmla="*/ 32 h 65"/>
                  <a:gd name="T6" fmla="*/ 58 w 115"/>
                  <a:gd name="T7" fmla="*/ 0 h 65"/>
                  <a:gd name="T8" fmla="*/ 115 w 115"/>
                  <a:gd name="T9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5">
                    <a:moveTo>
                      <a:pt x="115" y="32"/>
                    </a:moveTo>
                    <a:lnTo>
                      <a:pt x="58" y="65"/>
                    </a:lnTo>
                    <a:lnTo>
                      <a:pt x="0" y="32"/>
                    </a:lnTo>
                    <a:lnTo>
                      <a:pt x="58" y="0"/>
                    </a:lnTo>
                    <a:lnTo>
                      <a:pt x="115" y="32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4" name="Freeform 192"/>
              <p:cNvSpPr/>
              <p:nvPr/>
            </p:nvSpPr>
            <p:spPr bwMode="auto">
              <a:xfrm>
                <a:off x="6082" y="3224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5" name="Freeform 193"/>
              <p:cNvSpPr/>
              <p:nvPr/>
            </p:nvSpPr>
            <p:spPr bwMode="auto">
              <a:xfrm>
                <a:off x="6024" y="3224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6" name="Freeform 194"/>
              <p:cNvSpPr/>
              <p:nvPr/>
            </p:nvSpPr>
            <p:spPr bwMode="auto">
              <a:xfrm>
                <a:off x="6113" y="3257"/>
                <a:ext cx="74" cy="43"/>
              </a:xfrm>
              <a:custGeom>
                <a:avLst/>
                <a:gdLst>
                  <a:gd name="T0" fmla="*/ 74 w 74"/>
                  <a:gd name="T1" fmla="*/ 21 h 43"/>
                  <a:gd name="T2" fmla="*/ 37 w 74"/>
                  <a:gd name="T3" fmla="*/ 43 h 43"/>
                  <a:gd name="T4" fmla="*/ 0 w 74"/>
                  <a:gd name="T5" fmla="*/ 21 h 43"/>
                  <a:gd name="T6" fmla="*/ 37 w 74"/>
                  <a:gd name="T7" fmla="*/ 0 h 43"/>
                  <a:gd name="T8" fmla="*/ 74 w 74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43">
                    <a:moveTo>
                      <a:pt x="74" y="21"/>
                    </a:moveTo>
                    <a:lnTo>
                      <a:pt x="37" y="43"/>
                    </a:lnTo>
                    <a:lnTo>
                      <a:pt x="0" y="21"/>
                    </a:lnTo>
                    <a:lnTo>
                      <a:pt x="37" y="0"/>
                    </a:lnTo>
                    <a:lnTo>
                      <a:pt x="74" y="21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7" name="Freeform 195"/>
              <p:cNvSpPr/>
              <p:nvPr/>
            </p:nvSpPr>
            <p:spPr bwMode="auto">
              <a:xfrm>
                <a:off x="6150" y="3278"/>
                <a:ext cx="37" cy="27"/>
              </a:xfrm>
              <a:custGeom>
                <a:avLst/>
                <a:gdLst>
                  <a:gd name="T0" fmla="*/ 37 w 37"/>
                  <a:gd name="T1" fmla="*/ 0 h 27"/>
                  <a:gd name="T2" fmla="*/ 37 w 37"/>
                  <a:gd name="T3" fmla="*/ 6 h 27"/>
                  <a:gd name="T4" fmla="*/ 0 w 37"/>
                  <a:gd name="T5" fmla="*/ 27 h 27"/>
                  <a:gd name="T6" fmla="*/ 0 w 37"/>
                  <a:gd name="T7" fmla="*/ 22 h 27"/>
                  <a:gd name="T8" fmla="*/ 37 w 3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0"/>
                    </a:moveTo>
                    <a:lnTo>
                      <a:pt x="37" y="6"/>
                    </a:lnTo>
                    <a:lnTo>
                      <a:pt x="0" y="27"/>
                    </a:lnTo>
                    <a:lnTo>
                      <a:pt x="0" y="2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8" name="Freeform 196"/>
              <p:cNvSpPr/>
              <p:nvPr/>
            </p:nvSpPr>
            <p:spPr bwMode="auto">
              <a:xfrm>
                <a:off x="6113" y="3278"/>
                <a:ext cx="37" cy="27"/>
              </a:xfrm>
              <a:custGeom>
                <a:avLst/>
                <a:gdLst>
                  <a:gd name="T0" fmla="*/ 37 w 37"/>
                  <a:gd name="T1" fmla="*/ 22 h 27"/>
                  <a:gd name="T2" fmla="*/ 37 w 37"/>
                  <a:gd name="T3" fmla="*/ 27 h 27"/>
                  <a:gd name="T4" fmla="*/ 0 w 37"/>
                  <a:gd name="T5" fmla="*/ 6 h 27"/>
                  <a:gd name="T6" fmla="*/ 0 w 37"/>
                  <a:gd name="T7" fmla="*/ 0 h 27"/>
                  <a:gd name="T8" fmla="*/ 37 w 37"/>
                  <a:gd name="T9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22"/>
                    </a:moveTo>
                    <a:lnTo>
                      <a:pt x="37" y="27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7" y="22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9" name="Freeform 197"/>
              <p:cNvSpPr/>
              <p:nvPr/>
            </p:nvSpPr>
            <p:spPr bwMode="auto">
              <a:xfrm>
                <a:off x="6172" y="3291"/>
                <a:ext cx="74" cy="43"/>
              </a:xfrm>
              <a:custGeom>
                <a:avLst/>
                <a:gdLst>
                  <a:gd name="T0" fmla="*/ 74 w 74"/>
                  <a:gd name="T1" fmla="*/ 22 h 43"/>
                  <a:gd name="T2" fmla="*/ 38 w 74"/>
                  <a:gd name="T3" fmla="*/ 43 h 43"/>
                  <a:gd name="T4" fmla="*/ 0 w 74"/>
                  <a:gd name="T5" fmla="*/ 22 h 43"/>
                  <a:gd name="T6" fmla="*/ 37 w 74"/>
                  <a:gd name="T7" fmla="*/ 0 h 43"/>
                  <a:gd name="T8" fmla="*/ 74 w 74"/>
                  <a:gd name="T9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43">
                    <a:moveTo>
                      <a:pt x="74" y="22"/>
                    </a:moveTo>
                    <a:lnTo>
                      <a:pt x="38" y="43"/>
                    </a:lnTo>
                    <a:lnTo>
                      <a:pt x="0" y="22"/>
                    </a:lnTo>
                    <a:lnTo>
                      <a:pt x="37" y="0"/>
                    </a:lnTo>
                    <a:lnTo>
                      <a:pt x="74" y="22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00" name="Freeform 198"/>
              <p:cNvSpPr/>
              <p:nvPr/>
            </p:nvSpPr>
            <p:spPr bwMode="auto">
              <a:xfrm>
                <a:off x="6209" y="3313"/>
                <a:ext cx="37" cy="27"/>
              </a:xfrm>
              <a:custGeom>
                <a:avLst/>
                <a:gdLst>
                  <a:gd name="T0" fmla="*/ 37 w 37"/>
                  <a:gd name="T1" fmla="*/ 0 h 27"/>
                  <a:gd name="T2" fmla="*/ 37 w 37"/>
                  <a:gd name="T3" fmla="*/ 5 h 27"/>
                  <a:gd name="T4" fmla="*/ 0 w 37"/>
                  <a:gd name="T5" fmla="*/ 27 h 27"/>
                  <a:gd name="T6" fmla="*/ 1 w 37"/>
                  <a:gd name="T7" fmla="*/ 21 h 27"/>
                  <a:gd name="T8" fmla="*/ 37 w 3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0"/>
                    </a:moveTo>
                    <a:lnTo>
                      <a:pt x="37" y="5"/>
                    </a:lnTo>
                    <a:lnTo>
                      <a:pt x="0" y="27"/>
                    </a:lnTo>
                    <a:lnTo>
                      <a:pt x="1" y="21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01" name="Freeform 199"/>
              <p:cNvSpPr/>
              <p:nvPr/>
            </p:nvSpPr>
            <p:spPr bwMode="auto">
              <a:xfrm>
                <a:off x="6172" y="3313"/>
                <a:ext cx="38" cy="27"/>
              </a:xfrm>
              <a:custGeom>
                <a:avLst/>
                <a:gdLst>
                  <a:gd name="T0" fmla="*/ 38 w 38"/>
                  <a:gd name="T1" fmla="*/ 21 h 27"/>
                  <a:gd name="T2" fmla="*/ 37 w 38"/>
                  <a:gd name="T3" fmla="*/ 27 h 27"/>
                  <a:gd name="T4" fmla="*/ 0 w 38"/>
                  <a:gd name="T5" fmla="*/ 5 h 27"/>
                  <a:gd name="T6" fmla="*/ 0 w 38"/>
                  <a:gd name="T7" fmla="*/ 0 h 27"/>
                  <a:gd name="T8" fmla="*/ 38 w 38"/>
                  <a:gd name="T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7">
                    <a:moveTo>
                      <a:pt x="38" y="21"/>
                    </a:moveTo>
                    <a:lnTo>
                      <a:pt x="37" y="27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8" y="21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02" name="Freeform 200"/>
              <p:cNvSpPr/>
              <p:nvPr/>
            </p:nvSpPr>
            <p:spPr bwMode="auto">
              <a:xfrm>
                <a:off x="6221" y="3263"/>
                <a:ext cx="75" cy="43"/>
              </a:xfrm>
              <a:custGeom>
                <a:avLst/>
                <a:gdLst>
                  <a:gd name="T0" fmla="*/ 75 w 75"/>
                  <a:gd name="T1" fmla="*/ 21 h 43"/>
                  <a:gd name="T2" fmla="*/ 38 w 75"/>
                  <a:gd name="T3" fmla="*/ 43 h 43"/>
                  <a:gd name="T4" fmla="*/ 0 w 75"/>
                  <a:gd name="T5" fmla="*/ 21 h 43"/>
                  <a:gd name="T6" fmla="*/ 37 w 75"/>
                  <a:gd name="T7" fmla="*/ 0 h 43"/>
                  <a:gd name="T8" fmla="*/ 75 w 75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43">
                    <a:moveTo>
                      <a:pt x="75" y="21"/>
                    </a:moveTo>
                    <a:lnTo>
                      <a:pt x="38" y="43"/>
                    </a:lnTo>
                    <a:lnTo>
                      <a:pt x="0" y="21"/>
                    </a:lnTo>
                    <a:lnTo>
                      <a:pt x="37" y="0"/>
                    </a:lnTo>
                    <a:lnTo>
                      <a:pt x="75" y="21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03" name="Freeform 201"/>
              <p:cNvSpPr/>
              <p:nvPr/>
            </p:nvSpPr>
            <p:spPr bwMode="auto">
              <a:xfrm>
                <a:off x="6259" y="3284"/>
                <a:ext cx="37" cy="27"/>
              </a:xfrm>
              <a:custGeom>
                <a:avLst/>
                <a:gdLst>
                  <a:gd name="T0" fmla="*/ 37 w 37"/>
                  <a:gd name="T1" fmla="*/ 0 h 27"/>
                  <a:gd name="T2" fmla="*/ 37 w 37"/>
                  <a:gd name="T3" fmla="*/ 6 h 27"/>
                  <a:gd name="T4" fmla="*/ 0 w 37"/>
                  <a:gd name="T5" fmla="*/ 27 h 27"/>
                  <a:gd name="T6" fmla="*/ 0 w 37"/>
                  <a:gd name="T7" fmla="*/ 22 h 27"/>
                  <a:gd name="T8" fmla="*/ 37 w 3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0"/>
                    </a:moveTo>
                    <a:lnTo>
                      <a:pt x="37" y="6"/>
                    </a:lnTo>
                    <a:lnTo>
                      <a:pt x="0" y="27"/>
                    </a:lnTo>
                    <a:lnTo>
                      <a:pt x="0" y="2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04" name="Freeform 202"/>
              <p:cNvSpPr/>
              <p:nvPr/>
            </p:nvSpPr>
            <p:spPr bwMode="auto">
              <a:xfrm>
                <a:off x="6221" y="3284"/>
                <a:ext cx="38" cy="27"/>
              </a:xfrm>
              <a:custGeom>
                <a:avLst/>
                <a:gdLst>
                  <a:gd name="T0" fmla="*/ 38 w 38"/>
                  <a:gd name="T1" fmla="*/ 22 h 27"/>
                  <a:gd name="T2" fmla="*/ 38 w 38"/>
                  <a:gd name="T3" fmla="*/ 27 h 27"/>
                  <a:gd name="T4" fmla="*/ 0 w 38"/>
                  <a:gd name="T5" fmla="*/ 6 h 27"/>
                  <a:gd name="T6" fmla="*/ 0 w 38"/>
                  <a:gd name="T7" fmla="*/ 0 h 27"/>
                  <a:gd name="T8" fmla="*/ 38 w 38"/>
                  <a:gd name="T9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7">
                    <a:moveTo>
                      <a:pt x="38" y="22"/>
                    </a:moveTo>
                    <a:lnTo>
                      <a:pt x="38" y="27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8" y="22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05" name="Freeform 203"/>
              <p:cNvSpPr/>
              <p:nvPr/>
            </p:nvSpPr>
            <p:spPr bwMode="auto">
              <a:xfrm>
                <a:off x="6231" y="3325"/>
                <a:ext cx="74" cy="43"/>
              </a:xfrm>
              <a:custGeom>
                <a:avLst/>
                <a:gdLst>
                  <a:gd name="T0" fmla="*/ 74 w 74"/>
                  <a:gd name="T1" fmla="*/ 22 h 43"/>
                  <a:gd name="T2" fmla="*/ 37 w 74"/>
                  <a:gd name="T3" fmla="*/ 43 h 43"/>
                  <a:gd name="T4" fmla="*/ 0 w 74"/>
                  <a:gd name="T5" fmla="*/ 22 h 43"/>
                  <a:gd name="T6" fmla="*/ 37 w 74"/>
                  <a:gd name="T7" fmla="*/ 0 h 43"/>
                  <a:gd name="T8" fmla="*/ 74 w 74"/>
                  <a:gd name="T9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43">
                    <a:moveTo>
                      <a:pt x="74" y="22"/>
                    </a:moveTo>
                    <a:lnTo>
                      <a:pt x="37" y="43"/>
                    </a:lnTo>
                    <a:lnTo>
                      <a:pt x="0" y="22"/>
                    </a:lnTo>
                    <a:lnTo>
                      <a:pt x="37" y="0"/>
                    </a:lnTo>
                    <a:lnTo>
                      <a:pt x="74" y="22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06" name="Freeform 204"/>
              <p:cNvSpPr/>
              <p:nvPr/>
            </p:nvSpPr>
            <p:spPr bwMode="auto">
              <a:xfrm>
                <a:off x="6268" y="3347"/>
                <a:ext cx="37" cy="27"/>
              </a:xfrm>
              <a:custGeom>
                <a:avLst/>
                <a:gdLst>
                  <a:gd name="T0" fmla="*/ 37 w 37"/>
                  <a:gd name="T1" fmla="*/ 0 h 27"/>
                  <a:gd name="T2" fmla="*/ 37 w 37"/>
                  <a:gd name="T3" fmla="*/ 5 h 27"/>
                  <a:gd name="T4" fmla="*/ 0 w 37"/>
                  <a:gd name="T5" fmla="*/ 27 h 27"/>
                  <a:gd name="T6" fmla="*/ 0 w 37"/>
                  <a:gd name="T7" fmla="*/ 21 h 27"/>
                  <a:gd name="T8" fmla="*/ 37 w 3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0"/>
                    </a:moveTo>
                    <a:lnTo>
                      <a:pt x="37" y="5"/>
                    </a:lnTo>
                    <a:lnTo>
                      <a:pt x="0" y="27"/>
                    </a:lnTo>
                    <a:lnTo>
                      <a:pt x="0" y="21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8" name="Group 406"/>
            <p:cNvGrpSpPr/>
            <p:nvPr/>
          </p:nvGrpSpPr>
          <p:grpSpPr bwMode="auto">
            <a:xfrm>
              <a:off x="9583738" y="2571750"/>
              <a:ext cx="2016125" cy="4100513"/>
              <a:chOff x="5533" y="1620"/>
              <a:chExt cx="1270" cy="2583"/>
            </a:xfrm>
          </p:grpSpPr>
          <p:sp>
            <p:nvSpPr>
              <p:cNvPr id="710" name="Freeform 206"/>
              <p:cNvSpPr/>
              <p:nvPr/>
            </p:nvSpPr>
            <p:spPr bwMode="auto">
              <a:xfrm>
                <a:off x="6231" y="3347"/>
                <a:ext cx="37" cy="27"/>
              </a:xfrm>
              <a:custGeom>
                <a:avLst/>
                <a:gdLst>
                  <a:gd name="T0" fmla="*/ 37 w 37"/>
                  <a:gd name="T1" fmla="*/ 21 h 27"/>
                  <a:gd name="T2" fmla="*/ 37 w 37"/>
                  <a:gd name="T3" fmla="*/ 27 h 27"/>
                  <a:gd name="T4" fmla="*/ 0 w 37"/>
                  <a:gd name="T5" fmla="*/ 5 h 27"/>
                  <a:gd name="T6" fmla="*/ 0 w 37"/>
                  <a:gd name="T7" fmla="*/ 0 h 27"/>
                  <a:gd name="T8" fmla="*/ 37 w 37"/>
                  <a:gd name="T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21"/>
                    </a:moveTo>
                    <a:lnTo>
                      <a:pt x="37" y="27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7" y="21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1" name="Freeform 207"/>
              <p:cNvSpPr/>
              <p:nvPr/>
            </p:nvSpPr>
            <p:spPr bwMode="auto">
              <a:xfrm>
                <a:off x="5533" y="2906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8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2" name="Freeform 208"/>
              <p:cNvSpPr/>
              <p:nvPr/>
            </p:nvSpPr>
            <p:spPr bwMode="auto">
              <a:xfrm>
                <a:off x="5591" y="2940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3" name="Freeform 209"/>
              <p:cNvSpPr/>
              <p:nvPr/>
            </p:nvSpPr>
            <p:spPr bwMode="auto">
              <a:xfrm>
                <a:off x="5533" y="2940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4" name="Freeform 210"/>
              <p:cNvSpPr/>
              <p:nvPr/>
            </p:nvSpPr>
            <p:spPr bwMode="auto">
              <a:xfrm>
                <a:off x="5549" y="2915"/>
                <a:ext cx="114" cy="67"/>
              </a:xfrm>
              <a:custGeom>
                <a:avLst/>
                <a:gdLst>
                  <a:gd name="T0" fmla="*/ 114 w 114"/>
                  <a:gd name="T1" fmla="*/ 33 h 67"/>
                  <a:gd name="T2" fmla="*/ 57 w 114"/>
                  <a:gd name="T3" fmla="*/ 67 h 67"/>
                  <a:gd name="T4" fmla="*/ 0 w 114"/>
                  <a:gd name="T5" fmla="*/ 33 h 67"/>
                  <a:gd name="T6" fmla="*/ 57 w 114"/>
                  <a:gd name="T7" fmla="*/ 0 h 67"/>
                  <a:gd name="T8" fmla="*/ 114 w 114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3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4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5" name="Freeform 211"/>
              <p:cNvSpPr/>
              <p:nvPr/>
            </p:nvSpPr>
            <p:spPr bwMode="auto">
              <a:xfrm>
                <a:off x="5606" y="2948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6" name="Freeform 212"/>
              <p:cNvSpPr/>
              <p:nvPr/>
            </p:nvSpPr>
            <p:spPr bwMode="auto">
              <a:xfrm>
                <a:off x="5548" y="2948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1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1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7" name="Freeform 213"/>
              <p:cNvSpPr/>
              <p:nvPr/>
            </p:nvSpPr>
            <p:spPr bwMode="auto">
              <a:xfrm>
                <a:off x="5684" y="2993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7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8" name="Freeform 214"/>
              <p:cNvSpPr/>
              <p:nvPr/>
            </p:nvSpPr>
            <p:spPr bwMode="auto">
              <a:xfrm>
                <a:off x="5741" y="3026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4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9" name="Freeform 215"/>
              <p:cNvSpPr/>
              <p:nvPr/>
            </p:nvSpPr>
            <p:spPr bwMode="auto">
              <a:xfrm>
                <a:off x="5684" y="3026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0" name="Freeform 216"/>
              <p:cNvSpPr/>
              <p:nvPr/>
            </p:nvSpPr>
            <p:spPr bwMode="auto">
              <a:xfrm>
                <a:off x="5741" y="3027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1" name="Freeform 217"/>
              <p:cNvSpPr/>
              <p:nvPr/>
            </p:nvSpPr>
            <p:spPr bwMode="auto">
              <a:xfrm>
                <a:off x="5799" y="3060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2" name="Freeform 218"/>
              <p:cNvSpPr/>
              <p:nvPr/>
            </p:nvSpPr>
            <p:spPr bwMode="auto">
              <a:xfrm>
                <a:off x="5741" y="3060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3" name="Freeform 219"/>
              <p:cNvSpPr/>
              <p:nvPr/>
            </p:nvSpPr>
            <p:spPr bwMode="auto">
              <a:xfrm>
                <a:off x="5796" y="3058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8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4" name="Freeform 220"/>
              <p:cNvSpPr/>
              <p:nvPr/>
            </p:nvSpPr>
            <p:spPr bwMode="auto">
              <a:xfrm>
                <a:off x="5854" y="3091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5" name="Freeform 221"/>
              <p:cNvSpPr/>
              <p:nvPr/>
            </p:nvSpPr>
            <p:spPr bwMode="auto">
              <a:xfrm>
                <a:off x="5796" y="3091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6" name="Freeform 222"/>
              <p:cNvSpPr/>
              <p:nvPr/>
            </p:nvSpPr>
            <p:spPr bwMode="auto">
              <a:xfrm>
                <a:off x="5854" y="3091"/>
                <a:ext cx="114" cy="67"/>
              </a:xfrm>
              <a:custGeom>
                <a:avLst/>
                <a:gdLst>
                  <a:gd name="T0" fmla="*/ 114 w 114"/>
                  <a:gd name="T1" fmla="*/ 34 h 67"/>
                  <a:gd name="T2" fmla="*/ 57 w 114"/>
                  <a:gd name="T3" fmla="*/ 67 h 67"/>
                  <a:gd name="T4" fmla="*/ 0 w 114"/>
                  <a:gd name="T5" fmla="*/ 34 h 67"/>
                  <a:gd name="T6" fmla="*/ 57 w 114"/>
                  <a:gd name="T7" fmla="*/ 0 h 67"/>
                  <a:gd name="T8" fmla="*/ 114 w 114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4"/>
                    </a:moveTo>
                    <a:lnTo>
                      <a:pt x="57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4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7" name="Freeform 223"/>
              <p:cNvSpPr/>
              <p:nvPr/>
            </p:nvSpPr>
            <p:spPr bwMode="auto">
              <a:xfrm>
                <a:off x="5911" y="3125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8" name="Freeform 224"/>
              <p:cNvSpPr/>
              <p:nvPr/>
            </p:nvSpPr>
            <p:spPr bwMode="auto">
              <a:xfrm>
                <a:off x="5854" y="3125"/>
                <a:ext cx="57" cy="41"/>
              </a:xfrm>
              <a:custGeom>
                <a:avLst/>
                <a:gdLst>
                  <a:gd name="T0" fmla="*/ 57 w 57"/>
                  <a:gd name="T1" fmla="*/ 33 h 41"/>
                  <a:gd name="T2" fmla="*/ 57 w 57"/>
                  <a:gd name="T3" fmla="*/ 41 h 41"/>
                  <a:gd name="T4" fmla="*/ 0 w 57"/>
                  <a:gd name="T5" fmla="*/ 8 h 41"/>
                  <a:gd name="T6" fmla="*/ 0 w 57"/>
                  <a:gd name="T7" fmla="*/ 0 h 41"/>
                  <a:gd name="T8" fmla="*/ 57 w 57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9" name="Freeform 225"/>
              <p:cNvSpPr/>
              <p:nvPr/>
            </p:nvSpPr>
            <p:spPr bwMode="auto">
              <a:xfrm>
                <a:off x="5944" y="1660"/>
                <a:ext cx="19" cy="24"/>
              </a:xfrm>
              <a:custGeom>
                <a:avLst/>
                <a:gdLst>
                  <a:gd name="T0" fmla="*/ 10 w 19"/>
                  <a:gd name="T1" fmla="*/ 2 h 24"/>
                  <a:gd name="T2" fmla="*/ 18 w 19"/>
                  <a:gd name="T3" fmla="*/ 14 h 24"/>
                  <a:gd name="T4" fmla="*/ 12 w 19"/>
                  <a:gd name="T5" fmla="*/ 23 h 24"/>
                  <a:gd name="T6" fmla="*/ 10 w 19"/>
                  <a:gd name="T7" fmla="*/ 22 h 24"/>
                  <a:gd name="T8" fmla="*/ 2 w 19"/>
                  <a:gd name="T9" fmla="*/ 10 h 24"/>
                  <a:gd name="T10" fmla="*/ 7 w 19"/>
                  <a:gd name="T11" fmla="*/ 1 h 24"/>
                  <a:gd name="T12" fmla="*/ 10 w 19"/>
                  <a:gd name="T1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4">
                    <a:moveTo>
                      <a:pt x="10" y="2"/>
                    </a:moveTo>
                    <a:cubicBezTo>
                      <a:pt x="13" y="4"/>
                      <a:pt x="17" y="9"/>
                      <a:pt x="18" y="14"/>
                    </a:cubicBezTo>
                    <a:cubicBezTo>
                      <a:pt x="19" y="20"/>
                      <a:pt x="17" y="24"/>
                      <a:pt x="12" y="23"/>
                    </a:cubicBezTo>
                    <a:cubicBezTo>
                      <a:pt x="11" y="23"/>
                      <a:pt x="11" y="23"/>
                      <a:pt x="10" y="22"/>
                    </a:cubicBezTo>
                    <a:cubicBezTo>
                      <a:pt x="6" y="20"/>
                      <a:pt x="3" y="15"/>
                      <a:pt x="2" y="10"/>
                    </a:cubicBezTo>
                    <a:cubicBezTo>
                      <a:pt x="0" y="4"/>
                      <a:pt x="3" y="0"/>
                      <a:pt x="7" y="1"/>
                    </a:cubicBezTo>
                    <a:cubicBezTo>
                      <a:pt x="8" y="1"/>
                      <a:pt x="9" y="2"/>
                      <a:pt x="10" y="2"/>
                    </a:cubicBezTo>
                    <a:close/>
                  </a:path>
                </a:pathLst>
              </a:custGeom>
              <a:solidFill>
                <a:srgbClr val="FF61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30" name="Freeform 226"/>
              <p:cNvSpPr/>
              <p:nvPr/>
            </p:nvSpPr>
            <p:spPr bwMode="auto">
              <a:xfrm>
                <a:off x="5975" y="1678"/>
                <a:ext cx="19" cy="24"/>
              </a:xfrm>
              <a:custGeom>
                <a:avLst/>
                <a:gdLst>
                  <a:gd name="T0" fmla="*/ 9 w 19"/>
                  <a:gd name="T1" fmla="*/ 2 h 24"/>
                  <a:gd name="T2" fmla="*/ 18 w 19"/>
                  <a:gd name="T3" fmla="*/ 14 h 24"/>
                  <a:gd name="T4" fmla="*/ 12 w 19"/>
                  <a:gd name="T5" fmla="*/ 23 h 24"/>
                  <a:gd name="T6" fmla="*/ 9 w 19"/>
                  <a:gd name="T7" fmla="*/ 22 h 24"/>
                  <a:gd name="T8" fmla="*/ 1 w 19"/>
                  <a:gd name="T9" fmla="*/ 11 h 24"/>
                  <a:gd name="T10" fmla="*/ 7 w 19"/>
                  <a:gd name="T11" fmla="*/ 1 h 24"/>
                  <a:gd name="T12" fmla="*/ 9 w 19"/>
                  <a:gd name="T1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4">
                    <a:moveTo>
                      <a:pt x="9" y="2"/>
                    </a:moveTo>
                    <a:cubicBezTo>
                      <a:pt x="13" y="5"/>
                      <a:pt x="16" y="9"/>
                      <a:pt x="18" y="14"/>
                    </a:cubicBezTo>
                    <a:cubicBezTo>
                      <a:pt x="19" y="20"/>
                      <a:pt x="16" y="24"/>
                      <a:pt x="12" y="23"/>
                    </a:cubicBezTo>
                    <a:cubicBezTo>
                      <a:pt x="11" y="23"/>
                      <a:pt x="10" y="23"/>
                      <a:pt x="9" y="22"/>
                    </a:cubicBezTo>
                    <a:cubicBezTo>
                      <a:pt x="6" y="20"/>
                      <a:pt x="2" y="16"/>
                      <a:pt x="1" y="11"/>
                    </a:cubicBezTo>
                    <a:cubicBezTo>
                      <a:pt x="0" y="5"/>
                      <a:pt x="2" y="0"/>
                      <a:pt x="7" y="1"/>
                    </a:cubicBezTo>
                    <a:cubicBezTo>
                      <a:pt x="8" y="2"/>
                      <a:pt x="8" y="2"/>
                      <a:pt x="9" y="2"/>
                    </a:cubicBezTo>
                    <a:close/>
                  </a:path>
                </a:pathLst>
              </a:custGeom>
              <a:solidFill>
                <a:srgbClr val="FF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31" name="Freeform 227"/>
              <p:cNvSpPr/>
              <p:nvPr/>
            </p:nvSpPr>
            <p:spPr bwMode="auto">
              <a:xfrm>
                <a:off x="6005" y="1697"/>
                <a:ext cx="19" cy="24"/>
              </a:xfrm>
              <a:custGeom>
                <a:avLst/>
                <a:gdLst>
                  <a:gd name="T0" fmla="*/ 10 w 19"/>
                  <a:gd name="T1" fmla="*/ 2 h 24"/>
                  <a:gd name="T2" fmla="*/ 18 w 19"/>
                  <a:gd name="T3" fmla="*/ 14 h 24"/>
                  <a:gd name="T4" fmla="*/ 12 w 19"/>
                  <a:gd name="T5" fmla="*/ 23 h 24"/>
                  <a:gd name="T6" fmla="*/ 10 w 19"/>
                  <a:gd name="T7" fmla="*/ 22 h 24"/>
                  <a:gd name="T8" fmla="*/ 2 w 19"/>
                  <a:gd name="T9" fmla="*/ 10 h 24"/>
                  <a:gd name="T10" fmla="*/ 7 w 19"/>
                  <a:gd name="T11" fmla="*/ 1 h 24"/>
                  <a:gd name="T12" fmla="*/ 10 w 19"/>
                  <a:gd name="T1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4">
                    <a:moveTo>
                      <a:pt x="10" y="2"/>
                    </a:moveTo>
                    <a:cubicBezTo>
                      <a:pt x="13" y="4"/>
                      <a:pt x="17" y="9"/>
                      <a:pt x="18" y="14"/>
                    </a:cubicBezTo>
                    <a:cubicBezTo>
                      <a:pt x="19" y="20"/>
                      <a:pt x="17" y="24"/>
                      <a:pt x="12" y="23"/>
                    </a:cubicBezTo>
                    <a:cubicBezTo>
                      <a:pt x="11" y="23"/>
                      <a:pt x="11" y="22"/>
                      <a:pt x="10" y="22"/>
                    </a:cubicBezTo>
                    <a:cubicBezTo>
                      <a:pt x="6" y="20"/>
                      <a:pt x="3" y="15"/>
                      <a:pt x="2" y="10"/>
                    </a:cubicBezTo>
                    <a:cubicBezTo>
                      <a:pt x="0" y="4"/>
                      <a:pt x="3" y="0"/>
                      <a:pt x="7" y="1"/>
                    </a:cubicBezTo>
                    <a:cubicBezTo>
                      <a:pt x="8" y="1"/>
                      <a:pt x="9" y="1"/>
                      <a:pt x="10" y="2"/>
                    </a:cubicBezTo>
                    <a:close/>
                  </a:path>
                </a:pathLst>
              </a:custGeom>
              <a:solidFill>
                <a:srgbClr val="28CA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32" name="Freeform 228"/>
              <p:cNvSpPr/>
              <p:nvPr/>
            </p:nvSpPr>
            <p:spPr bwMode="auto">
              <a:xfrm>
                <a:off x="5706" y="1620"/>
                <a:ext cx="1097" cy="1487"/>
              </a:xfrm>
              <a:custGeom>
                <a:avLst/>
                <a:gdLst>
                  <a:gd name="T0" fmla="*/ 3 w 1097"/>
                  <a:gd name="T1" fmla="*/ 42 h 1489"/>
                  <a:gd name="T2" fmla="*/ 0 w 1097"/>
                  <a:gd name="T3" fmla="*/ 850 h 1489"/>
                  <a:gd name="T4" fmla="*/ 17 w 1097"/>
                  <a:gd name="T5" fmla="*/ 879 h 1489"/>
                  <a:gd name="T6" fmla="*/ 1045 w 1097"/>
                  <a:gd name="T7" fmla="*/ 1476 h 1489"/>
                  <a:gd name="T8" fmla="*/ 1095 w 1097"/>
                  <a:gd name="T9" fmla="*/ 1448 h 1489"/>
                  <a:gd name="T10" fmla="*/ 1097 w 1097"/>
                  <a:gd name="T11" fmla="*/ 639 h 1489"/>
                  <a:gd name="T12" fmla="*/ 1081 w 1097"/>
                  <a:gd name="T13" fmla="*/ 610 h 1489"/>
                  <a:gd name="T14" fmla="*/ 53 w 1097"/>
                  <a:gd name="T15" fmla="*/ 13 h 1489"/>
                  <a:gd name="T16" fmla="*/ 3 w 1097"/>
                  <a:gd name="T17" fmla="*/ 42 h 1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97" h="1489">
                    <a:moveTo>
                      <a:pt x="3" y="42"/>
                    </a:moveTo>
                    <a:cubicBezTo>
                      <a:pt x="0" y="850"/>
                      <a:pt x="0" y="850"/>
                      <a:pt x="0" y="850"/>
                    </a:cubicBezTo>
                    <a:cubicBezTo>
                      <a:pt x="0" y="862"/>
                      <a:pt x="6" y="873"/>
                      <a:pt x="17" y="879"/>
                    </a:cubicBezTo>
                    <a:cubicBezTo>
                      <a:pt x="1045" y="1476"/>
                      <a:pt x="1045" y="1476"/>
                      <a:pt x="1045" y="1476"/>
                    </a:cubicBezTo>
                    <a:cubicBezTo>
                      <a:pt x="1067" y="1489"/>
                      <a:pt x="1095" y="1473"/>
                      <a:pt x="1095" y="1448"/>
                    </a:cubicBezTo>
                    <a:cubicBezTo>
                      <a:pt x="1097" y="639"/>
                      <a:pt x="1097" y="639"/>
                      <a:pt x="1097" y="639"/>
                    </a:cubicBezTo>
                    <a:cubicBezTo>
                      <a:pt x="1097" y="627"/>
                      <a:pt x="1091" y="616"/>
                      <a:pt x="1081" y="61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31" y="0"/>
                      <a:pt x="3" y="16"/>
                      <a:pt x="3" y="42"/>
                    </a:cubicBezTo>
                    <a:close/>
                  </a:path>
                </a:pathLst>
              </a:custGeom>
              <a:solidFill>
                <a:srgbClr val="F0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pic>
            <p:nvPicPr>
              <p:cNvPr id="733" name="Picture 229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5839" y="1897"/>
                <a:ext cx="849" cy="7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4" name="Freeform 230"/>
              <p:cNvSpPr/>
              <p:nvPr/>
            </p:nvSpPr>
            <p:spPr bwMode="auto">
              <a:xfrm>
                <a:off x="5834" y="1977"/>
                <a:ext cx="858" cy="514"/>
              </a:xfrm>
              <a:custGeom>
                <a:avLst/>
                <a:gdLst>
                  <a:gd name="T0" fmla="*/ 14 w 858"/>
                  <a:gd name="T1" fmla="*/ 39 h 514"/>
                  <a:gd name="T2" fmla="*/ 13 w 858"/>
                  <a:gd name="T3" fmla="*/ 37 h 514"/>
                  <a:gd name="T4" fmla="*/ 14 w 858"/>
                  <a:gd name="T5" fmla="*/ 39 h 514"/>
                  <a:gd name="T6" fmla="*/ 14 w 858"/>
                  <a:gd name="T7" fmla="*/ 39 h 514"/>
                  <a:gd name="T8" fmla="*/ 13 w 858"/>
                  <a:gd name="T9" fmla="*/ 37 h 514"/>
                  <a:gd name="T10" fmla="*/ 14 w 858"/>
                  <a:gd name="T11" fmla="*/ 39 h 514"/>
                  <a:gd name="T12" fmla="*/ 35 w 858"/>
                  <a:gd name="T13" fmla="*/ 28 h 514"/>
                  <a:gd name="T14" fmla="*/ 86 w 858"/>
                  <a:gd name="T15" fmla="*/ 16 h 514"/>
                  <a:gd name="T16" fmla="*/ 166 w 858"/>
                  <a:gd name="T17" fmla="*/ 48 h 514"/>
                  <a:gd name="T18" fmla="*/ 253 w 858"/>
                  <a:gd name="T19" fmla="*/ 181 h 514"/>
                  <a:gd name="T20" fmla="*/ 353 w 858"/>
                  <a:gd name="T21" fmla="*/ 331 h 514"/>
                  <a:gd name="T22" fmla="*/ 454 w 858"/>
                  <a:gd name="T23" fmla="*/ 368 h 514"/>
                  <a:gd name="T24" fmla="*/ 539 w 858"/>
                  <a:gd name="T25" fmla="*/ 344 h 514"/>
                  <a:gd name="T26" fmla="*/ 596 w 858"/>
                  <a:gd name="T27" fmla="*/ 318 h 514"/>
                  <a:gd name="T28" fmla="*/ 665 w 858"/>
                  <a:gd name="T29" fmla="*/ 306 h 514"/>
                  <a:gd name="T30" fmla="*/ 720 w 858"/>
                  <a:gd name="T31" fmla="*/ 315 h 514"/>
                  <a:gd name="T32" fmla="*/ 793 w 858"/>
                  <a:gd name="T33" fmla="*/ 374 h 514"/>
                  <a:gd name="T34" fmla="*/ 841 w 858"/>
                  <a:gd name="T35" fmla="*/ 507 h 514"/>
                  <a:gd name="T36" fmla="*/ 850 w 858"/>
                  <a:gd name="T37" fmla="*/ 513 h 514"/>
                  <a:gd name="T38" fmla="*/ 857 w 858"/>
                  <a:gd name="T39" fmla="*/ 504 h 514"/>
                  <a:gd name="T40" fmla="*/ 827 w 858"/>
                  <a:gd name="T41" fmla="*/ 402 h 514"/>
                  <a:gd name="T42" fmla="*/ 754 w 858"/>
                  <a:gd name="T43" fmla="*/ 314 h 514"/>
                  <a:gd name="T44" fmla="*/ 665 w 858"/>
                  <a:gd name="T45" fmla="*/ 290 h 514"/>
                  <a:gd name="T46" fmla="*/ 591 w 858"/>
                  <a:gd name="T47" fmla="*/ 302 h 514"/>
                  <a:gd name="T48" fmla="*/ 530 w 858"/>
                  <a:gd name="T49" fmla="*/ 330 h 514"/>
                  <a:gd name="T50" fmla="*/ 454 w 858"/>
                  <a:gd name="T51" fmla="*/ 352 h 514"/>
                  <a:gd name="T52" fmla="*/ 363 w 858"/>
                  <a:gd name="T53" fmla="*/ 318 h 514"/>
                  <a:gd name="T54" fmla="*/ 268 w 858"/>
                  <a:gd name="T55" fmla="*/ 175 h 514"/>
                  <a:gd name="T56" fmla="*/ 176 w 858"/>
                  <a:gd name="T57" fmla="*/ 35 h 514"/>
                  <a:gd name="T58" fmla="*/ 86 w 858"/>
                  <a:gd name="T59" fmla="*/ 0 h 514"/>
                  <a:gd name="T60" fmla="*/ 27 w 858"/>
                  <a:gd name="T61" fmla="*/ 13 h 514"/>
                  <a:gd name="T62" fmla="*/ 4 w 858"/>
                  <a:gd name="T63" fmla="*/ 27 h 514"/>
                  <a:gd name="T64" fmla="*/ 3 w 858"/>
                  <a:gd name="T65" fmla="*/ 38 h 514"/>
                  <a:gd name="T66" fmla="*/ 14 w 858"/>
                  <a:gd name="T67" fmla="*/ 39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58" h="514">
                    <a:moveTo>
                      <a:pt x="14" y="39"/>
                    </a:move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22" y="33"/>
                      <a:pt x="35" y="28"/>
                    </a:cubicBezTo>
                    <a:cubicBezTo>
                      <a:pt x="47" y="22"/>
                      <a:pt x="65" y="16"/>
                      <a:pt x="86" y="16"/>
                    </a:cubicBezTo>
                    <a:cubicBezTo>
                      <a:pt x="110" y="16"/>
                      <a:pt x="137" y="24"/>
                      <a:pt x="166" y="48"/>
                    </a:cubicBezTo>
                    <a:cubicBezTo>
                      <a:pt x="195" y="72"/>
                      <a:pt x="225" y="113"/>
                      <a:pt x="253" y="181"/>
                    </a:cubicBezTo>
                    <a:cubicBezTo>
                      <a:pt x="284" y="256"/>
                      <a:pt x="318" y="303"/>
                      <a:pt x="353" y="331"/>
                    </a:cubicBezTo>
                    <a:cubicBezTo>
                      <a:pt x="389" y="359"/>
                      <a:pt x="424" y="368"/>
                      <a:pt x="454" y="368"/>
                    </a:cubicBezTo>
                    <a:cubicBezTo>
                      <a:pt x="498" y="368"/>
                      <a:pt x="531" y="349"/>
                      <a:pt x="539" y="344"/>
                    </a:cubicBezTo>
                    <a:cubicBezTo>
                      <a:pt x="554" y="334"/>
                      <a:pt x="574" y="325"/>
                      <a:pt x="596" y="318"/>
                    </a:cubicBezTo>
                    <a:cubicBezTo>
                      <a:pt x="617" y="310"/>
                      <a:pt x="641" y="306"/>
                      <a:pt x="665" y="306"/>
                    </a:cubicBezTo>
                    <a:cubicBezTo>
                      <a:pt x="683" y="306"/>
                      <a:pt x="702" y="309"/>
                      <a:pt x="720" y="315"/>
                    </a:cubicBezTo>
                    <a:cubicBezTo>
                      <a:pt x="746" y="325"/>
                      <a:pt x="771" y="343"/>
                      <a:pt x="793" y="374"/>
                    </a:cubicBezTo>
                    <a:cubicBezTo>
                      <a:pt x="814" y="404"/>
                      <a:pt x="831" y="447"/>
                      <a:pt x="841" y="507"/>
                    </a:cubicBezTo>
                    <a:cubicBezTo>
                      <a:pt x="842" y="511"/>
                      <a:pt x="846" y="514"/>
                      <a:pt x="850" y="513"/>
                    </a:cubicBezTo>
                    <a:cubicBezTo>
                      <a:pt x="855" y="512"/>
                      <a:pt x="858" y="508"/>
                      <a:pt x="857" y="504"/>
                    </a:cubicBezTo>
                    <a:cubicBezTo>
                      <a:pt x="850" y="463"/>
                      <a:pt x="840" y="429"/>
                      <a:pt x="827" y="402"/>
                    </a:cubicBezTo>
                    <a:cubicBezTo>
                      <a:pt x="808" y="360"/>
                      <a:pt x="782" y="332"/>
                      <a:pt x="754" y="314"/>
                    </a:cubicBezTo>
                    <a:cubicBezTo>
                      <a:pt x="726" y="297"/>
                      <a:pt x="695" y="290"/>
                      <a:pt x="665" y="290"/>
                    </a:cubicBezTo>
                    <a:cubicBezTo>
                      <a:pt x="639" y="290"/>
                      <a:pt x="614" y="295"/>
                      <a:pt x="591" y="302"/>
                    </a:cubicBezTo>
                    <a:cubicBezTo>
                      <a:pt x="568" y="310"/>
                      <a:pt x="547" y="320"/>
                      <a:pt x="530" y="330"/>
                    </a:cubicBezTo>
                    <a:cubicBezTo>
                      <a:pt x="524" y="335"/>
                      <a:pt x="493" y="352"/>
                      <a:pt x="454" y="352"/>
                    </a:cubicBezTo>
                    <a:cubicBezTo>
                      <a:pt x="427" y="352"/>
                      <a:pt x="396" y="344"/>
                      <a:pt x="363" y="318"/>
                    </a:cubicBezTo>
                    <a:cubicBezTo>
                      <a:pt x="331" y="292"/>
                      <a:pt x="298" y="248"/>
                      <a:pt x="268" y="175"/>
                    </a:cubicBezTo>
                    <a:cubicBezTo>
                      <a:pt x="239" y="105"/>
                      <a:pt x="208" y="62"/>
                      <a:pt x="176" y="35"/>
                    </a:cubicBezTo>
                    <a:cubicBezTo>
                      <a:pt x="145" y="9"/>
                      <a:pt x="113" y="0"/>
                      <a:pt x="86" y="0"/>
                    </a:cubicBezTo>
                    <a:cubicBezTo>
                      <a:pt x="62" y="0"/>
                      <a:pt x="42" y="7"/>
                      <a:pt x="27" y="13"/>
                    </a:cubicBezTo>
                    <a:cubicBezTo>
                      <a:pt x="13" y="20"/>
                      <a:pt x="5" y="26"/>
                      <a:pt x="4" y="27"/>
                    </a:cubicBezTo>
                    <a:cubicBezTo>
                      <a:pt x="1" y="29"/>
                      <a:pt x="0" y="34"/>
                      <a:pt x="3" y="38"/>
                    </a:cubicBezTo>
                    <a:cubicBezTo>
                      <a:pt x="6" y="41"/>
                      <a:pt x="11" y="42"/>
                      <a:pt x="14" y="39"/>
                    </a:cubicBezTo>
                    <a:close/>
                  </a:path>
                </a:pathLst>
              </a:custGeom>
              <a:solidFill>
                <a:srgbClr val="25CE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pic>
            <p:nvPicPr>
              <p:cNvPr id="735" name="Picture 231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5839" y="2266"/>
                <a:ext cx="819" cy="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6" name="Freeform 232"/>
              <p:cNvSpPr>
                <a:spLocks noEditPoints="1"/>
              </p:cNvSpPr>
              <p:nvPr/>
            </p:nvSpPr>
            <p:spPr bwMode="auto">
              <a:xfrm>
                <a:off x="5610" y="2237"/>
                <a:ext cx="455" cy="1003"/>
              </a:xfrm>
              <a:custGeom>
                <a:avLst/>
                <a:gdLst>
                  <a:gd name="T0" fmla="*/ 442 w 454"/>
                  <a:gd name="T1" fmla="*/ 69 h 1005"/>
                  <a:gd name="T2" fmla="*/ 415 w 454"/>
                  <a:gd name="T3" fmla="*/ 146 h 1005"/>
                  <a:gd name="T4" fmla="*/ 304 w 454"/>
                  <a:gd name="T5" fmla="*/ 86 h 1005"/>
                  <a:gd name="T6" fmla="*/ 331 w 454"/>
                  <a:gd name="T7" fmla="*/ 10 h 1005"/>
                  <a:gd name="T8" fmla="*/ 327 w 454"/>
                  <a:gd name="T9" fmla="*/ 2 h 1005"/>
                  <a:gd name="T10" fmla="*/ 320 w 454"/>
                  <a:gd name="T11" fmla="*/ 4 h 1005"/>
                  <a:gd name="T12" fmla="*/ 1 w 454"/>
                  <a:gd name="T13" fmla="*/ 930 h 1005"/>
                  <a:gd name="T14" fmla="*/ 4 w 454"/>
                  <a:gd name="T15" fmla="*/ 938 h 1005"/>
                  <a:gd name="T16" fmla="*/ 11 w 454"/>
                  <a:gd name="T17" fmla="*/ 936 h 1005"/>
                  <a:gd name="T18" fmla="*/ 29 w 454"/>
                  <a:gd name="T19" fmla="*/ 886 h 1005"/>
                  <a:gd name="T20" fmla="*/ 140 w 454"/>
                  <a:gd name="T21" fmla="*/ 945 h 1005"/>
                  <a:gd name="T22" fmla="*/ 123 w 454"/>
                  <a:gd name="T23" fmla="*/ 996 h 1005"/>
                  <a:gd name="T24" fmla="*/ 126 w 454"/>
                  <a:gd name="T25" fmla="*/ 1003 h 1005"/>
                  <a:gd name="T26" fmla="*/ 133 w 454"/>
                  <a:gd name="T27" fmla="*/ 1001 h 1005"/>
                  <a:gd name="T28" fmla="*/ 453 w 454"/>
                  <a:gd name="T29" fmla="*/ 75 h 1005"/>
                  <a:gd name="T30" fmla="*/ 449 w 454"/>
                  <a:gd name="T31" fmla="*/ 67 h 1005"/>
                  <a:gd name="T32" fmla="*/ 442 w 454"/>
                  <a:gd name="T33" fmla="*/ 69 h 1005"/>
                  <a:gd name="T34" fmla="*/ 412 w 454"/>
                  <a:gd name="T35" fmla="*/ 156 h 1005"/>
                  <a:gd name="T36" fmla="*/ 376 w 454"/>
                  <a:gd name="T37" fmla="*/ 259 h 1005"/>
                  <a:gd name="T38" fmla="*/ 265 w 454"/>
                  <a:gd name="T39" fmla="*/ 199 h 1005"/>
                  <a:gd name="T40" fmla="*/ 301 w 454"/>
                  <a:gd name="T41" fmla="*/ 97 h 1005"/>
                  <a:gd name="T42" fmla="*/ 412 w 454"/>
                  <a:gd name="T43" fmla="*/ 156 h 1005"/>
                  <a:gd name="T44" fmla="*/ 110 w 454"/>
                  <a:gd name="T45" fmla="*/ 650 h 1005"/>
                  <a:gd name="T46" fmla="*/ 145 w 454"/>
                  <a:gd name="T47" fmla="*/ 548 h 1005"/>
                  <a:gd name="T48" fmla="*/ 256 w 454"/>
                  <a:gd name="T49" fmla="*/ 607 h 1005"/>
                  <a:gd name="T50" fmla="*/ 221 w 454"/>
                  <a:gd name="T51" fmla="*/ 710 h 1005"/>
                  <a:gd name="T52" fmla="*/ 110 w 454"/>
                  <a:gd name="T53" fmla="*/ 650 h 1005"/>
                  <a:gd name="T54" fmla="*/ 218 w 454"/>
                  <a:gd name="T55" fmla="*/ 720 h 1005"/>
                  <a:gd name="T56" fmla="*/ 182 w 454"/>
                  <a:gd name="T57" fmla="*/ 823 h 1005"/>
                  <a:gd name="T58" fmla="*/ 71 w 454"/>
                  <a:gd name="T59" fmla="*/ 763 h 1005"/>
                  <a:gd name="T60" fmla="*/ 106 w 454"/>
                  <a:gd name="T61" fmla="*/ 660 h 1005"/>
                  <a:gd name="T62" fmla="*/ 218 w 454"/>
                  <a:gd name="T63" fmla="*/ 720 h 1005"/>
                  <a:gd name="T64" fmla="*/ 149 w 454"/>
                  <a:gd name="T65" fmla="*/ 538 h 1005"/>
                  <a:gd name="T66" fmla="*/ 184 w 454"/>
                  <a:gd name="T67" fmla="*/ 435 h 1005"/>
                  <a:gd name="T68" fmla="*/ 295 w 454"/>
                  <a:gd name="T69" fmla="*/ 494 h 1005"/>
                  <a:gd name="T70" fmla="*/ 260 w 454"/>
                  <a:gd name="T71" fmla="*/ 597 h 1005"/>
                  <a:gd name="T72" fmla="*/ 149 w 454"/>
                  <a:gd name="T73" fmla="*/ 538 h 1005"/>
                  <a:gd name="T74" fmla="*/ 188 w 454"/>
                  <a:gd name="T75" fmla="*/ 425 h 1005"/>
                  <a:gd name="T76" fmla="*/ 223 w 454"/>
                  <a:gd name="T77" fmla="*/ 322 h 1005"/>
                  <a:gd name="T78" fmla="*/ 334 w 454"/>
                  <a:gd name="T79" fmla="*/ 381 h 1005"/>
                  <a:gd name="T80" fmla="*/ 299 w 454"/>
                  <a:gd name="T81" fmla="*/ 484 h 1005"/>
                  <a:gd name="T82" fmla="*/ 188 w 454"/>
                  <a:gd name="T83" fmla="*/ 425 h 1005"/>
                  <a:gd name="T84" fmla="*/ 226 w 454"/>
                  <a:gd name="T85" fmla="*/ 312 h 1005"/>
                  <a:gd name="T86" fmla="*/ 262 w 454"/>
                  <a:gd name="T87" fmla="*/ 209 h 1005"/>
                  <a:gd name="T88" fmla="*/ 373 w 454"/>
                  <a:gd name="T89" fmla="*/ 269 h 1005"/>
                  <a:gd name="T90" fmla="*/ 338 w 454"/>
                  <a:gd name="T91" fmla="*/ 371 h 1005"/>
                  <a:gd name="T92" fmla="*/ 226 w 454"/>
                  <a:gd name="T93" fmla="*/ 312 h 1005"/>
                  <a:gd name="T94" fmla="*/ 32 w 454"/>
                  <a:gd name="T95" fmla="*/ 876 h 1005"/>
                  <a:gd name="T96" fmla="*/ 68 w 454"/>
                  <a:gd name="T97" fmla="*/ 773 h 1005"/>
                  <a:gd name="T98" fmla="*/ 179 w 454"/>
                  <a:gd name="T99" fmla="*/ 833 h 1005"/>
                  <a:gd name="T100" fmla="*/ 143 w 454"/>
                  <a:gd name="T101" fmla="*/ 935 h 1005"/>
                  <a:gd name="T102" fmla="*/ 32 w 454"/>
                  <a:gd name="T103" fmla="*/ 876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54" h="1005">
                    <a:moveTo>
                      <a:pt x="442" y="69"/>
                    </a:moveTo>
                    <a:cubicBezTo>
                      <a:pt x="415" y="146"/>
                      <a:pt x="415" y="146"/>
                      <a:pt x="415" y="146"/>
                    </a:cubicBezTo>
                    <a:cubicBezTo>
                      <a:pt x="304" y="86"/>
                      <a:pt x="304" y="86"/>
                      <a:pt x="304" y="86"/>
                    </a:cubicBezTo>
                    <a:cubicBezTo>
                      <a:pt x="331" y="10"/>
                      <a:pt x="331" y="10"/>
                      <a:pt x="331" y="10"/>
                    </a:cubicBezTo>
                    <a:cubicBezTo>
                      <a:pt x="332" y="7"/>
                      <a:pt x="330" y="3"/>
                      <a:pt x="327" y="2"/>
                    </a:cubicBezTo>
                    <a:cubicBezTo>
                      <a:pt x="324" y="0"/>
                      <a:pt x="321" y="1"/>
                      <a:pt x="320" y="4"/>
                    </a:cubicBezTo>
                    <a:cubicBezTo>
                      <a:pt x="1" y="930"/>
                      <a:pt x="1" y="930"/>
                      <a:pt x="1" y="930"/>
                    </a:cubicBezTo>
                    <a:cubicBezTo>
                      <a:pt x="0" y="933"/>
                      <a:pt x="1" y="937"/>
                      <a:pt x="4" y="938"/>
                    </a:cubicBezTo>
                    <a:cubicBezTo>
                      <a:pt x="7" y="940"/>
                      <a:pt x="10" y="939"/>
                      <a:pt x="11" y="936"/>
                    </a:cubicBezTo>
                    <a:cubicBezTo>
                      <a:pt x="29" y="886"/>
                      <a:pt x="29" y="886"/>
                      <a:pt x="29" y="886"/>
                    </a:cubicBezTo>
                    <a:cubicBezTo>
                      <a:pt x="140" y="945"/>
                      <a:pt x="140" y="945"/>
                      <a:pt x="140" y="945"/>
                    </a:cubicBezTo>
                    <a:cubicBezTo>
                      <a:pt x="123" y="996"/>
                      <a:pt x="123" y="996"/>
                      <a:pt x="123" y="996"/>
                    </a:cubicBezTo>
                    <a:cubicBezTo>
                      <a:pt x="122" y="998"/>
                      <a:pt x="123" y="1002"/>
                      <a:pt x="126" y="1003"/>
                    </a:cubicBezTo>
                    <a:cubicBezTo>
                      <a:pt x="129" y="1005"/>
                      <a:pt x="132" y="1004"/>
                      <a:pt x="133" y="1001"/>
                    </a:cubicBezTo>
                    <a:cubicBezTo>
                      <a:pt x="453" y="75"/>
                      <a:pt x="453" y="75"/>
                      <a:pt x="453" y="75"/>
                    </a:cubicBezTo>
                    <a:cubicBezTo>
                      <a:pt x="454" y="72"/>
                      <a:pt x="452" y="68"/>
                      <a:pt x="449" y="67"/>
                    </a:cubicBezTo>
                    <a:cubicBezTo>
                      <a:pt x="446" y="65"/>
                      <a:pt x="443" y="66"/>
                      <a:pt x="442" y="69"/>
                    </a:cubicBezTo>
                    <a:close/>
                    <a:moveTo>
                      <a:pt x="412" y="156"/>
                    </a:moveTo>
                    <a:cubicBezTo>
                      <a:pt x="376" y="259"/>
                      <a:pt x="376" y="259"/>
                      <a:pt x="376" y="259"/>
                    </a:cubicBezTo>
                    <a:cubicBezTo>
                      <a:pt x="265" y="199"/>
                      <a:pt x="265" y="199"/>
                      <a:pt x="265" y="199"/>
                    </a:cubicBezTo>
                    <a:cubicBezTo>
                      <a:pt x="301" y="97"/>
                      <a:pt x="301" y="97"/>
                      <a:pt x="301" y="97"/>
                    </a:cubicBezTo>
                    <a:lnTo>
                      <a:pt x="412" y="156"/>
                    </a:lnTo>
                    <a:close/>
                    <a:moveTo>
                      <a:pt x="110" y="650"/>
                    </a:moveTo>
                    <a:cubicBezTo>
                      <a:pt x="145" y="548"/>
                      <a:pt x="145" y="548"/>
                      <a:pt x="145" y="548"/>
                    </a:cubicBezTo>
                    <a:cubicBezTo>
                      <a:pt x="256" y="607"/>
                      <a:pt x="256" y="607"/>
                      <a:pt x="256" y="607"/>
                    </a:cubicBezTo>
                    <a:cubicBezTo>
                      <a:pt x="221" y="710"/>
                      <a:pt x="221" y="710"/>
                      <a:pt x="221" y="710"/>
                    </a:cubicBezTo>
                    <a:lnTo>
                      <a:pt x="110" y="650"/>
                    </a:lnTo>
                    <a:close/>
                    <a:moveTo>
                      <a:pt x="218" y="720"/>
                    </a:moveTo>
                    <a:cubicBezTo>
                      <a:pt x="182" y="823"/>
                      <a:pt x="182" y="823"/>
                      <a:pt x="182" y="823"/>
                    </a:cubicBezTo>
                    <a:cubicBezTo>
                      <a:pt x="71" y="763"/>
                      <a:pt x="71" y="763"/>
                      <a:pt x="71" y="763"/>
                    </a:cubicBezTo>
                    <a:cubicBezTo>
                      <a:pt x="106" y="660"/>
                      <a:pt x="106" y="660"/>
                      <a:pt x="106" y="660"/>
                    </a:cubicBezTo>
                    <a:lnTo>
                      <a:pt x="218" y="720"/>
                    </a:lnTo>
                    <a:close/>
                    <a:moveTo>
                      <a:pt x="149" y="538"/>
                    </a:moveTo>
                    <a:cubicBezTo>
                      <a:pt x="184" y="435"/>
                      <a:pt x="184" y="435"/>
                      <a:pt x="184" y="435"/>
                    </a:cubicBezTo>
                    <a:cubicBezTo>
                      <a:pt x="295" y="494"/>
                      <a:pt x="295" y="494"/>
                      <a:pt x="295" y="494"/>
                    </a:cubicBezTo>
                    <a:cubicBezTo>
                      <a:pt x="260" y="597"/>
                      <a:pt x="260" y="597"/>
                      <a:pt x="260" y="597"/>
                    </a:cubicBezTo>
                    <a:lnTo>
                      <a:pt x="149" y="538"/>
                    </a:lnTo>
                    <a:close/>
                    <a:moveTo>
                      <a:pt x="188" y="425"/>
                    </a:moveTo>
                    <a:cubicBezTo>
                      <a:pt x="223" y="322"/>
                      <a:pt x="223" y="322"/>
                      <a:pt x="223" y="322"/>
                    </a:cubicBezTo>
                    <a:cubicBezTo>
                      <a:pt x="334" y="381"/>
                      <a:pt x="334" y="381"/>
                      <a:pt x="334" y="381"/>
                    </a:cubicBezTo>
                    <a:cubicBezTo>
                      <a:pt x="299" y="484"/>
                      <a:pt x="299" y="484"/>
                      <a:pt x="299" y="484"/>
                    </a:cubicBezTo>
                    <a:lnTo>
                      <a:pt x="188" y="425"/>
                    </a:lnTo>
                    <a:close/>
                    <a:moveTo>
                      <a:pt x="226" y="312"/>
                    </a:moveTo>
                    <a:cubicBezTo>
                      <a:pt x="262" y="209"/>
                      <a:pt x="262" y="209"/>
                      <a:pt x="262" y="209"/>
                    </a:cubicBezTo>
                    <a:cubicBezTo>
                      <a:pt x="373" y="269"/>
                      <a:pt x="373" y="269"/>
                      <a:pt x="373" y="269"/>
                    </a:cubicBezTo>
                    <a:cubicBezTo>
                      <a:pt x="338" y="371"/>
                      <a:pt x="338" y="371"/>
                      <a:pt x="338" y="371"/>
                    </a:cubicBezTo>
                    <a:lnTo>
                      <a:pt x="226" y="312"/>
                    </a:lnTo>
                    <a:close/>
                    <a:moveTo>
                      <a:pt x="32" y="876"/>
                    </a:moveTo>
                    <a:cubicBezTo>
                      <a:pt x="68" y="773"/>
                      <a:pt x="68" y="773"/>
                      <a:pt x="68" y="773"/>
                    </a:cubicBezTo>
                    <a:cubicBezTo>
                      <a:pt x="179" y="833"/>
                      <a:pt x="179" y="833"/>
                      <a:pt x="179" y="833"/>
                    </a:cubicBezTo>
                    <a:cubicBezTo>
                      <a:pt x="143" y="935"/>
                      <a:pt x="143" y="935"/>
                      <a:pt x="143" y="935"/>
                    </a:cubicBezTo>
                    <a:lnTo>
                      <a:pt x="32" y="876"/>
                    </a:lnTo>
                    <a:close/>
                  </a:path>
                </a:pathLst>
              </a:custGeom>
              <a:solidFill>
                <a:srgbClr val="505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37" name="Freeform 233"/>
              <p:cNvSpPr/>
              <p:nvPr/>
            </p:nvSpPr>
            <p:spPr bwMode="auto">
              <a:xfrm>
                <a:off x="5792" y="2251"/>
                <a:ext cx="69" cy="90"/>
              </a:xfrm>
              <a:custGeom>
                <a:avLst/>
                <a:gdLst>
                  <a:gd name="T0" fmla="*/ 53 w 69"/>
                  <a:gd name="T1" fmla="*/ 3 h 90"/>
                  <a:gd name="T2" fmla="*/ 5 w 69"/>
                  <a:gd name="T3" fmla="*/ 59 h 90"/>
                  <a:gd name="T4" fmla="*/ 11 w 69"/>
                  <a:gd name="T5" fmla="*/ 81 h 90"/>
                  <a:gd name="T6" fmla="*/ 67 w 69"/>
                  <a:gd name="T7" fmla="*/ 90 h 90"/>
                  <a:gd name="T8" fmla="*/ 69 w 69"/>
                  <a:gd name="T9" fmla="*/ 35 h 90"/>
                  <a:gd name="T10" fmla="*/ 53 w 69"/>
                  <a:gd name="T11" fmla="*/ 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90">
                    <a:moveTo>
                      <a:pt x="53" y="3"/>
                    </a:moveTo>
                    <a:cubicBezTo>
                      <a:pt x="53" y="3"/>
                      <a:pt x="37" y="0"/>
                      <a:pt x="5" y="59"/>
                    </a:cubicBezTo>
                    <a:cubicBezTo>
                      <a:pt x="1" y="66"/>
                      <a:pt x="0" y="77"/>
                      <a:pt x="11" y="81"/>
                    </a:cubicBezTo>
                    <a:cubicBezTo>
                      <a:pt x="22" y="85"/>
                      <a:pt x="67" y="90"/>
                      <a:pt x="67" y="90"/>
                    </a:cubicBezTo>
                    <a:cubicBezTo>
                      <a:pt x="69" y="35"/>
                      <a:pt x="69" y="35"/>
                      <a:pt x="69" y="35"/>
                    </a:cubicBezTo>
                    <a:lnTo>
                      <a:pt x="53" y="3"/>
                    </a:lnTo>
                    <a:close/>
                  </a:path>
                </a:pathLst>
              </a:custGeom>
              <a:solidFill>
                <a:srgbClr val="DBB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38" name="Freeform 234"/>
              <p:cNvSpPr/>
              <p:nvPr/>
            </p:nvSpPr>
            <p:spPr bwMode="auto">
              <a:xfrm>
                <a:off x="5808" y="2251"/>
                <a:ext cx="49" cy="59"/>
              </a:xfrm>
              <a:custGeom>
                <a:avLst/>
                <a:gdLst>
                  <a:gd name="T0" fmla="*/ 32 w 49"/>
                  <a:gd name="T1" fmla="*/ 0 h 59"/>
                  <a:gd name="T2" fmla="*/ 43 w 49"/>
                  <a:gd name="T3" fmla="*/ 3 h 59"/>
                  <a:gd name="T4" fmla="*/ 49 w 49"/>
                  <a:gd name="T5" fmla="*/ 26 h 59"/>
                  <a:gd name="T6" fmla="*/ 35 w 49"/>
                  <a:gd name="T7" fmla="*/ 56 h 59"/>
                  <a:gd name="T8" fmla="*/ 0 w 49"/>
                  <a:gd name="T9" fmla="*/ 41 h 59"/>
                  <a:gd name="T10" fmla="*/ 32 w 49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59">
                    <a:moveTo>
                      <a:pt x="32" y="0"/>
                    </a:moveTo>
                    <a:cubicBezTo>
                      <a:pt x="33" y="0"/>
                      <a:pt x="42" y="2"/>
                      <a:pt x="43" y="3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5" y="40"/>
                      <a:pt x="35" y="56"/>
                      <a:pt x="35" y="56"/>
                    </a:cubicBezTo>
                    <a:cubicBezTo>
                      <a:pt x="17" y="59"/>
                      <a:pt x="5" y="48"/>
                      <a:pt x="0" y="41"/>
                    </a:cubicBezTo>
                    <a:cubicBezTo>
                      <a:pt x="15" y="5"/>
                      <a:pt x="21" y="2"/>
                      <a:pt x="32" y="0"/>
                    </a:cubicBezTo>
                    <a:close/>
                  </a:path>
                </a:pathLst>
              </a:custGeom>
              <a:solidFill>
                <a:srgbClr val="EFC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39" name="Freeform 235"/>
              <p:cNvSpPr/>
              <p:nvPr/>
            </p:nvSpPr>
            <p:spPr bwMode="auto">
              <a:xfrm>
                <a:off x="5800" y="2385"/>
                <a:ext cx="88" cy="180"/>
              </a:xfrm>
              <a:custGeom>
                <a:avLst/>
                <a:gdLst>
                  <a:gd name="T0" fmla="*/ 88 w 88"/>
                  <a:gd name="T1" fmla="*/ 9 h 181"/>
                  <a:gd name="T2" fmla="*/ 78 w 88"/>
                  <a:gd name="T3" fmla="*/ 111 h 181"/>
                  <a:gd name="T4" fmla="*/ 43 w 88"/>
                  <a:gd name="T5" fmla="*/ 153 h 181"/>
                  <a:gd name="T6" fmla="*/ 15 w 88"/>
                  <a:gd name="T7" fmla="*/ 181 h 181"/>
                  <a:gd name="T8" fmla="*/ 0 w 88"/>
                  <a:gd name="T9" fmla="*/ 151 h 181"/>
                  <a:gd name="T10" fmla="*/ 40 w 88"/>
                  <a:gd name="T11" fmla="*/ 106 h 181"/>
                  <a:gd name="T12" fmla="*/ 43 w 88"/>
                  <a:gd name="T13" fmla="*/ 19 h 181"/>
                  <a:gd name="T14" fmla="*/ 88 w 88"/>
                  <a:gd name="T15" fmla="*/ 9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" h="181">
                    <a:moveTo>
                      <a:pt x="88" y="9"/>
                    </a:moveTo>
                    <a:cubicBezTo>
                      <a:pt x="87" y="16"/>
                      <a:pt x="83" y="87"/>
                      <a:pt x="78" y="111"/>
                    </a:cubicBezTo>
                    <a:cubicBezTo>
                      <a:pt x="74" y="128"/>
                      <a:pt x="43" y="153"/>
                      <a:pt x="43" y="153"/>
                    </a:cubicBezTo>
                    <a:cubicBezTo>
                      <a:pt x="33" y="162"/>
                      <a:pt x="15" y="181"/>
                      <a:pt x="15" y="181"/>
                    </a:cubicBezTo>
                    <a:cubicBezTo>
                      <a:pt x="9" y="155"/>
                      <a:pt x="2" y="153"/>
                      <a:pt x="0" y="151"/>
                    </a:cubicBezTo>
                    <a:cubicBezTo>
                      <a:pt x="0" y="151"/>
                      <a:pt x="18" y="130"/>
                      <a:pt x="40" y="106"/>
                    </a:cubicBezTo>
                    <a:cubicBezTo>
                      <a:pt x="52" y="94"/>
                      <a:pt x="43" y="48"/>
                      <a:pt x="43" y="19"/>
                    </a:cubicBezTo>
                    <a:cubicBezTo>
                      <a:pt x="43" y="9"/>
                      <a:pt x="88" y="0"/>
                      <a:pt x="88" y="9"/>
                    </a:cubicBezTo>
                    <a:close/>
                  </a:path>
                </a:pathLst>
              </a:custGeom>
              <a:solidFill>
                <a:srgbClr val="3769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0" name="Freeform 236"/>
              <p:cNvSpPr/>
              <p:nvPr/>
            </p:nvSpPr>
            <p:spPr bwMode="auto">
              <a:xfrm>
                <a:off x="5778" y="2531"/>
                <a:ext cx="51" cy="77"/>
              </a:xfrm>
              <a:custGeom>
                <a:avLst/>
                <a:gdLst>
                  <a:gd name="T0" fmla="*/ 36 w 51"/>
                  <a:gd name="T1" fmla="*/ 21 h 77"/>
                  <a:gd name="T2" fmla="*/ 23 w 51"/>
                  <a:gd name="T3" fmla="*/ 1 h 77"/>
                  <a:gd name="T4" fmla="*/ 9 w 51"/>
                  <a:gd name="T5" fmla="*/ 8 h 77"/>
                  <a:gd name="T6" fmla="*/ 6 w 51"/>
                  <a:gd name="T7" fmla="*/ 24 h 77"/>
                  <a:gd name="T8" fmla="*/ 20 w 51"/>
                  <a:gd name="T9" fmla="*/ 46 h 77"/>
                  <a:gd name="T10" fmla="*/ 36 w 51"/>
                  <a:gd name="T11" fmla="*/ 70 h 77"/>
                  <a:gd name="T12" fmla="*/ 47 w 51"/>
                  <a:gd name="T13" fmla="*/ 65 h 77"/>
                  <a:gd name="T14" fmla="*/ 45 w 51"/>
                  <a:gd name="T15" fmla="*/ 27 h 77"/>
                  <a:gd name="T16" fmla="*/ 36 w 51"/>
                  <a:gd name="T17" fmla="*/ 2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77">
                    <a:moveTo>
                      <a:pt x="36" y="21"/>
                    </a:moveTo>
                    <a:cubicBezTo>
                      <a:pt x="36" y="21"/>
                      <a:pt x="34" y="0"/>
                      <a:pt x="23" y="1"/>
                    </a:cubicBezTo>
                    <a:cubicBezTo>
                      <a:pt x="20" y="1"/>
                      <a:pt x="13" y="5"/>
                      <a:pt x="9" y="8"/>
                    </a:cubicBezTo>
                    <a:cubicBezTo>
                      <a:pt x="7" y="10"/>
                      <a:pt x="0" y="16"/>
                      <a:pt x="6" y="24"/>
                    </a:cubicBezTo>
                    <a:cubicBezTo>
                      <a:pt x="9" y="29"/>
                      <a:pt x="15" y="36"/>
                      <a:pt x="20" y="46"/>
                    </a:cubicBezTo>
                    <a:cubicBezTo>
                      <a:pt x="25" y="55"/>
                      <a:pt x="33" y="68"/>
                      <a:pt x="36" y="70"/>
                    </a:cubicBezTo>
                    <a:cubicBezTo>
                      <a:pt x="43" y="75"/>
                      <a:pt x="51" y="77"/>
                      <a:pt x="47" y="65"/>
                    </a:cubicBezTo>
                    <a:cubicBezTo>
                      <a:pt x="44" y="55"/>
                      <a:pt x="39" y="34"/>
                      <a:pt x="45" y="27"/>
                    </a:cubicBezTo>
                    <a:cubicBezTo>
                      <a:pt x="49" y="22"/>
                      <a:pt x="36" y="21"/>
                      <a:pt x="36" y="21"/>
                    </a:cubicBezTo>
                    <a:close/>
                  </a:path>
                </a:pathLst>
              </a:custGeom>
              <a:solidFill>
                <a:srgbClr val="F76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1" name="Freeform 237"/>
              <p:cNvSpPr/>
              <p:nvPr/>
            </p:nvSpPr>
            <p:spPr bwMode="auto">
              <a:xfrm>
                <a:off x="5779" y="2540"/>
                <a:ext cx="47" cy="66"/>
              </a:xfrm>
              <a:custGeom>
                <a:avLst/>
                <a:gdLst>
                  <a:gd name="T0" fmla="*/ 47 w 47"/>
                  <a:gd name="T1" fmla="*/ 63 h 66"/>
                  <a:gd name="T2" fmla="*/ 39 w 47"/>
                  <a:gd name="T3" fmla="*/ 52 h 66"/>
                  <a:gd name="T4" fmla="*/ 24 w 47"/>
                  <a:gd name="T5" fmla="*/ 26 h 66"/>
                  <a:gd name="T6" fmla="*/ 11 w 47"/>
                  <a:gd name="T7" fmla="*/ 3 h 66"/>
                  <a:gd name="T8" fmla="*/ 7 w 47"/>
                  <a:gd name="T9" fmla="*/ 0 h 66"/>
                  <a:gd name="T10" fmla="*/ 5 w 47"/>
                  <a:gd name="T11" fmla="*/ 15 h 66"/>
                  <a:gd name="T12" fmla="*/ 19 w 47"/>
                  <a:gd name="T13" fmla="*/ 37 h 66"/>
                  <a:gd name="T14" fmla="*/ 35 w 47"/>
                  <a:gd name="T15" fmla="*/ 61 h 66"/>
                  <a:gd name="T16" fmla="*/ 47 w 47"/>
                  <a:gd name="T17" fmla="*/ 6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66">
                    <a:moveTo>
                      <a:pt x="47" y="63"/>
                    </a:moveTo>
                    <a:cubicBezTo>
                      <a:pt x="46" y="59"/>
                      <a:pt x="41" y="55"/>
                      <a:pt x="39" y="52"/>
                    </a:cubicBezTo>
                    <a:cubicBezTo>
                      <a:pt x="36" y="48"/>
                      <a:pt x="26" y="32"/>
                      <a:pt x="24" y="26"/>
                    </a:cubicBezTo>
                    <a:cubicBezTo>
                      <a:pt x="21" y="20"/>
                      <a:pt x="19" y="9"/>
                      <a:pt x="11" y="3"/>
                    </a:cubicBezTo>
                    <a:cubicBezTo>
                      <a:pt x="10" y="1"/>
                      <a:pt x="8" y="1"/>
                      <a:pt x="7" y="0"/>
                    </a:cubicBezTo>
                    <a:cubicBezTo>
                      <a:pt x="4" y="3"/>
                      <a:pt x="0" y="9"/>
                      <a:pt x="5" y="15"/>
                    </a:cubicBezTo>
                    <a:cubicBezTo>
                      <a:pt x="8" y="20"/>
                      <a:pt x="14" y="27"/>
                      <a:pt x="19" y="37"/>
                    </a:cubicBezTo>
                    <a:cubicBezTo>
                      <a:pt x="24" y="46"/>
                      <a:pt x="32" y="59"/>
                      <a:pt x="35" y="61"/>
                    </a:cubicBezTo>
                    <a:cubicBezTo>
                      <a:pt x="40" y="65"/>
                      <a:pt x="45" y="66"/>
                      <a:pt x="47" y="63"/>
                    </a:cubicBezTo>
                    <a:close/>
                  </a:path>
                </a:pathLst>
              </a:custGeom>
              <a:solidFill>
                <a:srgbClr val="FA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2" name="Freeform 238"/>
              <p:cNvSpPr/>
              <p:nvPr/>
            </p:nvSpPr>
            <p:spPr bwMode="auto">
              <a:xfrm>
                <a:off x="5781" y="2544"/>
                <a:ext cx="42" cy="62"/>
              </a:xfrm>
              <a:custGeom>
                <a:avLst/>
                <a:gdLst>
                  <a:gd name="T0" fmla="*/ 42 w 42"/>
                  <a:gd name="T1" fmla="*/ 61 h 62"/>
                  <a:gd name="T2" fmla="*/ 42 w 42"/>
                  <a:gd name="T3" fmla="*/ 60 h 62"/>
                  <a:gd name="T4" fmla="*/ 19 w 42"/>
                  <a:gd name="T5" fmla="*/ 25 h 62"/>
                  <a:gd name="T6" fmla="*/ 4 w 42"/>
                  <a:gd name="T7" fmla="*/ 1 h 62"/>
                  <a:gd name="T8" fmla="*/ 2 w 42"/>
                  <a:gd name="T9" fmla="*/ 0 h 62"/>
                  <a:gd name="T10" fmla="*/ 3 w 42"/>
                  <a:gd name="T11" fmla="*/ 11 h 62"/>
                  <a:gd name="T12" fmla="*/ 15 w 42"/>
                  <a:gd name="T13" fmla="*/ 38 h 62"/>
                  <a:gd name="T14" fmla="*/ 26 w 42"/>
                  <a:gd name="T15" fmla="*/ 54 h 62"/>
                  <a:gd name="T16" fmla="*/ 42 w 42"/>
                  <a:gd name="T17" fmla="*/ 6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62">
                    <a:moveTo>
                      <a:pt x="42" y="61"/>
                    </a:move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56"/>
                      <a:pt x="24" y="38"/>
                      <a:pt x="19" y="25"/>
                    </a:cubicBezTo>
                    <a:cubicBezTo>
                      <a:pt x="14" y="12"/>
                      <a:pt x="14" y="5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1" y="3"/>
                      <a:pt x="0" y="7"/>
                      <a:pt x="3" y="11"/>
                    </a:cubicBezTo>
                    <a:cubicBezTo>
                      <a:pt x="6" y="16"/>
                      <a:pt x="14" y="27"/>
                      <a:pt x="15" y="38"/>
                    </a:cubicBezTo>
                    <a:cubicBezTo>
                      <a:pt x="17" y="46"/>
                      <a:pt x="23" y="52"/>
                      <a:pt x="26" y="54"/>
                    </a:cubicBezTo>
                    <a:cubicBezTo>
                      <a:pt x="29" y="57"/>
                      <a:pt x="39" y="62"/>
                      <a:pt x="42" y="61"/>
                    </a:cubicBezTo>
                    <a:close/>
                  </a:path>
                </a:pathLst>
              </a:custGeom>
              <a:solidFill>
                <a:srgbClr val="8195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3" name="Freeform 239"/>
              <p:cNvSpPr/>
              <p:nvPr/>
            </p:nvSpPr>
            <p:spPr bwMode="auto">
              <a:xfrm>
                <a:off x="5951" y="2259"/>
                <a:ext cx="28" cy="55"/>
              </a:xfrm>
              <a:custGeom>
                <a:avLst/>
                <a:gdLst>
                  <a:gd name="T0" fmla="*/ 4 w 28"/>
                  <a:gd name="T1" fmla="*/ 34 h 55"/>
                  <a:gd name="T2" fmla="*/ 1 w 28"/>
                  <a:gd name="T3" fmla="*/ 17 h 55"/>
                  <a:gd name="T4" fmla="*/ 5 w 28"/>
                  <a:gd name="T5" fmla="*/ 12 h 55"/>
                  <a:gd name="T6" fmla="*/ 10 w 28"/>
                  <a:gd name="T7" fmla="*/ 12 h 55"/>
                  <a:gd name="T8" fmla="*/ 15 w 28"/>
                  <a:gd name="T9" fmla="*/ 2 h 55"/>
                  <a:gd name="T10" fmla="*/ 22 w 28"/>
                  <a:gd name="T11" fmla="*/ 5 h 55"/>
                  <a:gd name="T12" fmla="*/ 27 w 28"/>
                  <a:gd name="T13" fmla="*/ 23 h 55"/>
                  <a:gd name="T14" fmla="*/ 16 w 28"/>
                  <a:gd name="T15" fmla="*/ 48 h 55"/>
                  <a:gd name="T16" fmla="*/ 4 w 28"/>
                  <a:gd name="T17" fmla="*/ 3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55">
                    <a:moveTo>
                      <a:pt x="4" y="34"/>
                    </a:moveTo>
                    <a:cubicBezTo>
                      <a:pt x="4" y="34"/>
                      <a:pt x="0" y="21"/>
                      <a:pt x="1" y="17"/>
                    </a:cubicBezTo>
                    <a:cubicBezTo>
                      <a:pt x="2" y="13"/>
                      <a:pt x="3" y="13"/>
                      <a:pt x="5" y="12"/>
                    </a:cubicBezTo>
                    <a:cubicBezTo>
                      <a:pt x="6" y="11"/>
                      <a:pt x="10" y="12"/>
                      <a:pt x="10" y="12"/>
                    </a:cubicBezTo>
                    <a:cubicBezTo>
                      <a:pt x="10" y="12"/>
                      <a:pt x="14" y="2"/>
                      <a:pt x="15" y="2"/>
                    </a:cubicBezTo>
                    <a:cubicBezTo>
                      <a:pt x="16" y="2"/>
                      <a:pt x="20" y="0"/>
                      <a:pt x="22" y="5"/>
                    </a:cubicBezTo>
                    <a:cubicBezTo>
                      <a:pt x="28" y="17"/>
                      <a:pt x="27" y="23"/>
                      <a:pt x="27" y="23"/>
                    </a:cubicBezTo>
                    <a:cubicBezTo>
                      <a:pt x="27" y="23"/>
                      <a:pt x="19" y="45"/>
                      <a:pt x="16" y="48"/>
                    </a:cubicBezTo>
                    <a:cubicBezTo>
                      <a:pt x="10" y="55"/>
                      <a:pt x="4" y="34"/>
                      <a:pt x="4" y="34"/>
                    </a:cubicBezTo>
                    <a:close/>
                  </a:path>
                </a:pathLst>
              </a:custGeom>
              <a:solidFill>
                <a:srgbClr val="F7CB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4" name="Freeform 240"/>
              <p:cNvSpPr/>
              <p:nvPr/>
            </p:nvSpPr>
            <p:spPr bwMode="auto">
              <a:xfrm>
                <a:off x="5846" y="2227"/>
                <a:ext cx="35" cy="49"/>
              </a:xfrm>
              <a:custGeom>
                <a:avLst/>
                <a:gdLst>
                  <a:gd name="T0" fmla="*/ 0 w 35"/>
                  <a:gd name="T1" fmla="*/ 29 h 49"/>
                  <a:gd name="T2" fmla="*/ 12 w 35"/>
                  <a:gd name="T3" fmla="*/ 6 h 49"/>
                  <a:gd name="T4" fmla="*/ 35 w 35"/>
                  <a:gd name="T5" fmla="*/ 9 h 49"/>
                  <a:gd name="T6" fmla="*/ 29 w 35"/>
                  <a:gd name="T7" fmla="*/ 38 h 49"/>
                  <a:gd name="T8" fmla="*/ 0 w 35"/>
                  <a:gd name="T9" fmla="*/ 2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9">
                    <a:moveTo>
                      <a:pt x="0" y="29"/>
                    </a:moveTo>
                    <a:cubicBezTo>
                      <a:pt x="0" y="29"/>
                      <a:pt x="8" y="19"/>
                      <a:pt x="12" y="6"/>
                    </a:cubicBezTo>
                    <a:cubicBezTo>
                      <a:pt x="13" y="0"/>
                      <a:pt x="35" y="9"/>
                      <a:pt x="35" y="9"/>
                    </a:cubicBezTo>
                    <a:cubicBezTo>
                      <a:pt x="35" y="9"/>
                      <a:pt x="32" y="26"/>
                      <a:pt x="29" y="38"/>
                    </a:cubicBezTo>
                    <a:cubicBezTo>
                      <a:pt x="26" y="49"/>
                      <a:pt x="3" y="34"/>
                      <a:pt x="0" y="29"/>
                    </a:cubicBezTo>
                    <a:close/>
                  </a:path>
                </a:pathLst>
              </a:custGeom>
              <a:solidFill>
                <a:srgbClr val="F7CB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5" name="Freeform 241"/>
              <p:cNvSpPr/>
              <p:nvPr/>
            </p:nvSpPr>
            <p:spPr bwMode="auto">
              <a:xfrm>
                <a:off x="5881" y="2581"/>
                <a:ext cx="71" cy="42"/>
              </a:xfrm>
              <a:custGeom>
                <a:avLst/>
                <a:gdLst>
                  <a:gd name="T0" fmla="*/ 6 w 71"/>
                  <a:gd name="T1" fmla="*/ 13 h 42"/>
                  <a:gd name="T2" fmla="*/ 0 w 71"/>
                  <a:gd name="T3" fmla="*/ 26 h 42"/>
                  <a:gd name="T4" fmla="*/ 2 w 71"/>
                  <a:gd name="T5" fmla="*/ 38 h 42"/>
                  <a:gd name="T6" fmla="*/ 16 w 71"/>
                  <a:gd name="T7" fmla="*/ 41 h 42"/>
                  <a:gd name="T8" fmla="*/ 33 w 71"/>
                  <a:gd name="T9" fmla="*/ 35 h 42"/>
                  <a:gd name="T10" fmla="*/ 46 w 71"/>
                  <a:gd name="T11" fmla="*/ 32 h 42"/>
                  <a:gd name="T12" fmla="*/ 71 w 71"/>
                  <a:gd name="T13" fmla="*/ 18 h 42"/>
                  <a:gd name="T14" fmla="*/ 70 w 71"/>
                  <a:gd name="T15" fmla="*/ 8 h 42"/>
                  <a:gd name="T16" fmla="*/ 32 w 71"/>
                  <a:gd name="T17" fmla="*/ 10 h 42"/>
                  <a:gd name="T18" fmla="*/ 6 w 71"/>
                  <a:gd name="T19" fmla="*/ 1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42">
                    <a:moveTo>
                      <a:pt x="6" y="13"/>
                    </a:moveTo>
                    <a:cubicBezTo>
                      <a:pt x="6" y="13"/>
                      <a:pt x="0" y="18"/>
                      <a:pt x="0" y="26"/>
                    </a:cubicBezTo>
                    <a:cubicBezTo>
                      <a:pt x="0" y="34"/>
                      <a:pt x="0" y="37"/>
                      <a:pt x="2" y="38"/>
                    </a:cubicBezTo>
                    <a:cubicBezTo>
                      <a:pt x="4" y="40"/>
                      <a:pt x="11" y="42"/>
                      <a:pt x="16" y="41"/>
                    </a:cubicBezTo>
                    <a:cubicBezTo>
                      <a:pt x="21" y="41"/>
                      <a:pt x="29" y="36"/>
                      <a:pt x="33" y="35"/>
                    </a:cubicBezTo>
                    <a:cubicBezTo>
                      <a:pt x="36" y="33"/>
                      <a:pt x="34" y="34"/>
                      <a:pt x="46" y="32"/>
                    </a:cubicBezTo>
                    <a:cubicBezTo>
                      <a:pt x="64" y="28"/>
                      <a:pt x="69" y="22"/>
                      <a:pt x="71" y="18"/>
                    </a:cubicBezTo>
                    <a:cubicBezTo>
                      <a:pt x="71" y="16"/>
                      <a:pt x="71" y="9"/>
                      <a:pt x="70" y="8"/>
                    </a:cubicBezTo>
                    <a:cubicBezTo>
                      <a:pt x="59" y="0"/>
                      <a:pt x="36" y="15"/>
                      <a:pt x="32" y="10"/>
                    </a:cubicBezTo>
                    <a:cubicBezTo>
                      <a:pt x="27" y="5"/>
                      <a:pt x="6" y="13"/>
                      <a:pt x="6" y="13"/>
                    </a:cubicBezTo>
                    <a:close/>
                  </a:path>
                </a:pathLst>
              </a:custGeom>
              <a:solidFill>
                <a:srgbClr val="FA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6" name="Freeform 242"/>
              <p:cNvSpPr/>
              <p:nvPr/>
            </p:nvSpPr>
            <p:spPr bwMode="auto">
              <a:xfrm>
                <a:off x="5881" y="2584"/>
                <a:ext cx="72" cy="34"/>
              </a:xfrm>
              <a:custGeom>
                <a:avLst/>
                <a:gdLst>
                  <a:gd name="T0" fmla="*/ 5 w 72"/>
                  <a:gd name="T1" fmla="*/ 5 h 34"/>
                  <a:gd name="T2" fmla="*/ 0 w 72"/>
                  <a:gd name="T3" fmla="*/ 18 h 34"/>
                  <a:gd name="T4" fmla="*/ 2 w 72"/>
                  <a:gd name="T5" fmla="*/ 31 h 34"/>
                  <a:gd name="T6" fmla="*/ 15 w 72"/>
                  <a:gd name="T7" fmla="*/ 33 h 34"/>
                  <a:gd name="T8" fmla="*/ 26 w 72"/>
                  <a:gd name="T9" fmla="*/ 30 h 34"/>
                  <a:gd name="T10" fmla="*/ 43 w 72"/>
                  <a:gd name="T11" fmla="*/ 26 h 34"/>
                  <a:gd name="T12" fmla="*/ 71 w 72"/>
                  <a:gd name="T13" fmla="*/ 9 h 34"/>
                  <a:gd name="T14" fmla="*/ 55 w 72"/>
                  <a:gd name="T15" fmla="*/ 1 h 34"/>
                  <a:gd name="T16" fmla="*/ 31 w 72"/>
                  <a:gd name="T17" fmla="*/ 2 h 34"/>
                  <a:gd name="T18" fmla="*/ 5 w 72"/>
                  <a:gd name="T1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34">
                    <a:moveTo>
                      <a:pt x="5" y="5"/>
                    </a:moveTo>
                    <a:cubicBezTo>
                      <a:pt x="5" y="5"/>
                      <a:pt x="1" y="9"/>
                      <a:pt x="0" y="18"/>
                    </a:cubicBezTo>
                    <a:cubicBezTo>
                      <a:pt x="0" y="24"/>
                      <a:pt x="0" y="29"/>
                      <a:pt x="2" y="31"/>
                    </a:cubicBezTo>
                    <a:cubicBezTo>
                      <a:pt x="4" y="32"/>
                      <a:pt x="9" y="34"/>
                      <a:pt x="15" y="33"/>
                    </a:cubicBezTo>
                    <a:cubicBezTo>
                      <a:pt x="19" y="33"/>
                      <a:pt x="23" y="32"/>
                      <a:pt x="26" y="30"/>
                    </a:cubicBezTo>
                    <a:cubicBezTo>
                      <a:pt x="31" y="28"/>
                      <a:pt x="34" y="28"/>
                      <a:pt x="43" y="26"/>
                    </a:cubicBezTo>
                    <a:cubicBezTo>
                      <a:pt x="57" y="23"/>
                      <a:pt x="70" y="15"/>
                      <a:pt x="71" y="9"/>
                    </a:cubicBezTo>
                    <a:cubicBezTo>
                      <a:pt x="72" y="5"/>
                      <a:pt x="66" y="0"/>
                      <a:pt x="55" y="1"/>
                    </a:cubicBezTo>
                    <a:cubicBezTo>
                      <a:pt x="40" y="3"/>
                      <a:pt x="34" y="3"/>
                      <a:pt x="31" y="2"/>
                    </a:cubicBezTo>
                    <a:cubicBezTo>
                      <a:pt x="24" y="0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F76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7" name="Freeform 243"/>
              <p:cNvSpPr/>
              <p:nvPr/>
            </p:nvSpPr>
            <p:spPr bwMode="auto">
              <a:xfrm>
                <a:off x="5849" y="2333"/>
                <a:ext cx="87" cy="277"/>
              </a:xfrm>
              <a:custGeom>
                <a:avLst/>
                <a:gdLst>
                  <a:gd name="T0" fmla="*/ 46 w 87"/>
                  <a:gd name="T1" fmla="*/ 50 h 278"/>
                  <a:gd name="T2" fmla="*/ 83 w 87"/>
                  <a:gd name="T3" fmla="*/ 151 h 278"/>
                  <a:gd name="T4" fmla="*/ 82 w 87"/>
                  <a:gd name="T5" fmla="*/ 192 h 278"/>
                  <a:gd name="T6" fmla="*/ 67 w 87"/>
                  <a:gd name="T7" fmla="*/ 258 h 278"/>
                  <a:gd name="T8" fmla="*/ 56 w 87"/>
                  <a:gd name="T9" fmla="*/ 272 h 278"/>
                  <a:gd name="T10" fmla="*/ 32 w 87"/>
                  <a:gd name="T11" fmla="*/ 267 h 278"/>
                  <a:gd name="T12" fmla="*/ 38 w 87"/>
                  <a:gd name="T13" fmla="*/ 223 h 278"/>
                  <a:gd name="T14" fmla="*/ 49 w 87"/>
                  <a:gd name="T15" fmla="*/ 173 h 278"/>
                  <a:gd name="T16" fmla="*/ 4 w 87"/>
                  <a:gd name="T17" fmla="*/ 83 h 278"/>
                  <a:gd name="T18" fmla="*/ 46 w 87"/>
                  <a:gd name="T19" fmla="*/ 5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7" h="278">
                    <a:moveTo>
                      <a:pt x="46" y="50"/>
                    </a:moveTo>
                    <a:cubicBezTo>
                      <a:pt x="75" y="119"/>
                      <a:pt x="84" y="154"/>
                      <a:pt x="83" y="151"/>
                    </a:cubicBezTo>
                    <a:cubicBezTo>
                      <a:pt x="86" y="158"/>
                      <a:pt x="87" y="173"/>
                      <a:pt x="82" y="192"/>
                    </a:cubicBezTo>
                    <a:cubicBezTo>
                      <a:pt x="75" y="216"/>
                      <a:pt x="66" y="260"/>
                      <a:pt x="67" y="258"/>
                    </a:cubicBezTo>
                    <a:cubicBezTo>
                      <a:pt x="66" y="259"/>
                      <a:pt x="66" y="265"/>
                      <a:pt x="56" y="272"/>
                    </a:cubicBezTo>
                    <a:cubicBezTo>
                      <a:pt x="47" y="278"/>
                      <a:pt x="30" y="278"/>
                      <a:pt x="32" y="267"/>
                    </a:cubicBezTo>
                    <a:cubicBezTo>
                      <a:pt x="32" y="267"/>
                      <a:pt x="34" y="245"/>
                      <a:pt x="38" y="223"/>
                    </a:cubicBezTo>
                    <a:cubicBezTo>
                      <a:pt x="43" y="200"/>
                      <a:pt x="50" y="177"/>
                      <a:pt x="49" y="173"/>
                    </a:cubicBezTo>
                    <a:cubicBezTo>
                      <a:pt x="47" y="148"/>
                      <a:pt x="12" y="108"/>
                      <a:pt x="4" y="83"/>
                    </a:cubicBezTo>
                    <a:cubicBezTo>
                      <a:pt x="0" y="73"/>
                      <a:pt x="25" y="0"/>
                      <a:pt x="46" y="50"/>
                    </a:cubicBezTo>
                    <a:close/>
                  </a:path>
                </a:pathLst>
              </a:custGeom>
              <a:solidFill>
                <a:srgbClr val="4F81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8" name="Freeform 244"/>
              <p:cNvSpPr/>
              <p:nvPr/>
            </p:nvSpPr>
            <p:spPr bwMode="auto">
              <a:xfrm>
                <a:off x="5853" y="2186"/>
                <a:ext cx="49" cy="63"/>
              </a:xfrm>
              <a:custGeom>
                <a:avLst/>
                <a:gdLst>
                  <a:gd name="T0" fmla="*/ 31 w 49"/>
                  <a:gd name="T1" fmla="*/ 0 h 63"/>
                  <a:gd name="T2" fmla="*/ 49 w 49"/>
                  <a:gd name="T3" fmla="*/ 0 h 63"/>
                  <a:gd name="T4" fmla="*/ 47 w 49"/>
                  <a:gd name="T5" fmla="*/ 47 h 63"/>
                  <a:gd name="T6" fmla="*/ 37 w 49"/>
                  <a:gd name="T7" fmla="*/ 63 h 63"/>
                  <a:gd name="T8" fmla="*/ 14 w 49"/>
                  <a:gd name="T9" fmla="*/ 56 h 63"/>
                  <a:gd name="T10" fmla="*/ 4 w 49"/>
                  <a:gd name="T11" fmla="*/ 34 h 63"/>
                  <a:gd name="T12" fmla="*/ 0 w 49"/>
                  <a:gd name="T13" fmla="*/ 3 h 63"/>
                  <a:gd name="T14" fmla="*/ 31 w 49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63">
                    <a:moveTo>
                      <a:pt x="31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6" y="60"/>
                      <a:pt x="41" y="63"/>
                      <a:pt x="37" y="63"/>
                    </a:cubicBezTo>
                    <a:cubicBezTo>
                      <a:pt x="28" y="63"/>
                      <a:pt x="19" y="59"/>
                      <a:pt x="14" y="56"/>
                    </a:cubicBezTo>
                    <a:cubicBezTo>
                      <a:pt x="5" y="51"/>
                      <a:pt x="4" y="35"/>
                      <a:pt x="4" y="34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7CB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9" name="Freeform 245"/>
              <p:cNvSpPr/>
              <p:nvPr/>
            </p:nvSpPr>
            <p:spPr bwMode="auto">
              <a:xfrm>
                <a:off x="5844" y="2170"/>
                <a:ext cx="60" cy="70"/>
              </a:xfrm>
              <a:custGeom>
                <a:avLst/>
                <a:gdLst>
                  <a:gd name="T0" fmla="*/ 60 w 60"/>
                  <a:gd name="T1" fmla="*/ 11 h 70"/>
                  <a:gd name="T2" fmla="*/ 57 w 60"/>
                  <a:gd name="T3" fmla="*/ 23 h 70"/>
                  <a:gd name="T4" fmla="*/ 50 w 60"/>
                  <a:gd name="T5" fmla="*/ 44 h 70"/>
                  <a:gd name="T6" fmla="*/ 47 w 60"/>
                  <a:gd name="T7" fmla="*/ 50 h 70"/>
                  <a:gd name="T8" fmla="*/ 37 w 60"/>
                  <a:gd name="T9" fmla="*/ 46 h 70"/>
                  <a:gd name="T10" fmla="*/ 27 w 60"/>
                  <a:gd name="T11" fmla="*/ 62 h 70"/>
                  <a:gd name="T12" fmla="*/ 13 w 60"/>
                  <a:gd name="T13" fmla="*/ 66 h 70"/>
                  <a:gd name="T14" fmla="*/ 8 w 60"/>
                  <a:gd name="T15" fmla="*/ 51 h 70"/>
                  <a:gd name="T16" fmla="*/ 4 w 60"/>
                  <a:gd name="T17" fmla="*/ 13 h 70"/>
                  <a:gd name="T18" fmla="*/ 37 w 60"/>
                  <a:gd name="T19" fmla="*/ 2 h 70"/>
                  <a:gd name="T20" fmla="*/ 60 w 60"/>
                  <a:gd name="T21" fmla="*/ 1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70">
                    <a:moveTo>
                      <a:pt x="60" y="11"/>
                    </a:moveTo>
                    <a:cubicBezTo>
                      <a:pt x="59" y="15"/>
                      <a:pt x="58" y="24"/>
                      <a:pt x="57" y="23"/>
                    </a:cubicBezTo>
                    <a:cubicBezTo>
                      <a:pt x="47" y="18"/>
                      <a:pt x="50" y="39"/>
                      <a:pt x="50" y="44"/>
                    </a:cubicBezTo>
                    <a:cubicBezTo>
                      <a:pt x="50" y="44"/>
                      <a:pt x="49" y="51"/>
                      <a:pt x="47" y="50"/>
                    </a:cubicBezTo>
                    <a:cubicBezTo>
                      <a:pt x="45" y="50"/>
                      <a:pt x="46" y="31"/>
                      <a:pt x="37" y="46"/>
                    </a:cubicBezTo>
                    <a:cubicBezTo>
                      <a:pt x="37" y="46"/>
                      <a:pt x="31" y="58"/>
                      <a:pt x="27" y="62"/>
                    </a:cubicBezTo>
                    <a:cubicBezTo>
                      <a:pt x="18" y="70"/>
                      <a:pt x="12" y="66"/>
                      <a:pt x="13" y="66"/>
                    </a:cubicBezTo>
                    <a:cubicBezTo>
                      <a:pt x="13" y="67"/>
                      <a:pt x="11" y="61"/>
                      <a:pt x="8" y="51"/>
                    </a:cubicBezTo>
                    <a:cubicBezTo>
                      <a:pt x="3" y="31"/>
                      <a:pt x="0" y="21"/>
                      <a:pt x="4" y="13"/>
                    </a:cubicBezTo>
                    <a:cubicBezTo>
                      <a:pt x="9" y="4"/>
                      <a:pt x="24" y="0"/>
                      <a:pt x="37" y="2"/>
                    </a:cubicBezTo>
                    <a:cubicBezTo>
                      <a:pt x="47" y="4"/>
                      <a:pt x="60" y="11"/>
                      <a:pt x="60" y="11"/>
                    </a:cubicBezTo>
                    <a:close/>
                  </a:path>
                </a:pathLst>
              </a:custGeom>
              <a:solidFill>
                <a:srgbClr val="CE78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0" name="Freeform 246"/>
              <p:cNvSpPr/>
              <p:nvPr/>
            </p:nvSpPr>
            <p:spPr bwMode="auto">
              <a:xfrm>
                <a:off x="5884" y="2210"/>
                <a:ext cx="5" cy="14"/>
              </a:xfrm>
              <a:custGeom>
                <a:avLst/>
                <a:gdLst>
                  <a:gd name="T0" fmla="*/ 5 w 5"/>
                  <a:gd name="T1" fmla="*/ 0 h 14"/>
                  <a:gd name="T2" fmla="*/ 1 w 5"/>
                  <a:gd name="T3" fmla="*/ 5 h 14"/>
                  <a:gd name="T4" fmla="*/ 2 w 5"/>
                  <a:gd name="T5" fmla="*/ 12 h 14"/>
                  <a:gd name="T6" fmla="*/ 5 w 5"/>
                  <a:gd name="T7" fmla="*/ 14 h 14"/>
                  <a:gd name="T8" fmla="*/ 5 w 5"/>
                  <a:gd name="T9" fmla="*/ 5 h 14"/>
                  <a:gd name="T10" fmla="*/ 5 w 5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4">
                    <a:moveTo>
                      <a:pt x="5" y="0"/>
                    </a:moveTo>
                    <a:cubicBezTo>
                      <a:pt x="5" y="0"/>
                      <a:pt x="2" y="1"/>
                      <a:pt x="1" y="5"/>
                    </a:cubicBezTo>
                    <a:cubicBezTo>
                      <a:pt x="0" y="8"/>
                      <a:pt x="1" y="11"/>
                      <a:pt x="2" y="12"/>
                    </a:cubicBezTo>
                    <a:cubicBezTo>
                      <a:pt x="4" y="13"/>
                      <a:pt x="5" y="14"/>
                      <a:pt x="5" y="14"/>
                    </a:cubicBezTo>
                    <a:cubicBezTo>
                      <a:pt x="5" y="14"/>
                      <a:pt x="5" y="6"/>
                      <a:pt x="5" y="5"/>
                    </a:cubicBezTo>
                    <a:cubicBezTo>
                      <a:pt x="5" y="4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EFCC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1" name="Freeform 247"/>
              <p:cNvSpPr/>
              <p:nvPr/>
            </p:nvSpPr>
            <p:spPr bwMode="auto">
              <a:xfrm>
                <a:off x="5887" y="2208"/>
                <a:ext cx="6" cy="18"/>
              </a:xfrm>
              <a:custGeom>
                <a:avLst/>
                <a:gdLst>
                  <a:gd name="T0" fmla="*/ 4 w 6"/>
                  <a:gd name="T1" fmla="*/ 0 h 18"/>
                  <a:gd name="T2" fmla="*/ 5 w 6"/>
                  <a:gd name="T3" fmla="*/ 3 h 18"/>
                  <a:gd name="T4" fmla="*/ 3 w 6"/>
                  <a:gd name="T5" fmla="*/ 10 h 18"/>
                  <a:gd name="T6" fmla="*/ 4 w 6"/>
                  <a:gd name="T7" fmla="*/ 16 h 18"/>
                  <a:gd name="T8" fmla="*/ 1 w 6"/>
                  <a:gd name="T9" fmla="*/ 16 h 18"/>
                  <a:gd name="T10" fmla="*/ 0 w 6"/>
                  <a:gd name="T11" fmla="*/ 8 h 18"/>
                  <a:gd name="T12" fmla="*/ 4 w 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8">
                    <a:moveTo>
                      <a:pt x="4" y="0"/>
                    </a:moveTo>
                    <a:cubicBezTo>
                      <a:pt x="4" y="0"/>
                      <a:pt x="6" y="0"/>
                      <a:pt x="5" y="3"/>
                    </a:cubicBezTo>
                    <a:cubicBezTo>
                      <a:pt x="3" y="6"/>
                      <a:pt x="3" y="8"/>
                      <a:pt x="3" y="10"/>
                    </a:cubicBezTo>
                    <a:cubicBezTo>
                      <a:pt x="3" y="12"/>
                      <a:pt x="4" y="16"/>
                      <a:pt x="4" y="16"/>
                    </a:cubicBezTo>
                    <a:cubicBezTo>
                      <a:pt x="4" y="16"/>
                      <a:pt x="3" y="18"/>
                      <a:pt x="1" y="16"/>
                    </a:cubicBezTo>
                    <a:cubicBezTo>
                      <a:pt x="1" y="14"/>
                      <a:pt x="0" y="12"/>
                      <a:pt x="0" y="8"/>
                    </a:cubicBezTo>
                    <a:cubicBezTo>
                      <a:pt x="0" y="7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F7DD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2" name="Freeform 248"/>
              <p:cNvSpPr/>
              <p:nvPr/>
            </p:nvSpPr>
            <p:spPr bwMode="auto">
              <a:xfrm>
                <a:off x="5825" y="2250"/>
                <a:ext cx="90" cy="206"/>
              </a:xfrm>
              <a:custGeom>
                <a:avLst/>
                <a:gdLst>
                  <a:gd name="T0" fmla="*/ 15 w 90"/>
                  <a:gd name="T1" fmla="*/ 165 h 206"/>
                  <a:gd name="T2" fmla="*/ 8 w 90"/>
                  <a:gd name="T3" fmla="*/ 93 h 206"/>
                  <a:gd name="T4" fmla="*/ 0 w 90"/>
                  <a:gd name="T5" fmla="*/ 36 h 206"/>
                  <a:gd name="T6" fmla="*/ 11 w 90"/>
                  <a:gd name="T7" fmla="*/ 2 h 206"/>
                  <a:gd name="T8" fmla="*/ 28 w 90"/>
                  <a:gd name="T9" fmla="*/ 3 h 206"/>
                  <a:gd name="T10" fmla="*/ 69 w 90"/>
                  <a:gd name="T11" fmla="*/ 26 h 206"/>
                  <a:gd name="T12" fmla="*/ 78 w 90"/>
                  <a:gd name="T13" fmla="*/ 65 h 206"/>
                  <a:gd name="T14" fmla="*/ 77 w 90"/>
                  <a:gd name="T15" fmla="*/ 124 h 206"/>
                  <a:gd name="T16" fmla="*/ 90 w 90"/>
                  <a:gd name="T17" fmla="*/ 181 h 206"/>
                  <a:gd name="T18" fmla="*/ 15 w 90"/>
                  <a:gd name="T19" fmla="*/ 165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206">
                    <a:moveTo>
                      <a:pt x="15" y="165"/>
                    </a:moveTo>
                    <a:cubicBezTo>
                      <a:pt x="13" y="148"/>
                      <a:pt x="10" y="106"/>
                      <a:pt x="8" y="93"/>
                    </a:cubicBezTo>
                    <a:cubicBezTo>
                      <a:pt x="5" y="77"/>
                      <a:pt x="0" y="51"/>
                      <a:pt x="0" y="36"/>
                    </a:cubicBezTo>
                    <a:cubicBezTo>
                      <a:pt x="1" y="18"/>
                      <a:pt x="3" y="7"/>
                      <a:pt x="11" y="2"/>
                    </a:cubicBezTo>
                    <a:cubicBezTo>
                      <a:pt x="14" y="0"/>
                      <a:pt x="23" y="2"/>
                      <a:pt x="28" y="3"/>
                    </a:cubicBezTo>
                    <a:cubicBezTo>
                      <a:pt x="47" y="10"/>
                      <a:pt x="64" y="19"/>
                      <a:pt x="69" y="26"/>
                    </a:cubicBezTo>
                    <a:cubicBezTo>
                      <a:pt x="78" y="40"/>
                      <a:pt x="77" y="57"/>
                      <a:pt x="78" y="65"/>
                    </a:cubicBezTo>
                    <a:cubicBezTo>
                      <a:pt x="79" y="75"/>
                      <a:pt x="76" y="108"/>
                      <a:pt x="77" y="124"/>
                    </a:cubicBezTo>
                    <a:cubicBezTo>
                      <a:pt x="79" y="154"/>
                      <a:pt x="88" y="175"/>
                      <a:pt x="90" y="181"/>
                    </a:cubicBezTo>
                    <a:cubicBezTo>
                      <a:pt x="90" y="181"/>
                      <a:pt x="22" y="206"/>
                      <a:pt x="15" y="165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3" name="Freeform 249"/>
              <p:cNvSpPr/>
              <p:nvPr/>
            </p:nvSpPr>
            <p:spPr bwMode="auto">
              <a:xfrm>
                <a:off x="5863" y="2269"/>
                <a:ext cx="108" cy="82"/>
              </a:xfrm>
              <a:custGeom>
                <a:avLst/>
                <a:gdLst>
                  <a:gd name="T0" fmla="*/ 18 w 108"/>
                  <a:gd name="T1" fmla="*/ 3 h 82"/>
                  <a:gd name="T2" fmla="*/ 39 w 108"/>
                  <a:gd name="T3" fmla="*/ 18 h 82"/>
                  <a:gd name="T4" fmla="*/ 63 w 108"/>
                  <a:gd name="T5" fmla="*/ 47 h 82"/>
                  <a:gd name="T6" fmla="*/ 71 w 108"/>
                  <a:gd name="T7" fmla="*/ 51 h 82"/>
                  <a:gd name="T8" fmla="*/ 97 w 108"/>
                  <a:gd name="T9" fmla="*/ 18 h 82"/>
                  <a:gd name="T10" fmla="*/ 104 w 108"/>
                  <a:gd name="T11" fmla="*/ 19 h 82"/>
                  <a:gd name="T12" fmla="*/ 108 w 108"/>
                  <a:gd name="T13" fmla="*/ 29 h 82"/>
                  <a:gd name="T14" fmla="*/ 76 w 108"/>
                  <a:gd name="T15" fmla="*/ 78 h 82"/>
                  <a:gd name="T16" fmla="*/ 59 w 108"/>
                  <a:gd name="T17" fmla="*/ 76 h 82"/>
                  <a:gd name="T18" fmla="*/ 12 w 108"/>
                  <a:gd name="T19" fmla="*/ 30 h 82"/>
                  <a:gd name="T20" fmla="*/ 18 w 108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8" h="82">
                    <a:moveTo>
                      <a:pt x="18" y="3"/>
                    </a:moveTo>
                    <a:cubicBezTo>
                      <a:pt x="18" y="3"/>
                      <a:pt x="24" y="0"/>
                      <a:pt x="39" y="18"/>
                    </a:cubicBezTo>
                    <a:cubicBezTo>
                      <a:pt x="51" y="33"/>
                      <a:pt x="58" y="41"/>
                      <a:pt x="63" y="47"/>
                    </a:cubicBezTo>
                    <a:cubicBezTo>
                      <a:pt x="66" y="51"/>
                      <a:pt x="69" y="53"/>
                      <a:pt x="71" y="51"/>
                    </a:cubicBezTo>
                    <a:cubicBezTo>
                      <a:pt x="83" y="43"/>
                      <a:pt x="97" y="18"/>
                      <a:pt x="97" y="18"/>
                    </a:cubicBezTo>
                    <a:cubicBezTo>
                      <a:pt x="97" y="18"/>
                      <a:pt x="101" y="14"/>
                      <a:pt x="104" y="19"/>
                    </a:cubicBezTo>
                    <a:cubicBezTo>
                      <a:pt x="108" y="25"/>
                      <a:pt x="108" y="29"/>
                      <a:pt x="108" y="29"/>
                    </a:cubicBezTo>
                    <a:cubicBezTo>
                      <a:pt x="108" y="29"/>
                      <a:pt x="95" y="69"/>
                      <a:pt x="76" y="78"/>
                    </a:cubicBezTo>
                    <a:cubicBezTo>
                      <a:pt x="69" y="81"/>
                      <a:pt x="67" y="82"/>
                      <a:pt x="59" y="76"/>
                    </a:cubicBezTo>
                    <a:cubicBezTo>
                      <a:pt x="39" y="60"/>
                      <a:pt x="12" y="30"/>
                      <a:pt x="12" y="30"/>
                    </a:cubicBezTo>
                    <a:cubicBezTo>
                      <a:pt x="12" y="30"/>
                      <a:pt x="0" y="10"/>
                      <a:pt x="18" y="3"/>
                    </a:cubicBezTo>
                    <a:close/>
                  </a:path>
                </a:pathLst>
              </a:custGeom>
              <a:solidFill>
                <a:srgbClr val="F7CB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4" name="Freeform 250"/>
              <p:cNvSpPr/>
              <p:nvPr/>
            </p:nvSpPr>
            <p:spPr bwMode="auto">
              <a:xfrm>
                <a:off x="5862" y="2270"/>
                <a:ext cx="55" cy="57"/>
              </a:xfrm>
              <a:custGeom>
                <a:avLst/>
                <a:gdLst>
                  <a:gd name="T0" fmla="*/ 19 w 55"/>
                  <a:gd name="T1" fmla="*/ 2 h 57"/>
                  <a:gd name="T2" fmla="*/ 44 w 55"/>
                  <a:gd name="T3" fmla="*/ 19 h 57"/>
                  <a:gd name="T4" fmla="*/ 55 w 55"/>
                  <a:gd name="T5" fmla="*/ 34 h 57"/>
                  <a:gd name="T6" fmla="*/ 31 w 55"/>
                  <a:gd name="T7" fmla="*/ 57 h 57"/>
                  <a:gd name="T8" fmla="*/ 13 w 55"/>
                  <a:gd name="T9" fmla="*/ 29 h 57"/>
                  <a:gd name="T10" fmla="*/ 19 w 55"/>
                  <a:gd name="T11" fmla="*/ 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57">
                    <a:moveTo>
                      <a:pt x="19" y="2"/>
                    </a:moveTo>
                    <a:cubicBezTo>
                      <a:pt x="26" y="0"/>
                      <a:pt x="32" y="4"/>
                      <a:pt x="44" y="19"/>
                    </a:cubicBezTo>
                    <a:cubicBezTo>
                      <a:pt x="49" y="25"/>
                      <a:pt x="52" y="30"/>
                      <a:pt x="55" y="34"/>
                    </a:cubicBezTo>
                    <a:cubicBezTo>
                      <a:pt x="51" y="44"/>
                      <a:pt x="38" y="53"/>
                      <a:pt x="31" y="57"/>
                    </a:cubicBezTo>
                    <a:cubicBezTo>
                      <a:pt x="18" y="44"/>
                      <a:pt x="13" y="29"/>
                      <a:pt x="13" y="29"/>
                    </a:cubicBezTo>
                    <a:cubicBezTo>
                      <a:pt x="13" y="29"/>
                      <a:pt x="0" y="6"/>
                      <a:pt x="19" y="2"/>
                    </a:cubicBezTo>
                    <a:close/>
                  </a:path>
                </a:pathLst>
              </a:custGeom>
              <a:solidFill>
                <a:srgbClr val="FFE3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5" name="Freeform 251"/>
              <p:cNvSpPr/>
              <p:nvPr/>
            </p:nvSpPr>
            <p:spPr bwMode="auto">
              <a:xfrm>
                <a:off x="5995" y="3871"/>
                <a:ext cx="169" cy="241"/>
              </a:xfrm>
              <a:custGeom>
                <a:avLst/>
                <a:gdLst>
                  <a:gd name="T0" fmla="*/ 169 w 169"/>
                  <a:gd name="T1" fmla="*/ 96 h 241"/>
                  <a:gd name="T2" fmla="*/ 169 w 169"/>
                  <a:gd name="T3" fmla="*/ 241 h 241"/>
                  <a:gd name="T4" fmla="*/ 0 w 169"/>
                  <a:gd name="T5" fmla="*/ 143 h 241"/>
                  <a:gd name="T6" fmla="*/ 1 w 169"/>
                  <a:gd name="T7" fmla="*/ 0 h 241"/>
                  <a:gd name="T8" fmla="*/ 169 w 169"/>
                  <a:gd name="T9" fmla="*/ 9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241">
                    <a:moveTo>
                      <a:pt x="169" y="96"/>
                    </a:moveTo>
                    <a:lnTo>
                      <a:pt x="169" y="241"/>
                    </a:lnTo>
                    <a:lnTo>
                      <a:pt x="0" y="143"/>
                    </a:lnTo>
                    <a:lnTo>
                      <a:pt x="1" y="0"/>
                    </a:lnTo>
                    <a:lnTo>
                      <a:pt x="169" y="9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6" name="Freeform 252"/>
              <p:cNvSpPr/>
              <p:nvPr/>
            </p:nvSpPr>
            <p:spPr bwMode="auto">
              <a:xfrm>
                <a:off x="6164" y="3890"/>
                <a:ext cx="134" cy="222"/>
              </a:xfrm>
              <a:custGeom>
                <a:avLst/>
                <a:gdLst>
                  <a:gd name="T0" fmla="*/ 0 w 134"/>
                  <a:gd name="T1" fmla="*/ 77 h 222"/>
                  <a:gd name="T2" fmla="*/ 134 w 134"/>
                  <a:gd name="T3" fmla="*/ 0 h 222"/>
                  <a:gd name="T4" fmla="*/ 134 w 134"/>
                  <a:gd name="T5" fmla="*/ 144 h 222"/>
                  <a:gd name="T6" fmla="*/ 0 w 134"/>
                  <a:gd name="T7" fmla="*/ 222 h 222"/>
                  <a:gd name="T8" fmla="*/ 0 w 134"/>
                  <a:gd name="T9" fmla="*/ 77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222">
                    <a:moveTo>
                      <a:pt x="0" y="77"/>
                    </a:moveTo>
                    <a:lnTo>
                      <a:pt x="134" y="0"/>
                    </a:lnTo>
                    <a:lnTo>
                      <a:pt x="134" y="144"/>
                    </a:lnTo>
                    <a:lnTo>
                      <a:pt x="0" y="222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7" name="Freeform 253"/>
              <p:cNvSpPr/>
              <p:nvPr/>
            </p:nvSpPr>
            <p:spPr bwMode="auto">
              <a:xfrm>
                <a:off x="5996" y="3793"/>
                <a:ext cx="302" cy="174"/>
              </a:xfrm>
              <a:custGeom>
                <a:avLst/>
                <a:gdLst>
                  <a:gd name="T0" fmla="*/ 0 w 302"/>
                  <a:gd name="T1" fmla="*/ 78 h 174"/>
                  <a:gd name="T2" fmla="*/ 134 w 302"/>
                  <a:gd name="T3" fmla="*/ 0 h 174"/>
                  <a:gd name="T4" fmla="*/ 302 w 302"/>
                  <a:gd name="T5" fmla="*/ 97 h 174"/>
                  <a:gd name="T6" fmla="*/ 168 w 302"/>
                  <a:gd name="T7" fmla="*/ 174 h 174"/>
                  <a:gd name="T8" fmla="*/ 0 w 302"/>
                  <a:gd name="T9" fmla="*/ 7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2" h="174">
                    <a:moveTo>
                      <a:pt x="0" y="78"/>
                    </a:moveTo>
                    <a:lnTo>
                      <a:pt x="134" y="0"/>
                    </a:lnTo>
                    <a:lnTo>
                      <a:pt x="302" y="97"/>
                    </a:lnTo>
                    <a:lnTo>
                      <a:pt x="168" y="174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8" name="Freeform 254"/>
              <p:cNvSpPr/>
              <p:nvPr/>
            </p:nvSpPr>
            <p:spPr bwMode="auto">
              <a:xfrm>
                <a:off x="5867" y="3951"/>
                <a:ext cx="236" cy="252"/>
              </a:xfrm>
              <a:custGeom>
                <a:avLst/>
                <a:gdLst>
                  <a:gd name="T0" fmla="*/ 32 w 236"/>
                  <a:gd name="T1" fmla="*/ 72 h 252"/>
                  <a:gd name="T2" fmla="*/ 36 w 236"/>
                  <a:gd name="T3" fmla="*/ 140 h 252"/>
                  <a:gd name="T4" fmla="*/ 92 w 236"/>
                  <a:gd name="T5" fmla="*/ 184 h 252"/>
                  <a:gd name="T6" fmla="*/ 160 w 236"/>
                  <a:gd name="T7" fmla="*/ 228 h 252"/>
                  <a:gd name="T8" fmla="*/ 194 w 236"/>
                  <a:gd name="T9" fmla="*/ 128 h 252"/>
                  <a:gd name="T10" fmla="*/ 148 w 236"/>
                  <a:gd name="T11" fmla="*/ 92 h 252"/>
                  <a:gd name="T12" fmla="*/ 32 w 236"/>
                  <a:gd name="T13" fmla="*/ 7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52">
                    <a:moveTo>
                      <a:pt x="32" y="72"/>
                    </a:moveTo>
                    <a:cubicBezTo>
                      <a:pt x="32" y="72"/>
                      <a:pt x="0" y="120"/>
                      <a:pt x="36" y="140"/>
                    </a:cubicBezTo>
                    <a:cubicBezTo>
                      <a:pt x="72" y="160"/>
                      <a:pt x="84" y="156"/>
                      <a:pt x="92" y="184"/>
                    </a:cubicBezTo>
                    <a:cubicBezTo>
                      <a:pt x="100" y="212"/>
                      <a:pt x="104" y="252"/>
                      <a:pt x="160" y="228"/>
                    </a:cubicBezTo>
                    <a:cubicBezTo>
                      <a:pt x="216" y="204"/>
                      <a:pt x="236" y="140"/>
                      <a:pt x="194" y="128"/>
                    </a:cubicBezTo>
                    <a:cubicBezTo>
                      <a:pt x="152" y="116"/>
                      <a:pt x="148" y="92"/>
                      <a:pt x="148" y="92"/>
                    </a:cubicBezTo>
                    <a:cubicBezTo>
                      <a:pt x="148" y="92"/>
                      <a:pt x="72" y="0"/>
                      <a:pt x="32" y="72"/>
                    </a:cubicBezTo>
                    <a:close/>
                  </a:path>
                </a:pathLst>
              </a:custGeom>
              <a:solidFill>
                <a:srgbClr val="21C1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9" name="Freeform 255"/>
              <p:cNvSpPr/>
              <p:nvPr/>
            </p:nvSpPr>
            <p:spPr bwMode="auto">
              <a:xfrm>
                <a:off x="5922" y="4033"/>
                <a:ext cx="85" cy="46"/>
              </a:xfrm>
              <a:custGeom>
                <a:avLst/>
                <a:gdLst>
                  <a:gd name="T0" fmla="*/ 43 w 85"/>
                  <a:gd name="T1" fmla="*/ 5 h 46"/>
                  <a:gd name="T2" fmla="*/ 36 w 85"/>
                  <a:gd name="T3" fmla="*/ 12 h 46"/>
                  <a:gd name="T4" fmla="*/ 1 w 85"/>
                  <a:gd name="T5" fmla="*/ 35 h 46"/>
                  <a:gd name="T6" fmla="*/ 1 w 85"/>
                  <a:gd name="T7" fmla="*/ 40 h 46"/>
                  <a:gd name="T8" fmla="*/ 2 w 85"/>
                  <a:gd name="T9" fmla="*/ 42 h 46"/>
                  <a:gd name="T10" fmla="*/ 14 w 85"/>
                  <a:gd name="T11" fmla="*/ 46 h 46"/>
                  <a:gd name="T12" fmla="*/ 44 w 85"/>
                  <a:gd name="T13" fmla="*/ 39 h 46"/>
                  <a:gd name="T14" fmla="*/ 81 w 85"/>
                  <a:gd name="T15" fmla="*/ 28 h 46"/>
                  <a:gd name="T16" fmla="*/ 84 w 85"/>
                  <a:gd name="T17" fmla="*/ 17 h 46"/>
                  <a:gd name="T18" fmla="*/ 83 w 85"/>
                  <a:gd name="T19" fmla="*/ 0 h 46"/>
                  <a:gd name="T20" fmla="*/ 43 w 85"/>
                  <a:gd name="T21" fmla="*/ 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46">
                    <a:moveTo>
                      <a:pt x="43" y="5"/>
                    </a:move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2"/>
                      <a:pt x="1" y="32"/>
                      <a:pt x="1" y="35"/>
                    </a:cubicBezTo>
                    <a:cubicBezTo>
                      <a:pt x="0" y="35"/>
                      <a:pt x="1" y="37"/>
                      <a:pt x="1" y="40"/>
                    </a:cubicBezTo>
                    <a:cubicBezTo>
                      <a:pt x="1" y="41"/>
                      <a:pt x="1" y="41"/>
                      <a:pt x="2" y="42"/>
                    </a:cubicBezTo>
                    <a:cubicBezTo>
                      <a:pt x="5" y="45"/>
                      <a:pt x="10" y="46"/>
                      <a:pt x="14" y="46"/>
                    </a:cubicBezTo>
                    <a:cubicBezTo>
                      <a:pt x="24" y="46"/>
                      <a:pt x="44" y="39"/>
                      <a:pt x="44" y="39"/>
                    </a:cubicBezTo>
                    <a:cubicBezTo>
                      <a:pt x="47" y="37"/>
                      <a:pt x="78" y="33"/>
                      <a:pt x="81" y="28"/>
                    </a:cubicBezTo>
                    <a:cubicBezTo>
                      <a:pt x="83" y="25"/>
                      <a:pt x="84" y="20"/>
                      <a:pt x="84" y="17"/>
                    </a:cubicBezTo>
                    <a:cubicBezTo>
                      <a:pt x="85" y="6"/>
                      <a:pt x="83" y="0"/>
                      <a:pt x="83" y="0"/>
                    </a:cubicBezTo>
                    <a:lnTo>
                      <a:pt x="43" y="5"/>
                    </a:lnTo>
                    <a:close/>
                  </a:path>
                </a:pathLst>
              </a:custGeom>
              <a:solidFill>
                <a:srgbClr val="D5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0" name="Freeform 256"/>
              <p:cNvSpPr/>
              <p:nvPr/>
            </p:nvSpPr>
            <p:spPr bwMode="auto">
              <a:xfrm>
                <a:off x="5973" y="4115"/>
                <a:ext cx="80" cy="50"/>
              </a:xfrm>
              <a:custGeom>
                <a:avLst/>
                <a:gdLst>
                  <a:gd name="T0" fmla="*/ 39 w 80"/>
                  <a:gd name="T1" fmla="*/ 0 h 50"/>
                  <a:gd name="T2" fmla="*/ 18 w 80"/>
                  <a:gd name="T3" fmla="*/ 21 h 50"/>
                  <a:gd name="T4" fmla="*/ 1 w 80"/>
                  <a:gd name="T5" fmla="*/ 32 h 50"/>
                  <a:gd name="T6" fmla="*/ 1 w 80"/>
                  <a:gd name="T7" fmla="*/ 37 h 50"/>
                  <a:gd name="T8" fmla="*/ 3 w 80"/>
                  <a:gd name="T9" fmla="*/ 45 h 50"/>
                  <a:gd name="T10" fmla="*/ 16 w 80"/>
                  <a:gd name="T11" fmla="*/ 49 h 50"/>
                  <a:gd name="T12" fmla="*/ 43 w 80"/>
                  <a:gd name="T13" fmla="*/ 40 h 50"/>
                  <a:gd name="T14" fmla="*/ 78 w 80"/>
                  <a:gd name="T15" fmla="*/ 18 h 50"/>
                  <a:gd name="T16" fmla="*/ 80 w 80"/>
                  <a:gd name="T17" fmla="*/ 14 h 50"/>
                  <a:gd name="T18" fmla="*/ 80 w 80"/>
                  <a:gd name="T19" fmla="*/ 6 h 50"/>
                  <a:gd name="T20" fmla="*/ 39 w 80"/>
                  <a:gd name="T2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50">
                    <a:moveTo>
                      <a:pt x="39" y="0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4" y="29"/>
                      <a:pt x="1" y="32"/>
                    </a:cubicBezTo>
                    <a:cubicBezTo>
                      <a:pt x="1" y="33"/>
                      <a:pt x="0" y="35"/>
                      <a:pt x="1" y="37"/>
                    </a:cubicBezTo>
                    <a:cubicBezTo>
                      <a:pt x="1" y="39"/>
                      <a:pt x="2" y="45"/>
                      <a:pt x="3" y="45"/>
                    </a:cubicBezTo>
                    <a:cubicBezTo>
                      <a:pt x="6" y="48"/>
                      <a:pt x="9" y="49"/>
                      <a:pt x="16" y="49"/>
                    </a:cubicBezTo>
                    <a:cubicBezTo>
                      <a:pt x="30" y="50"/>
                      <a:pt x="43" y="40"/>
                      <a:pt x="43" y="40"/>
                    </a:cubicBezTo>
                    <a:cubicBezTo>
                      <a:pt x="45" y="39"/>
                      <a:pt x="78" y="18"/>
                      <a:pt x="78" y="18"/>
                    </a:cubicBezTo>
                    <a:cubicBezTo>
                      <a:pt x="78" y="18"/>
                      <a:pt x="80" y="17"/>
                      <a:pt x="80" y="14"/>
                    </a:cubicBezTo>
                    <a:cubicBezTo>
                      <a:pt x="80" y="6"/>
                      <a:pt x="80" y="6"/>
                      <a:pt x="80" y="6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1" name="Freeform 257"/>
              <p:cNvSpPr/>
              <p:nvPr/>
            </p:nvSpPr>
            <p:spPr bwMode="auto">
              <a:xfrm>
                <a:off x="5973" y="4102"/>
                <a:ext cx="80" cy="57"/>
              </a:xfrm>
              <a:custGeom>
                <a:avLst/>
                <a:gdLst>
                  <a:gd name="T0" fmla="*/ 38 w 80"/>
                  <a:gd name="T1" fmla="*/ 8 h 57"/>
                  <a:gd name="T2" fmla="*/ 28 w 80"/>
                  <a:gd name="T3" fmla="*/ 18 h 57"/>
                  <a:gd name="T4" fmla="*/ 17 w 80"/>
                  <a:gd name="T5" fmla="*/ 29 h 57"/>
                  <a:gd name="T6" fmla="*/ 3 w 80"/>
                  <a:gd name="T7" fmla="*/ 43 h 57"/>
                  <a:gd name="T8" fmla="*/ 1 w 80"/>
                  <a:gd name="T9" fmla="*/ 49 h 57"/>
                  <a:gd name="T10" fmla="*/ 2 w 80"/>
                  <a:gd name="T11" fmla="*/ 53 h 57"/>
                  <a:gd name="T12" fmla="*/ 16 w 80"/>
                  <a:gd name="T13" fmla="*/ 57 h 57"/>
                  <a:gd name="T14" fmla="*/ 43 w 80"/>
                  <a:gd name="T15" fmla="*/ 48 h 57"/>
                  <a:gd name="T16" fmla="*/ 79 w 80"/>
                  <a:gd name="T17" fmla="*/ 25 h 57"/>
                  <a:gd name="T18" fmla="*/ 80 w 80"/>
                  <a:gd name="T19" fmla="*/ 22 h 57"/>
                  <a:gd name="T20" fmla="*/ 80 w 80"/>
                  <a:gd name="T21" fmla="*/ 13 h 57"/>
                  <a:gd name="T22" fmla="*/ 76 w 80"/>
                  <a:gd name="T23" fmla="*/ 0 h 57"/>
                  <a:gd name="T24" fmla="*/ 38 w 80"/>
                  <a:gd name="T25" fmla="*/ 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57">
                    <a:moveTo>
                      <a:pt x="38" y="8"/>
                    </a:moveTo>
                    <a:cubicBezTo>
                      <a:pt x="28" y="18"/>
                      <a:pt x="28" y="18"/>
                      <a:pt x="28" y="18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9"/>
                      <a:pt x="7" y="40"/>
                      <a:pt x="3" y="43"/>
                    </a:cubicBezTo>
                    <a:cubicBezTo>
                      <a:pt x="1" y="44"/>
                      <a:pt x="0" y="47"/>
                      <a:pt x="1" y="49"/>
                    </a:cubicBezTo>
                    <a:cubicBezTo>
                      <a:pt x="1" y="50"/>
                      <a:pt x="1" y="52"/>
                      <a:pt x="2" y="53"/>
                    </a:cubicBezTo>
                    <a:cubicBezTo>
                      <a:pt x="6" y="55"/>
                      <a:pt x="11" y="56"/>
                      <a:pt x="16" y="57"/>
                    </a:cubicBezTo>
                    <a:cubicBezTo>
                      <a:pt x="30" y="57"/>
                      <a:pt x="43" y="48"/>
                      <a:pt x="43" y="48"/>
                    </a:cubicBezTo>
                    <a:cubicBezTo>
                      <a:pt x="45" y="46"/>
                      <a:pt x="70" y="31"/>
                      <a:pt x="79" y="25"/>
                    </a:cubicBezTo>
                    <a:cubicBezTo>
                      <a:pt x="80" y="24"/>
                      <a:pt x="80" y="22"/>
                      <a:pt x="80" y="22"/>
                    </a:cubicBezTo>
                    <a:cubicBezTo>
                      <a:pt x="80" y="22"/>
                      <a:pt x="80" y="16"/>
                      <a:pt x="80" y="13"/>
                    </a:cubicBezTo>
                    <a:cubicBezTo>
                      <a:pt x="80" y="5"/>
                      <a:pt x="76" y="0"/>
                      <a:pt x="76" y="0"/>
                    </a:cubicBezTo>
                    <a:lnTo>
                      <a:pt x="38" y="8"/>
                    </a:lnTo>
                    <a:close/>
                  </a:path>
                </a:pathLst>
              </a:custGeom>
              <a:solidFill>
                <a:srgbClr val="373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2" name="Freeform 258"/>
              <p:cNvSpPr/>
              <p:nvPr/>
            </p:nvSpPr>
            <p:spPr bwMode="auto">
              <a:xfrm>
                <a:off x="5992" y="4127"/>
                <a:ext cx="21" cy="9"/>
              </a:xfrm>
              <a:custGeom>
                <a:avLst/>
                <a:gdLst>
                  <a:gd name="T0" fmla="*/ 20 w 21"/>
                  <a:gd name="T1" fmla="*/ 8 h 9"/>
                  <a:gd name="T2" fmla="*/ 18 w 21"/>
                  <a:gd name="T3" fmla="*/ 9 h 9"/>
                  <a:gd name="T4" fmla="*/ 8 w 21"/>
                  <a:gd name="T5" fmla="*/ 3 h 9"/>
                  <a:gd name="T6" fmla="*/ 2 w 21"/>
                  <a:gd name="T7" fmla="*/ 3 h 9"/>
                  <a:gd name="T8" fmla="*/ 0 w 21"/>
                  <a:gd name="T9" fmla="*/ 3 h 9"/>
                  <a:gd name="T10" fmla="*/ 0 w 21"/>
                  <a:gd name="T11" fmla="*/ 2 h 9"/>
                  <a:gd name="T12" fmla="*/ 9 w 21"/>
                  <a:gd name="T13" fmla="*/ 1 h 9"/>
                  <a:gd name="T14" fmla="*/ 20 w 21"/>
                  <a:gd name="T15" fmla="*/ 7 h 9"/>
                  <a:gd name="T16" fmla="*/ 20 w 21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9">
                    <a:moveTo>
                      <a:pt x="20" y="8"/>
                    </a:moveTo>
                    <a:cubicBezTo>
                      <a:pt x="20" y="9"/>
                      <a:pt x="19" y="9"/>
                      <a:pt x="18" y="9"/>
                    </a:cubicBezTo>
                    <a:cubicBezTo>
                      <a:pt x="16" y="7"/>
                      <a:pt x="12" y="4"/>
                      <a:pt x="8" y="3"/>
                    </a:cubicBezTo>
                    <a:cubicBezTo>
                      <a:pt x="5" y="3"/>
                      <a:pt x="3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2" y="1"/>
                      <a:pt x="5" y="0"/>
                      <a:pt x="9" y="1"/>
                    </a:cubicBezTo>
                    <a:cubicBezTo>
                      <a:pt x="13" y="3"/>
                      <a:pt x="18" y="6"/>
                      <a:pt x="20" y="7"/>
                    </a:cubicBezTo>
                    <a:cubicBezTo>
                      <a:pt x="21" y="7"/>
                      <a:pt x="21" y="8"/>
                      <a:pt x="20" y="8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3" name="Freeform 259"/>
              <p:cNvSpPr/>
              <p:nvPr/>
            </p:nvSpPr>
            <p:spPr bwMode="auto">
              <a:xfrm>
                <a:off x="5922" y="4029"/>
                <a:ext cx="85" cy="46"/>
              </a:xfrm>
              <a:custGeom>
                <a:avLst/>
                <a:gdLst>
                  <a:gd name="T0" fmla="*/ 42 w 85"/>
                  <a:gd name="T1" fmla="*/ 5 h 46"/>
                  <a:gd name="T2" fmla="*/ 31 w 85"/>
                  <a:gd name="T3" fmla="*/ 17 h 46"/>
                  <a:gd name="T4" fmla="*/ 3 w 85"/>
                  <a:gd name="T5" fmla="*/ 34 h 46"/>
                  <a:gd name="T6" fmla="*/ 0 w 85"/>
                  <a:gd name="T7" fmla="*/ 39 h 46"/>
                  <a:gd name="T8" fmla="*/ 1 w 85"/>
                  <a:gd name="T9" fmla="*/ 42 h 46"/>
                  <a:gd name="T10" fmla="*/ 14 w 85"/>
                  <a:gd name="T11" fmla="*/ 46 h 46"/>
                  <a:gd name="T12" fmla="*/ 44 w 85"/>
                  <a:gd name="T13" fmla="*/ 39 h 46"/>
                  <a:gd name="T14" fmla="*/ 83 w 85"/>
                  <a:gd name="T15" fmla="*/ 27 h 46"/>
                  <a:gd name="T16" fmla="*/ 85 w 85"/>
                  <a:gd name="T17" fmla="*/ 16 h 46"/>
                  <a:gd name="T18" fmla="*/ 82 w 85"/>
                  <a:gd name="T19" fmla="*/ 0 h 46"/>
                  <a:gd name="T20" fmla="*/ 42 w 85"/>
                  <a:gd name="T21" fmla="*/ 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46">
                    <a:moveTo>
                      <a:pt x="42" y="5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5" y="33"/>
                      <a:pt x="3" y="34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4" y="45"/>
                      <a:pt x="9" y="46"/>
                      <a:pt x="14" y="46"/>
                    </a:cubicBezTo>
                    <a:cubicBezTo>
                      <a:pt x="24" y="46"/>
                      <a:pt x="44" y="39"/>
                      <a:pt x="44" y="39"/>
                    </a:cubicBezTo>
                    <a:cubicBezTo>
                      <a:pt x="46" y="37"/>
                      <a:pt x="79" y="32"/>
                      <a:pt x="83" y="27"/>
                    </a:cubicBezTo>
                    <a:cubicBezTo>
                      <a:pt x="85" y="24"/>
                      <a:pt x="85" y="19"/>
                      <a:pt x="85" y="16"/>
                    </a:cubicBezTo>
                    <a:cubicBezTo>
                      <a:pt x="85" y="7"/>
                      <a:pt x="82" y="0"/>
                      <a:pt x="82" y="0"/>
                    </a:cubicBezTo>
                    <a:lnTo>
                      <a:pt x="42" y="5"/>
                    </a:lnTo>
                    <a:close/>
                  </a:path>
                </a:pathLst>
              </a:custGeom>
              <a:solidFill>
                <a:srgbClr val="373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4" name="Freeform 260"/>
              <p:cNvSpPr/>
              <p:nvPr/>
            </p:nvSpPr>
            <p:spPr bwMode="auto">
              <a:xfrm>
                <a:off x="6009" y="3871"/>
                <a:ext cx="164" cy="258"/>
              </a:xfrm>
              <a:custGeom>
                <a:avLst/>
                <a:gdLst>
                  <a:gd name="T0" fmla="*/ 163 w 164"/>
                  <a:gd name="T1" fmla="*/ 0 h 259"/>
                  <a:gd name="T2" fmla="*/ 110 w 164"/>
                  <a:gd name="T3" fmla="*/ 32 h 259"/>
                  <a:gd name="T4" fmla="*/ 15 w 164"/>
                  <a:gd name="T5" fmla="*/ 129 h 259"/>
                  <a:gd name="T6" fmla="*/ 1 w 164"/>
                  <a:gd name="T7" fmla="*/ 240 h 259"/>
                  <a:gd name="T8" fmla="*/ 44 w 164"/>
                  <a:gd name="T9" fmla="*/ 236 h 259"/>
                  <a:gd name="T10" fmla="*/ 58 w 164"/>
                  <a:gd name="T11" fmla="*/ 143 h 259"/>
                  <a:gd name="T12" fmla="*/ 67 w 164"/>
                  <a:gd name="T13" fmla="*/ 124 h 259"/>
                  <a:gd name="T14" fmla="*/ 135 w 164"/>
                  <a:gd name="T15" fmla="*/ 81 h 259"/>
                  <a:gd name="T16" fmla="*/ 164 w 164"/>
                  <a:gd name="T17" fmla="*/ 40 h 259"/>
                  <a:gd name="T18" fmla="*/ 163 w 164"/>
                  <a:gd name="T19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" h="259">
                    <a:moveTo>
                      <a:pt x="163" y="0"/>
                    </a:moveTo>
                    <a:cubicBezTo>
                      <a:pt x="110" y="32"/>
                      <a:pt x="110" y="32"/>
                      <a:pt x="110" y="32"/>
                    </a:cubicBezTo>
                    <a:cubicBezTo>
                      <a:pt x="110" y="32"/>
                      <a:pt x="21" y="85"/>
                      <a:pt x="15" y="129"/>
                    </a:cubicBezTo>
                    <a:cubicBezTo>
                      <a:pt x="14" y="145"/>
                      <a:pt x="9" y="186"/>
                      <a:pt x="1" y="240"/>
                    </a:cubicBezTo>
                    <a:cubicBezTo>
                      <a:pt x="0" y="246"/>
                      <a:pt x="21" y="259"/>
                      <a:pt x="44" y="236"/>
                    </a:cubicBezTo>
                    <a:cubicBezTo>
                      <a:pt x="46" y="234"/>
                      <a:pt x="58" y="145"/>
                      <a:pt x="58" y="143"/>
                    </a:cubicBezTo>
                    <a:cubicBezTo>
                      <a:pt x="58" y="143"/>
                      <a:pt x="59" y="133"/>
                      <a:pt x="67" y="124"/>
                    </a:cubicBezTo>
                    <a:cubicBezTo>
                      <a:pt x="73" y="118"/>
                      <a:pt x="135" y="81"/>
                      <a:pt x="135" y="81"/>
                    </a:cubicBezTo>
                    <a:cubicBezTo>
                      <a:pt x="135" y="81"/>
                      <a:pt x="164" y="70"/>
                      <a:pt x="164" y="40"/>
                    </a:cubicBezTo>
                    <a:cubicBezTo>
                      <a:pt x="164" y="33"/>
                      <a:pt x="163" y="0"/>
                      <a:pt x="163" y="0"/>
                    </a:cubicBezTo>
                    <a:close/>
                  </a:path>
                </a:pathLst>
              </a:custGeom>
              <a:solidFill>
                <a:srgbClr val="D339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5" name="Freeform 261"/>
              <p:cNvSpPr/>
              <p:nvPr/>
            </p:nvSpPr>
            <p:spPr bwMode="auto">
              <a:xfrm>
                <a:off x="6055" y="3730"/>
                <a:ext cx="91" cy="57"/>
              </a:xfrm>
              <a:custGeom>
                <a:avLst/>
                <a:gdLst>
                  <a:gd name="T0" fmla="*/ 79 w 91"/>
                  <a:gd name="T1" fmla="*/ 40 h 57"/>
                  <a:gd name="T2" fmla="*/ 83 w 91"/>
                  <a:gd name="T3" fmla="*/ 19 h 57"/>
                  <a:gd name="T4" fmla="*/ 31 w 91"/>
                  <a:gd name="T5" fmla="*/ 0 h 57"/>
                  <a:gd name="T6" fmla="*/ 0 w 91"/>
                  <a:gd name="T7" fmla="*/ 11 h 57"/>
                  <a:gd name="T8" fmla="*/ 20 w 91"/>
                  <a:gd name="T9" fmla="*/ 57 h 57"/>
                  <a:gd name="T10" fmla="*/ 79 w 91"/>
                  <a:gd name="T11" fmla="*/ 4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57">
                    <a:moveTo>
                      <a:pt x="79" y="40"/>
                    </a:moveTo>
                    <a:cubicBezTo>
                      <a:pt x="79" y="40"/>
                      <a:pt x="91" y="29"/>
                      <a:pt x="83" y="19"/>
                    </a:cubicBezTo>
                    <a:cubicBezTo>
                      <a:pt x="75" y="9"/>
                      <a:pt x="52" y="0"/>
                      <a:pt x="31" y="0"/>
                    </a:cubicBezTo>
                    <a:cubicBezTo>
                      <a:pt x="10" y="0"/>
                      <a:pt x="0" y="11"/>
                      <a:pt x="0" y="11"/>
                    </a:cubicBezTo>
                    <a:cubicBezTo>
                      <a:pt x="20" y="57"/>
                      <a:pt x="20" y="57"/>
                      <a:pt x="20" y="57"/>
                    </a:cubicBezTo>
                    <a:lnTo>
                      <a:pt x="79" y="40"/>
                    </a:lnTo>
                    <a:close/>
                  </a:path>
                </a:pathLst>
              </a:custGeom>
              <a:solidFill>
                <a:srgbClr val="2E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6" name="Freeform 262"/>
              <p:cNvSpPr/>
              <p:nvPr/>
            </p:nvSpPr>
            <p:spPr bwMode="auto">
              <a:xfrm>
                <a:off x="5992" y="3741"/>
                <a:ext cx="74" cy="139"/>
              </a:xfrm>
              <a:custGeom>
                <a:avLst/>
                <a:gdLst>
                  <a:gd name="T0" fmla="*/ 32 w 74"/>
                  <a:gd name="T1" fmla="*/ 124 h 139"/>
                  <a:gd name="T2" fmla="*/ 67 w 74"/>
                  <a:gd name="T3" fmla="*/ 68 h 139"/>
                  <a:gd name="T4" fmla="*/ 62 w 74"/>
                  <a:gd name="T5" fmla="*/ 2 h 139"/>
                  <a:gd name="T6" fmla="*/ 35 w 74"/>
                  <a:gd name="T7" fmla="*/ 44 h 139"/>
                  <a:gd name="T8" fmla="*/ 6 w 74"/>
                  <a:gd name="T9" fmla="*/ 110 h 139"/>
                  <a:gd name="T10" fmla="*/ 4 w 74"/>
                  <a:gd name="T11" fmla="*/ 139 h 139"/>
                  <a:gd name="T12" fmla="*/ 32 w 74"/>
                  <a:gd name="T13" fmla="*/ 124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39">
                    <a:moveTo>
                      <a:pt x="32" y="124"/>
                    </a:moveTo>
                    <a:cubicBezTo>
                      <a:pt x="36" y="119"/>
                      <a:pt x="67" y="68"/>
                      <a:pt x="67" y="68"/>
                    </a:cubicBezTo>
                    <a:cubicBezTo>
                      <a:pt x="67" y="68"/>
                      <a:pt x="74" y="5"/>
                      <a:pt x="62" y="2"/>
                    </a:cubicBezTo>
                    <a:cubicBezTo>
                      <a:pt x="49" y="0"/>
                      <a:pt x="43" y="19"/>
                      <a:pt x="35" y="44"/>
                    </a:cubicBezTo>
                    <a:cubicBezTo>
                      <a:pt x="33" y="50"/>
                      <a:pt x="8" y="104"/>
                      <a:pt x="6" y="110"/>
                    </a:cubicBezTo>
                    <a:cubicBezTo>
                      <a:pt x="0" y="123"/>
                      <a:pt x="4" y="139"/>
                      <a:pt x="4" y="139"/>
                    </a:cubicBezTo>
                    <a:cubicBezTo>
                      <a:pt x="4" y="139"/>
                      <a:pt x="24" y="132"/>
                      <a:pt x="32" y="124"/>
                    </a:cubicBezTo>
                    <a:close/>
                  </a:path>
                </a:pathLst>
              </a:custGeom>
              <a:solidFill>
                <a:srgbClr val="0FA5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7" name="Freeform 263"/>
              <p:cNvSpPr/>
              <p:nvPr/>
            </p:nvSpPr>
            <p:spPr bwMode="auto">
              <a:xfrm>
                <a:off x="5962" y="3860"/>
                <a:ext cx="147" cy="184"/>
              </a:xfrm>
              <a:custGeom>
                <a:avLst/>
                <a:gdLst>
                  <a:gd name="T0" fmla="*/ 147 w 147"/>
                  <a:gd name="T1" fmla="*/ 0 h 185"/>
                  <a:gd name="T2" fmla="*/ 113 w 147"/>
                  <a:gd name="T3" fmla="*/ 17 h 185"/>
                  <a:gd name="T4" fmla="*/ 29 w 147"/>
                  <a:gd name="T5" fmla="*/ 63 h 185"/>
                  <a:gd name="T6" fmla="*/ 9 w 147"/>
                  <a:gd name="T7" fmla="*/ 96 h 185"/>
                  <a:gd name="T8" fmla="*/ 2 w 147"/>
                  <a:gd name="T9" fmla="*/ 169 h 185"/>
                  <a:gd name="T10" fmla="*/ 5 w 147"/>
                  <a:gd name="T11" fmla="*/ 180 h 185"/>
                  <a:gd name="T12" fmla="*/ 29 w 147"/>
                  <a:gd name="T13" fmla="*/ 181 h 185"/>
                  <a:gd name="T14" fmla="*/ 44 w 147"/>
                  <a:gd name="T15" fmla="*/ 173 h 185"/>
                  <a:gd name="T16" fmla="*/ 56 w 147"/>
                  <a:gd name="T17" fmla="*/ 93 h 185"/>
                  <a:gd name="T18" fmla="*/ 119 w 147"/>
                  <a:gd name="T19" fmla="*/ 69 h 185"/>
                  <a:gd name="T20" fmla="*/ 145 w 147"/>
                  <a:gd name="T21" fmla="*/ 39 h 185"/>
                  <a:gd name="T22" fmla="*/ 147 w 147"/>
                  <a:gd name="T23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7" h="185">
                    <a:moveTo>
                      <a:pt x="147" y="0"/>
                    </a:moveTo>
                    <a:cubicBezTo>
                      <a:pt x="113" y="17"/>
                      <a:pt x="113" y="17"/>
                      <a:pt x="113" y="17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29" y="63"/>
                      <a:pt x="11" y="70"/>
                      <a:pt x="9" y="96"/>
                    </a:cubicBezTo>
                    <a:cubicBezTo>
                      <a:pt x="7" y="115"/>
                      <a:pt x="2" y="169"/>
                      <a:pt x="2" y="169"/>
                    </a:cubicBezTo>
                    <a:cubicBezTo>
                      <a:pt x="0" y="176"/>
                      <a:pt x="1" y="178"/>
                      <a:pt x="5" y="180"/>
                    </a:cubicBezTo>
                    <a:cubicBezTo>
                      <a:pt x="15" y="185"/>
                      <a:pt x="29" y="181"/>
                      <a:pt x="29" y="181"/>
                    </a:cubicBezTo>
                    <a:cubicBezTo>
                      <a:pt x="33" y="180"/>
                      <a:pt x="42" y="177"/>
                      <a:pt x="44" y="17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119" y="69"/>
                      <a:pt x="119" y="69"/>
                      <a:pt x="119" y="69"/>
                    </a:cubicBezTo>
                    <a:cubicBezTo>
                      <a:pt x="119" y="69"/>
                      <a:pt x="144" y="58"/>
                      <a:pt x="145" y="39"/>
                    </a:cubicBezTo>
                    <a:cubicBezTo>
                      <a:pt x="146" y="32"/>
                      <a:pt x="147" y="0"/>
                      <a:pt x="147" y="0"/>
                    </a:cubicBezTo>
                    <a:close/>
                  </a:path>
                </a:pathLst>
              </a:custGeom>
              <a:solidFill>
                <a:srgbClr val="AD22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8" name="Freeform 264"/>
              <p:cNvSpPr/>
              <p:nvPr/>
            </p:nvSpPr>
            <p:spPr bwMode="auto">
              <a:xfrm>
                <a:off x="6036" y="3732"/>
                <a:ext cx="148" cy="208"/>
              </a:xfrm>
              <a:custGeom>
                <a:avLst/>
                <a:gdLst>
                  <a:gd name="T0" fmla="*/ 4 w 148"/>
                  <a:gd name="T1" fmla="*/ 19 h 209"/>
                  <a:gd name="T2" fmla="*/ 11 w 148"/>
                  <a:gd name="T3" fmla="*/ 76 h 209"/>
                  <a:gd name="T4" fmla="*/ 34 w 148"/>
                  <a:gd name="T5" fmla="*/ 126 h 209"/>
                  <a:gd name="T6" fmla="*/ 31 w 148"/>
                  <a:gd name="T7" fmla="*/ 154 h 209"/>
                  <a:gd name="T8" fmla="*/ 111 w 148"/>
                  <a:gd name="T9" fmla="*/ 206 h 209"/>
                  <a:gd name="T10" fmla="*/ 135 w 148"/>
                  <a:gd name="T11" fmla="*/ 195 h 209"/>
                  <a:gd name="T12" fmla="*/ 141 w 148"/>
                  <a:gd name="T13" fmla="*/ 140 h 209"/>
                  <a:gd name="T14" fmla="*/ 110 w 148"/>
                  <a:gd name="T15" fmla="*/ 35 h 209"/>
                  <a:gd name="T16" fmla="*/ 75 w 148"/>
                  <a:gd name="T17" fmla="*/ 11 h 209"/>
                  <a:gd name="T18" fmla="*/ 29 w 148"/>
                  <a:gd name="T19" fmla="*/ 0 h 209"/>
                  <a:gd name="T20" fmla="*/ 27 w 148"/>
                  <a:gd name="T21" fmla="*/ 3 h 209"/>
                  <a:gd name="T22" fmla="*/ 4 w 148"/>
                  <a:gd name="T23" fmla="*/ 1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8" h="209">
                    <a:moveTo>
                      <a:pt x="4" y="19"/>
                    </a:moveTo>
                    <a:cubicBezTo>
                      <a:pt x="2" y="36"/>
                      <a:pt x="0" y="47"/>
                      <a:pt x="11" y="76"/>
                    </a:cubicBezTo>
                    <a:cubicBezTo>
                      <a:pt x="34" y="126"/>
                      <a:pt x="34" y="126"/>
                      <a:pt x="34" y="126"/>
                    </a:cubicBezTo>
                    <a:cubicBezTo>
                      <a:pt x="41" y="148"/>
                      <a:pt x="27" y="145"/>
                      <a:pt x="31" y="154"/>
                    </a:cubicBezTo>
                    <a:cubicBezTo>
                      <a:pt x="43" y="186"/>
                      <a:pt x="95" y="209"/>
                      <a:pt x="111" y="206"/>
                    </a:cubicBezTo>
                    <a:cubicBezTo>
                      <a:pt x="128" y="203"/>
                      <a:pt x="135" y="195"/>
                      <a:pt x="135" y="195"/>
                    </a:cubicBezTo>
                    <a:cubicBezTo>
                      <a:pt x="148" y="175"/>
                      <a:pt x="141" y="138"/>
                      <a:pt x="141" y="140"/>
                    </a:cubicBezTo>
                    <a:cubicBezTo>
                      <a:pt x="141" y="140"/>
                      <a:pt x="122" y="60"/>
                      <a:pt x="110" y="35"/>
                    </a:cubicBezTo>
                    <a:cubicBezTo>
                      <a:pt x="107" y="27"/>
                      <a:pt x="87" y="16"/>
                      <a:pt x="75" y="11"/>
                    </a:cubicBezTo>
                    <a:cubicBezTo>
                      <a:pt x="69" y="8"/>
                      <a:pt x="29" y="0"/>
                      <a:pt x="29" y="0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5" y="7"/>
                      <a:pt x="4" y="19"/>
                    </a:cubicBezTo>
                  </a:path>
                </a:pathLst>
              </a:custGeom>
              <a:solidFill>
                <a:srgbClr val="1EC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9" name="Freeform 265"/>
              <p:cNvSpPr/>
              <p:nvPr/>
            </p:nvSpPr>
            <p:spPr bwMode="auto">
              <a:xfrm>
                <a:off x="6026" y="3932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2 h 5"/>
                  <a:gd name="T4" fmla="*/ 0 w 5"/>
                  <a:gd name="T5" fmla="*/ 5 h 5"/>
                  <a:gd name="T6" fmla="*/ 0 w 5"/>
                  <a:gd name="T7" fmla="*/ 3 h 5"/>
                  <a:gd name="T8" fmla="*/ 5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2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0" name="Freeform 266"/>
              <p:cNvSpPr/>
              <p:nvPr/>
            </p:nvSpPr>
            <p:spPr bwMode="auto">
              <a:xfrm>
                <a:off x="6033" y="3928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2 h 5"/>
                  <a:gd name="T4" fmla="*/ 0 w 5"/>
                  <a:gd name="T5" fmla="*/ 5 h 5"/>
                  <a:gd name="T6" fmla="*/ 0 w 5"/>
                  <a:gd name="T7" fmla="*/ 3 h 5"/>
                  <a:gd name="T8" fmla="*/ 5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2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1" name="Freeform 267"/>
              <p:cNvSpPr/>
              <p:nvPr/>
            </p:nvSpPr>
            <p:spPr bwMode="auto">
              <a:xfrm>
                <a:off x="6026" y="3932"/>
                <a:ext cx="5" cy="4"/>
              </a:xfrm>
              <a:custGeom>
                <a:avLst/>
                <a:gdLst>
                  <a:gd name="T0" fmla="*/ 0 w 5"/>
                  <a:gd name="T1" fmla="*/ 4 h 4"/>
                  <a:gd name="T2" fmla="*/ 5 w 5"/>
                  <a:gd name="T3" fmla="*/ 2 h 4"/>
                  <a:gd name="T4" fmla="*/ 5 w 5"/>
                  <a:gd name="T5" fmla="*/ 0 h 4"/>
                  <a:gd name="T6" fmla="*/ 0 w 5"/>
                  <a:gd name="T7" fmla="*/ 3 h 4"/>
                  <a:gd name="T8" fmla="*/ 0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0" y="4"/>
                    </a:moveTo>
                    <a:lnTo>
                      <a:pt x="5" y="2"/>
                    </a:lnTo>
                    <a:lnTo>
                      <a:pt x="5" y="0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2" name="Freeform 268"/>
              <p:cNvSpPr/>
              <p:nvPr/>
            </p:nvSpPr>
            <p:spPr bwMode="auto">
              <a:xfrm>
                <a:off x="6034" y="3928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1 h 4"/>
                  <a:gd name="T4" fmla="*/ 4 w 4"/>
                  <a:gd name="T5" fmla="*/ 0 h 4"/>
                  <a:gd name="T6" fmla="*/ 0 w 4"/>
                  <a:gd name="T7" fmla="*/ 2 h 4"/>
                  <a:gd name="T8" fmla="*/ 0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3" name="Freeform 269"/>
              <p:cNvSpPr/>
              <p:nvPr/>
            </p:nvSpPr>
            <p:spPr bwMode="auto">
              <a:xfrm>
                <a:off x="5985" y="3869"/>
                <a:ext cx="48" cy="27"/>
              </a:xfrm>
              <a:custGeom>
                <a:avLst/>
                <a:gdLst>
                  <a:gd name="T0" fmla="*/ 3 w 48"/>
                  <a:gd name="T1" fmla="*/ 15 h 27"/>
                  <a:gd name="T2" fmla="*/ 3 w 48"/>
                  <a:gd name="T3" fmla="*/ 9 h 27"/>
                  <a:gd name="T4" fmla="*/ 15 w 48"/>
                  <a:gd name="T5" fmla="*/ 1 h 27"/>
                  <a:gd name="T6" fmla="*/ 25 w 48"/>
                  <a:gd name="T7" fmla="*/ 1 h 27"/>
                  <a:gd name="T8" fmla="*/ 45 w 48"/>
                  <a:gd name="T9" fmla="*/ 12 h 27"/>
                  <a:gd name="T10" fmla="*/ 46 w 48"/>
                  <a:gd name="T11" fmla="*/ 18 h 27"/>
                  <a:gd name="T12" fmla="*/ 33 w 48"/>
                  <a:gd name="T13" fmla="*/ 26 h 27"/>
                  <a:gd name="T14" fmla="*/ 23 w 48"/>
                  <a:gd name="T15" fmla="*/ 26 h 27"/>
                  <a:gd name="T16" fmla="*/ 3 w 48"/>
                  <a:gd name="T17" fmla="*/ 1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27">
                    <a:moveTo>
                      <a:pt x="3" y="15"/>
                    </a:moveTo>
                    <a:cubicBezTo>
                      <a:pt x="0" y="13"/>
                      <a:pt x="0" y="11"/>
                      <a:pt x="3" y="9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8" y="0"/>
                      <a:pt x="23" y="0"/>
                      <a:pt x="25" y="1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8" y="14"/>
                      <a:pt x="48" y="16"/>
                      <a:pt x="46" y="18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0" y="27"/>
                      <a:pt x="26" y="27"/>
                      <a:pt x="23" y="26"/>
                    </a:cubicBezTo>
                    <a:lnTo>
                      <a:pt x="3" y="15"/>
                    </a:lnTo>
                    <a:close/>
                  </a:path>
                </a:pathLst>
              </a:custGeom>
              <a:solidFill>
                <a:srgbClr val="9E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4" name="Freeform 270"/>
              <p:cNvSpPr/>
              <p:nvPr/>
            </p:nvSpPr>
            <p:spPr bwMode="auto">
              <a:xfrm>
                <a:off x="5932" y="3916"/>
                <a:ext cx="186" cy="66"/>
              </a:xfrm>
              <a:custGeom>
                <a:avLst/>
                <a:gdLst>
                  <a:gd name="T0" fmla="*/ 107 w 186"/>
                  <a:gd name="T1" fmla="*/ 61 h 67"/>
                  <a:gd name="T2" fmla="*/ 0 w 186"/>
                  <a:gd name="T3" fmla="*/ 0 h 67"/>
                  <a:gd name="T4" fmla="*/ 0 w 186"/>
                  <a:gd name="T5" fmla="*/ 3 h 67"/>
                  <a:gd name="T6" fmla="*/ 3 w 186"/>
                  <a:gd name="T7" fmla="*/ 8 h 67"/>
                  <a:gd name="T8" fmla="*/ 104 w 186"/>
                  <a:gd name="T9" fmla="*/ 66 h 67"/>
                  <a:gd name="T10" fmla="*/ 110 w 186"/>
                  <a:gd name="T11" fmla="*/ 66 h 67"/>
                  <a:gd name="T12" fmla="*/ 184 w 186"/>
                  <a:gd name="T13" fmla="*/ 22 h 67"/>
                  <a:gd name="T14" fmla="*/ 186 w 186"/>
                  <a:gd name="T15" fmla="*/ 19 h 67"/>
                  <a:gd name="T16" fmla="*/ 186 w 186"/>
                  <a:gd name="T17" fmla="*/ 17 h 67"/>
                  <a:gd name="T18" fmla="*/ 107 w 186"/>
                  <a:gd name="T19" fmla="*/ 6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6" h="67">
                    <a:moveTo>
                      <a:pt x="107" y="6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7"/>
                      <a:pt x="3" y="8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106" y="67"/>
                      <a:pt x="108" y="67"/>
                      <a:pt x="110" y="66"/>
                    </a:cubicBezTo>
                    <a:cubicBezTo>
                      <a:pt x="184" y="22"/>
                      <a:pt x="184" y="22"/>
                      <a:pt x="184" y="22"/>
                    </a:cubicBezTo>
                    <a:cubicBezTo>
                      <a:pt x="185" y="22"/>
                      <a:pt x="186" y="20"/>
                      <a:pt x="186" y="19"/>
                    </a:cubicBezTo>
                    <a:cubicBezTo>
                      <a:pt x="186" y="17"/>
                      <a:pt x="186" y="17"/>
                      <a:pt x="186" y="17"/>
                    </a:cubicBezTo>
                    <a:lnTo>
                      <a:pt x="107" y="61"/>
                    </a:lnTo>
                    <a:close/>
                  </a:path>
                </a:pathLst>
              </a:custGeom>
              <a:solidFill>
                <a:srgbClr val="848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5" name="Freeform 271"/>
              <p:cNvSpPr/>
              <p:nvPr/>
            </p:nvSpPr>
            <p:spPr bwMode="auto">
              <a:xfrm>
                <a:off x="5932" y="3879"/>
                <a:ext cx="187" cy="97"/>
              </a:xfrm>
              <a:custGeom>
                <a:avLst/>
                <a:gdLst>
                  <a:gd name="T0" fmla="*/ 184 w 187"/>
                  <a:gd name="T1" fmla="*/ 51 h 98"/>
                  <a:gd name="T2" fmla="*/ 184 w 187"/>
                  <a:gd name="T3" fmla="*/ 57 h 98"/>
                  <a:gd name="T4" fmla="*/ 107 w 187"/>
                  <a:gd name="T5" fmla="*/ 98 h 98"/>
                  <a:gd name="T6" fmla="*/ 0 w 187"/>
                  <a:gd name="T7" fmla="*/ 37 h 98"/>
                  <a:gd name="T8" fmla="*/ 77 w 187"/>
                  <a:gd name="T9" fmla="*/ 2 h 98"/>
                  <a:gd name="T10" fmla="*/ 88 w 187"/>
                  <a:gd name="T11" fmla="*/ 2 h 98"/>
                  <a:gd name="T12" fmla="*/ 184 w 187"/>
                  <a:gd name="T13" fmla="*/ 5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98">
                    <a:moveTo>
                      <a:pt x="184" y="51"/>
                    </a:moveTo>
                    <a:cubicBezTo>
                      <a:pt x="187" y="52"/>
                      <a:pt x="187" y="56"/>
                      <a:pt x="184" y="57"/>
                    </a:cubicBezTo>
                    <a:cubicBezTo>
                      <a:pt x="107" y="98"/>
                      <a:pt x="107" y="98"/>
                      <a:pt x="107" y="9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81" y="0"/>
                      <a:pt x="85" y="0"/>
                      <a:pt x="88" y="2"/>
                    </a:cubicBezTo>
                    <a:lnTo>
                      <a:pt x="184" y="51"/>
                    </a:lnTo>
                    <a:close/>
                  </a:path>
                </a:pathLst>
              </a:custGeom>
              <a:solidFill>
                <a:srgbClr val="EAE9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6" name="Freeform 272"/>
              <p:cNvSpPr/>
              <p:nvPr/>
            </p:nvSpPr>
            <p:spPr bwMode="auto">
              <a:xfrm>
                <a:off x="5945" y="3890"/>
                <a:ext cx="138" cy="80"/>
              </a:xfrm>
              <a:custGeom>
                <a:avLst/>
                <a:gdLst>
                  <a:gd name="T0" fmla="*/ 136 w 138"/>
                  <a:gd name="T1" fmla="*/ 56 h 81"/>
                  <a:gd name="T2" fmla="*/ 134 w 138"/>
                  <a:gd name="T3" fmla="*/ 61 h 81"/>
                  <a:gd name="T4" fmla="*/ 100 w 138"/>
                  <a:gd name="T5" fmla="*/ 80 h 81"/>
                  <a:gd name="T6" fmla="*/ 92 w 138"/>
                  <a:gd name="T7" fmla="*/ 78 h 81"/>
                  <a:gd name="T8" fmla="*/ 2 w 138"/>
                  <a:gd name="T9" fmla="*/ 26 h 81"/>
                  <a:gd name="T10" fmla="*/ 2 w 138"/>
                  <a:gd name="T11" fmla="*/ 22 h 81"/>
                  <a:gd name="T12" fmla="*/ 35 w 138"/>
                  <a:gd name="T13" fmla="*/ 2 h 81"/>
                  <a:gd name="T14" fmla="*/ 40 w 138"/>
                  <a:gd name="T15" fmla="*/ 1 h 81"/>
                  <a:gd name="T16" fmla="*/ 136 w 138"/>
                  <a:gd name="T17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" h="81">
                    <a:moveTo>
                      <a:pt x="136" y="56"/>
                    </a:moveTo>
                    <a:cubicBezTo>
                      <a:pt x="137" y="57"/>
                      <a:pt x="138" y="59"/>
                      <a:pt x="134" y="61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97" y="81"/>
                      <a:pt x="95" y="80"/>
                      <a:pt x="92" y="78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0" y="25"/>
                      <a:pt x="0" y="23"/>
                      <a:pt x="2" y="2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7" y="1"/>
                      <a:pt x="39" y="0"/>
                      <a:pt x="40" y="1"/>
                    </a:cubicBezTo>
                    <a:lnTo>
                      <a:pt x="136" y="56"/>
                    </a:lnTo>
                    <a:close/>
                  </a:path>
                </a:pathLst>
              </a:custGeom>
              <a:solidFill>
                <a:srgbClr val="89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7" name="Freeform 273"/>
              <p:cNvSpPr/>
              <p:nvPr/>
            </p:nvSpPr>
            <p:spPr bwMode="auto">
              <a:xfrm>
                <a:off x="5994" y="3900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8" name="Freeform 274"/>
              <p:cNvSpPr/>
              <p:nvPr/>
            </p:nvSpPr>
            <p:spPr bwMode="auto">
              <a:xfrm>
                <a:off x="5971" y="3924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9" name="Freeform 275"/>
              <p:cNvSpPr/>
              <p:nvPr/>
            </p:nvSpPr>
            <p:spPr bwMode="auto">
              <a:xfrm>
                <a:off x="5979" y="3929"/>
                <a:ext cx="12" cy="6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0" name="Freeform 276"/>
              <p:cNvSpPr/>
              <p:nvPr/>
            </p:nvSpPr>
            <p:spPr bwMode="auto">
              <a:xfrm>
                <a:off x="5987" y="3933"/>
                <a:ext cx="12" cy="6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1" name="Freeform 277"/>
              <p:cNvSpPr/>
              <p:nvPr/>
            </p:nvSpPr>
            <p:spPr bwMode="auto">
              <a:xfrm>
                <a:off x="5970" y="3896"/>
                <a:ext cx="19" cy="11"/>
              </a:xfrm>
              <a:custGeom>
                <a:avLst/>
                <a:gdLst>
                  <a:gd name="T0" fmla="*/ 19 w 19"/>
                  <a:gd name="T1" fmla="*/ 8 h 11"/>
                  <a:gd name="T2" fmla="*/ 19 w 19"/>
                  <a:gd name="T3" fmla="*/ 8 h 11"/>
                  <a:gd name="T4" fmla="*/ 14 w 19"/>
                  <a:gd name="T5" fmla="*/ 11 h 11"/>
                  <a:gd name="T6" fmla="*/ 13 w 19"/>
                  <a:gd name="T7" fmla="*/ 11 h 11"/>
                  <a:gd name="T8" fmla="*/ 0 w 19"/>
                  <a:gd name="T9" fmla="*/ 4 h 11"/>
                  <a:gd name="T10" fmla="*/ 0 w 19"/>
                  <a:gd name="T11" fmla="*/ 3 h 11"/>
                  <a:gd name="T12" fmla="*/ 5 w 19"/>
                  <a:gd name="T13" fmla="*/ 0 h 11"/>
                  <a:gd name="T14" fmla="*/ 6 w 19"/>
                  <a:gd name="T15" fmla="*/ 0 h 11"/>
                  <a:gd name="T16" fmla="*/ 19 w 19"/>
                  <a:gd name="T1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1">
                    <a:moveTo>
                      <a:pt x="19" y="8"/>
                    </a:moveTo>
                    <a:cubicBezTo>
                      <a:pt x="19" y="8"/>
                      <a:pt x="19" y="8"/>
                      <a:pt x="19" y="8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2" name="Freeform 278"/>
              <p:cNvSpPr/>
              <p:nvPr/>
            </p:nvSpPr>
            <p:spPr bwMode="auto">
              <a:xfrm>
                <a:off x="5985" y="3905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3"/>
                      <a:pt x="12" y="3"/>
                      <a:pt x="12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3" name="Freeform 279"/>
              <p:cNvSpPr/>
              <p:nvPr/>
            </p:nvSpPr>
            <p:spPr bwMode="auto">
              <a:xfrm>
                <a:off x="5994" y="3910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4" name="Freeform 280"/>
              <p:cNvSpPr/>
              <p:nvPr/>
            </p:nvSpPr>
            <p:spPr bwMode="auto">
              <a:xfrm>
                <a:off x="6002" y="3914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4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5" name="Freeform 281"/>
              <p:cNvSpPr/>
              <p:nvPr/>
            </p:nvSpPr>
            <p:spPr bwMode="auto">
              <a:xfrm>
                <a:off x="6010" y="391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6" name="Freeform 282"/>
              <p:cNvSpPr/>
              <p:nvPr/>
            </p:nvSpPr>
            <p:spPr bwMode="auto">
              <a:xfrm>
                <a:off x="5962" y="3900"/>
                <a:ext cx="20" cy="12"/>
              </a:xfrm>
              <a:custGeom>
                <a:avLst/>
                <a:gdLst>
                  <a:gd name="T0" fmla="*/ 19 w 20"/>
                  <a:gd name="T1" fmla="*/ 8 h 12"/>
                  <a:gd name="T2" fmla="*/ 19 w 20"/>
                  <a:gd name="T3" fmla="*/ 9 h 12"/>
                  <a:gd name="T4" fmla="*/ 15 w 20"/>
                  <a:gd name="T5" fmla="*/ 12 h 12"/>
                  <a:gd name="T6" fmla="*/ 13 w 20"/>
                  <a:gd name="T7" fmla="*/ 12 h 12"/>
                  <a:gd name="T8" fmla="*/ 0 w 20"/>
                  <a:gd name="T9" fmla="*/ 4 h 12"/>
                  <a:gd name="T10" fmla="*/ 0 w 20"/>
                  <a:gd name="T11" fmla="*/ 3 h 12"/>
                  <a:gd name="T12" fmla="*/ 5 w 20"/>
                  <a:gd name="T13" fmla="*/ 1 h 12"/>
                  <a:gd name="T14" fmla="*/ 7 w 20"/>
                  <a:gd name="T15" fmla="*/ 1 h 12"/>
                  <a:gd name="T16" fmla="*/ 19 w 20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19" y="8"/>
                    </a:moveTo>
                    <a:cubicBezTo>
                      <a:pt x="20" y="8"/>
                      <a:pt x="20" y="9"/>
                      <a:pt x="19" y="9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7" name="Freeform 283"/>
              <p:cNvSpPr/>
              <p:nvPr/>
            </p:nvSpPr>
            <p:spPr bwMode="auto">
              <a:xfrm>
                <a:off x="5978" y="3910"/>
                <a:ext cx="12" cy="6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4 h 6"/>
                  <a:gd name="T4" fmla="*/ 7 w 12"/>
                  <a:gd name="T5" fmla="*/ 6 h 6"/>
                  <a:gd name="T6" fmla="*/ 5 w 12"/>
                  <a:gd name="T7" fmla="*/ 6 h 6"/>
                  <a:gd name="T8" fmla="*/ 0 w 12"/>
                  <a:gd name="T9" fmla="*/ 4 h 6"/>
                  <a:gd name="T10" fmla="*/ 0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8" name="Freeform 284"/>
              <p:cNvSpPr/>
              <p:nvPr/>
            </p:nvSpPr>
            <p:spPr bwMode="auto">
              <a:xfrm>
                <a:off x="5986" y="3915"/>
                <a:ext cx="12" cy="6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9" name="Freeform 285"/>
              <p:cNvSpPr/>
              <p:nvPr/>
            </p:nvSpPr>
            <p:spPr bwMode="auto">
              <a:xfrm>
                <a:off x="5994" y="391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6" y="0"/>
                      <a:pt x="7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0" name="Freeform 286"/>
              <p:cNvSpPr/>
              <p:nvPr/>
            </p:nvSpPr>
            <p:spPr bwMode="auto">
              <a:xfrm>
                <a:off x="5995" y="3938"/>
                <a:ext cx="12" cy="6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1" name="Freeform 287"/>
              <p:cNvSpPr/>
              <p:nvPr/>
            </p:nvSpPr>
            <p:spPr bwMode="auto">
              <a:xfrm>
                <a:off x="6018" y="3924"/>
                <a:ext cx="12" cy="6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4 h 6"/>
                  <a:gd name="T4" fmla="*/ 7 w 12"/>
                  <a:gd name="T5" fmla="*/ 6 h 6"/>
                  <a:gd name="T6" fmla="*/ 5 w 12"/>
                  <a:gd name="T7" fmla="*/ 6 h 6"/>
                  <a:gd name="T8" fmla="*/ 0 w 12"/>
                  <a:gd name="T9" fmla="*/ 4 h 6"/>
                  <a:gd name="T10" fmla="*/ 0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2" name="Freeform 288"/>
              <p:cNvSpPr/>
              <p:nvPr/>
            </p:nvSpPr>
            <p:spPr bwMode="auto">
              <a:xfrm>
                <a:off x="6002" y="3924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3" name="Freeform 289"/>
              <p:cNvSpPr/>
              <p:nvPr/>
            </p:nvSpPr>
            <p:spPr bwMode="auto">
              <a:xfrm>
                <a:off x="6010" y="3929"/>
                <a:ext cx="12" cy="6"/>
              </a:xfrm>
              <a:custGeom>
                <a:avLst/>
                <a:gdLst>
                  <a:gd name="T0" fmla="*/ 11 w 12"/>
                  <a:gd name="T1" fmla="*/ 2 h 6"/>
                  <a:gd name="T2" fmla="*/ 12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2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2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2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4" name="Freeform 290"/>
              <p:cNvSpPr/>
              <p:nvPr/>
            </p:nvSpPr>
            <p:spPr bwMode="auto">
              <a:xfrm>
                <a:off x="5979" y="3919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1 h 7"/>
                  <a:gd name="T14" fmla="*/ 6 w 11"/>
                  <a:gd name="T15" fmla="*/ 1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4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5" name="Freeform 291"/>
              <p:cNvSpPr/>
              <p:nvPr/>
            </p:nvSpPr>
            <p:spPr bwMode="auto">
              <a:xfrm>
                <a:off x="5987" y="3924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6 h 7"/>
                  <a:gd name="T6" fmla="*/ 5 w 11"/>
                  <a:gd name="T7" fmla="*/ 6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6" name="Freeform 292"/>
              <p:cNvSpPr/>
              <p:nvPr/>
            </p:nvSpPr>
            <p:spPr bwMode="auto">
              <a:xfrm>
                <a:off x="5995" y="3929"/>
                <a:ext cx="11" cy="6"/>
              </a:xfrm>
              <a:custGeom>
                <a:avLst/>
                <a:gdLst>
                  <a:gd name="T0" fmla="*/ 11 w 11"/>
                  <a:gd name="T1" fmla="*/ 3 h 6"/>
                  <a:gd name="T2" fmla="*/ 11 w 11"/>
                  <a:gd name="T3" fmla="*/ 3 h 6"/>
                  <a:gd name="T4" fmla="*/ 6 w 11"/>
                  <a:gd name="T5" fmla="*/ 6 h 6"/>
                  <a:gd name="T6" fmla="*/ 5 w 11"/>
                  <a:gd name="T7" fmla="*/ 6 h 6"/>
                  <a:gd name="T8" fmla="*/ 0 w 11"/>
                  <a:gd name="T9" fmla="*/ 3 h 6"/>
                  <a:gd name="T10" fmla="*/ 0 w 11"/>
                  <a:gd name="T11" fmla="*/ 3 h 6"/>
                  <a:gd name="T12" fmla="*/ 5 w 11"/>
                  <a:gd name="T13" fmla="*/ 0 h 6"/>
                  <a:gd name="T14" fmla="*/ 6 w 11"/>
                  <a:gd name="T15" fmla="*/ 0 h 6"/>
                  <a:gd name="T16" fmla="*/ 11 w 11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7" name="Freeform 293"/>
              <p:cNvSpPr/>
              <p:nvPr/>
            </p:nvSpPr>
            <p:spPr bwMode="auto">
              <a:xfrm>
                <a:off x="6003" y="3933"/>
                <a:ext cx="11" cy="6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8" name="Freeform 294"/>
              <p:cNvSpPr/>
              <p:nvPr/>
            </p:nvSpPr>
            <p:spPr bwMode="auto">
              <a:xfrm>
                <a:off x="6003" y="3941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4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1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6" y="0"/>
                      <a:pt x="7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9" name="Freeform 295"/>
              <p:cNvSpPr/>
              <p:nvPr/>
            </p:nvSpPr>
            <p:spPr bwMode="auto">
              <a:xfrm>
                <a:off x="6027" y="392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0" name="Freeform 296"/>
              <p:cNvSpPr/>
              <p:nvPr/>
            </p:nvSpPr>
            <p:spPr bwMode="auto">
              <a:xfrm>
                <a:off x="6018" y="3933"/>
                <a:ext cx="12" cy="6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3"/>
                      <a:pt x="12" y="4"/>
                      <a:pt x="12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1" name="Freeform 297"/>
              <p:cNvSpPr/>
              <p:nvPr/>
            </p:nvSpPr>
            <p:spPr bwMode="auto">
              <a:xfrm>
                <a:off x="6011" y="3938"/>
                <a:ext cx="11" cy="6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6 h 7"/>
                  <a:gd name="T6" fmla="*/ 5 w 11"/>
                  <a:gd name="T7" fmla="*/ 6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3"/>
                      <a:pt x="11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2" name="Freeform 298"/>
              <p:cNvSpPr/>
              <p:nvPr/>
            </p:nvSpPr>
            <p:spPr bwMode="auto">
              <a:xfrm>
                <a:off x="5947" y="3910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3"/>
                      <a:pt x="12" y="4"/>
                      <a:pt x="12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3" name="Freeform 299"/>
              <p:cNvSpPr/>
              <p:nvPr/>
            </p:nvSpPr>
            <p:spPr bwMode="auto">
              <a:xfrm>
                <a:off x="5955" y="3914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4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4" name="Freeform 300"/>
              <p:cNvSpPr/>
              <p:nvPr/>
            </p:nvSpPr>
            <p:spPr bwMode="auto">
              <a:xfrm>
                <a:off x="5963" y="391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5" name="Freeform 301"/>
              <p:cNvSpPr/>
              <p:nvPr/>
            </p:nvSpPr>
            <p:spPr bwMode="auto">
              <a:xfrm>
                <a:off x="6003" y="3906"/>
                <a:ext cx="43" cy="25"/>
              </a:xfrm>
              <a:custGeom>
                <a:avLst/>
                <a:gdLst>
                  <a:gd name="T0" fmla="*/ 43 w 43"/>
                  <a:gd name="T1" fmla="*/ 21 h 25"/>
                  <a:gd name="T2" fmla="*/ 43 w 43"/>
                  <a:gd name="T3" fmla="*/ 22 h 25"/>
                  <a:gd name="T4" fmla="*/ 38 w 43"/>
                  <a:gd name="T5" fmla="*/ 25 h 25"/>
                  <a:gd name="T6" fmla="*/ 37 w 43"/>
                  <a:gd name="T7" fmla="*/ 25 h 25"/>
                  <a:gd name="T8" fmla="*/ 0 w 43"/>
                  <a:gd name="T9" fmla="*/ 4 h 25"/>
                  <a:gd name="T10" fmla="*/ 0 w 43"/>
                  <a:gd name="T11" fmla="*/ 3 h 25"/>
                  <a:gd name="T12" fmla="*/ 5 w 43"/>
                  <a:gd name="T13" fmla="*/ 0 h 25"/>
                  <a:gd name="T14" fmla="*/ 6 w 43"/>
                  <a:gd name="T15" fmla="*/ 0 h 25"/>
                  <a:gd name="T16" fmla="*/ 43 w 43"/>
                  <a:gd name="T17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5">
                    <a:moveTo>
                      <a:pt x="43" y="21"/>
                    </a:moveTo>
                    <a:cubicBezTo>
                      <a:pt x="43" y="22"/>
                      <a:pt x="43" y="22"/>
                      <a:pt x="43" y="22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8" y="25"/>
                      <a:pt x="37" y="25"/>
                      <a:pt x="37" y="2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43" y="21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6" name="Freeform 302"/>
              <p:cNvSpPr/>
              <p:nvPr/>
            </p:nvSpPr>
            <p:spPr bwMode="auto">
              <a:xfrm>
                <a:off x="6043" y="392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7" name="Freeform 303"/>
              <p:cNvSpPr/>
              <p:nvPr/>
            </p:nvSpPr>
            <p:spPr bwMode="auto">
              <a:xfrm>
                <a:off x="6051" y="3934"/>
                <a:ext cx="12" cy="6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8" name="Freeform 304"/>
              <p:cNvSpPr/>
              <p:nvPr/>
            </p:nvSpPr>
            <p:spPr bwMode="auto">
              <a:xfrm>
                <a:off x="6035" y="3934"/>
                <a:ext cx="12" cy="5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4 h 6"/>
                  <a:gd name="T4" fmla="*/ 7 w 12"/>
                  <a:gd name="T5" fmla="*/ 6 h 6"/>
                  <a:gd name="T6" fmla="*/ 5 w 12"/>
                  <a:gd name="T7" fmla="*/ 6 h 6"/>
                  <a:gd name="T8" fmla="*/ 0 w 12"/>
                  <a:gd name="T9" fmla="*/ 4 h 6"/>
                  <a:gd name="T10" fmla="*/ 0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9" name="Freeform 305"/>
              <p:cNvSpPr/>
              <p:nvPr/>
            </p:nvSpPr>
            <p:spPr bwMode="auto">
              <a:xfrm>
                <a:off x="5955" y="3905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6 h 7"/>
                  <a:gd name="T6" fmla="*/ 5 w 11"/>
                  <a:gd name="T7" fmla="*/ 6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0" name="Freeform 306"/>
              <p:cNvSpPr/>
              <p:nvPr/>
            </p:nvSpPr>
            <p:spPr bwMode="auto">
              <a:xfrm>
                <a:off x="5963" y="3910"/>
                <a:ext cx="11" cy="6"/>
              </a:xfrm>
              <a:custGeom>
                <a:avLst/>
                <a:gdLst>
                  <a:gd name="T0" fmla="*/ 11 w 11"/>
                  <a:gd name="T1" fmla="*/ 3 h 6"/>
                  <a:gd name="T2" fmla="*/ 11 w 11"/>
                  <a:gd name="T3" fmla="*/ 3 h 6"/>
                  <a:gd name="T4" fmla="*/ 6 w 11"/>
                  <a:gd name="T5" fmla="*/ 6 h 6"/>
                  <a:gd name="T6" fmla="*/ 5 w 11"/>
                  <a:gd name="T7" fmla="*/ 6 h 6"/>
                  <a:gd name="T8" fmla="*/ 0 w 11"/>
                  <a:gd name="T9" fmla="*/ 3 h 6"/>
                  <a:gd name="T10" fmla="*/ 0 w 11"/>
                  <a:gd name="T11" fmla="*/ 3 h 6"/>
                  <a:gd name="T12" fmla="*/ 5 w 11"/>
                  <a:gd name="T13" fmla="*/ 0 h 6"/>
                  <a:gd name="T14" fmla="*/ 6 w 11"/>
                  <a:gd name="T15" fmla="*/ 0 h 6"/>
                  <a:gd name="T16" fmla="*/ 11 w 11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1" name="Freeform 307"/>
              <p:cNvSpPr/>
              <p:nvPr/>
            </p:nvSpPr>
            <p:spPr bwMode="auto">
              <a:xfrm>
                <a:off x="5971" y="3914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1 h 7"/>
                  <a:gd name="T14" fmla="*/ 6 w 11"/>
                  <a:gd name="T15" fmla="*/ 1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2" name="Freeform 308"/>
              <p:cNvSpPr/>
              <p:nvPr/>
            </p:nvSpPr>
            <p:spPr bwMode="auto">
              <a:xfrm>
                <a:off x="6026" y="3938"/>
                <a:ext cx="12" cy="6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7 h 7"/>
                  <a:gd name="T6" fmla="*/ 6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1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7" y="1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3" name="Freeform 309"/>
              <p:cNvSpPr/>
              <p:nvPr/>
            </p:nvSpPr>
            <p:spPr bwMode="auto">
              <a:xfrm>
                <a:off x="6035" y="3942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3"/>
                      <a:pt x="12" y="3"/>
                      <a:pt x="12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7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4" name="Freeform 310"/>
              <p:cNvSpPr/>
              <p:nvPr/>
            </p:nvSpPr>
            <p:spPr bwMode="auto">
              <a:xfrm>
                <a:off x="6043" y="3946"/>
                <a:ext cx="20" cy="12"/>
              </a:xfrm>
              <a:custGeom>
                <a:avLst/>
                <a:gdLst>
                  <a:gd name="T0" fmla="*/ 19 w 20"/>
                  <a:gd name="T1" fmla="*/ 8 h 12"/>
                  <a:gd name="T2" fmla="*/ 19 w 20"/>
                  <a:gd name="T3" fmla="*/ 9 h 12"/>
                  <a:gd name="T4" fmla="*/ 15 w 20"/>
                  <a:gd name="T5" fmla="*/ 12 h 12"/>
                  <a:gd name="T6" fmla="*/ 13 w 20"/>
                  <a:gd name="T7" fmla="*/ 12 h 12"/>
                  <a:gd name="T8" fmla="*/ 0 w 20"/>
                  <a:gd name="T9" fmla="*/ 4 h 12"/>
                  <a:gd name="T10" fmla="*/ 0 w 20"/>
                  <a:gd name="T11" fmla="*/ 3 h 12"/>
                  <a:gd name="T12" fmla="*/ 5 w 20"/>
                  <a:gd name="T13" fmla="*/ 1 h 12"/>
                  <a:gd name="T14" fmla="*/ 7 w 20"/>
                  <a:gd name="T15" fmla="*/ 1 h 12"/>
                  <a:gd name="T16" fmla="*/ 19 w 20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19" y="8"/>
                    </a:moveTo>
                    <a:cubicBezTo>
                      <a:pt x="20" y="8"/>
                      <a:pt x="20" y="9"/>
                      <a:pt x="19" y="9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5" name="Freeform 311"/>
              <p:cNvSpPr/>
              <p:nvPr/>
            </p:nvSpPr>
            <p:spPr bwMode="auto">
              <a:xfrm>
                <a:off x="6019" y="3941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1 h 7"/>
                  <a:gd name="T14" fmla="*/ 6 w 11"/>
                  <a:gd name="T15" fmla="*/ 1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4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6" name="Freeform 312"/>
              <p:cNvSpPr/>
              <p:nvPr/>
            </p:nvSpPr>
            <p:spPr bwMode="auto">
              <a:xfrm>
                <a:off x="6027" y="3946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1 h 7"/>
                  <a:gd name="T14" fmla="*/ 6 w 11"/>
                  <a:gd name="T15" fmla="*/ 1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4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7" name="Freeform 313"/>
              <p:cNvSpPr/>
              <p:nvPr/>
            </p:nvSpPr>
            <p:spPr bwMode="auto">
              <a:xfrm>
                <a:off x="6035" y="3951"/>
                <a:ext cx="19" cy="11"/>
              </a:xfrm>
              <a:custGeom>
                <a:avLst/>
                <a:gdLst>
                  <a:gd name="T0" fmla="*/ 19 w 19"/>
                  <a:gd name="T1" fmla="*/ 7 h 11"/>
                  <a:gd name="T2" fmla="*/ 19 w 19"/>
                  <a:gd name="T3" fmla="*/ 8 h 11"/>
                  <a:gd name="T4" fmla="*/ 14 w 19"/>
                  <a:gd name="T5" fmla="*/ 11 h 11"/>
                  <a:gd name="T6" fmla="*/ 13 w 19"/>
                  <a:gd name="T7" fmla="*/ 11 h 11"/>
                  <a:gd name="T8" fmla="*/ 0 w 19"/>
                  <a:gd name="T9" fmla="*/ 4 h 11"/>
                  <a:gd name="T10" fmla="*/ 0 w 19"/>
                  <a:gd name="T11" fmla="*/ 3 h 11"/>
                  <a:gd name="T12" fmla="*/ 5 w 19"/>
                  <a:gd name="T13" fmla="*/ 0 h 11"/>
                  <a:gd name="T14" fmla="*/ 6 w 19"/>
                  <a:gd name="T15" fmla="*/ 0 h 11"/>
                  <a:gd name="T16" fmla="*/ 19 w 19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1">
                    <a:moveTo>
                      <a:pt x="19" y="7"/>
                    </a:moveTo>
                    <a:cubicBezTo>
                      <a:pt x="19" y="8"/>
                      <a:pt x="19" y="8"/>
                      <a:pt x="19" y="8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8" name="Freeform 314"/>
              <p:cNvSpPr/>
              <p:nvPr/>
            </p:nvSpPr>
            <p:spPr bwMode="auto">
              <a:xfrm>
                <a:off x="6011" y="3946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9" name="Freeform 315"/>
              <p:cNvSpPr/>
              <p:nvPr/>
            </p:nvSpPr>
            <p:spPr bwMode="auto">
              <a:xfrm>
                <a:off x="6027" y="3955"/>
                <a:ext cx="20" cy="12"/>
              </a:xfrm>
              <a:custGeom>
                <a:avLst/>
                <a:gdLst>
                  <a:gd name="T0" fmla="*/ 19 w 20"/>
                  <a:gd name="T1" fmla="*/ 8 h 12"/>
                  <a:gd name="T2" fmla="*/ 19 w 20"/>
                  <a:gd name="T3" fmla="*/ 9 h 12"/>
                  <a:gd name="T4" fmla="*/ 15 w 20"/>
                  <a:gd name="T5" fmla="*/ 11 h 12"/>
                  <a:gd name="T6" fmla="*/ 13 w 20"/>
                  <a:gd name="T7" fmla="*/ 11 h 12"/>
                  <a:gd name="T8" fmla="*/ 1 w 20"/>
                  <a:gd name="T9" fmla="*/ 4 h 12"/>
                  <a:gd name="T10" fmla="*/ 1 w 20"/>
                  <a:gd name="T11" fmla="*/ 3 h 12"/>
                  <a:gd name="T12" fmla="*/ 5 w 20"/>
                  <a:gd name="T13" fmla="*/ 0 h 12"/>
                  <a:gd name="T14" fmla="*/ 7 w 20"/>
                  <a:gd name="T15" fmla="*/ 0 h 12"/>
                  <a:gd name="T16" fmla="*/ 19 w 20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19" y="8"/>
                    </a:moveTo>
                    <a:cubicBezTo>
                      <a:pt x="20" y="8"/>
                      <a:pt x="20" y="8"/>
                      <a:pt x="19" y="9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2"/>
                      <a:pt x="14" y="12"/>
                      <a:pt x="13" y="1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0" name="Freeform 316"/>
              <p:cNvSpPr/>
              <p:nvPr/>
            </p:nvSpPr>
            <p:spPr bwMode="auto">
              <a:xfrm>
                <a:off x="6059" y="3938"/>
                <a:ext cx="12" cy="6"/>
              </a:xfrm>
              <a:custGeom>
                <a:avLst/>
                <a:gdLst>
                  <a:gd name="T0" fmla="*/ 11 w 12"/>
                  <a:gd name="T1" fmla="*/ 2 h 6"/>
                  <a:gd name="T2" fmla="*/ 11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2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2"/>
                    </a:moveTo>
                    <a:cubicBezTo>
                      <a:pt x="12" y="3"/>
                      <a:pt x="12" y="3"/>
                      <a:pt x="11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2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1" name="Freeform 317"/>
              <p:cNvSpPr/>
              <p:nvPr/>
            </p:nvSpPr>
            <p:spPr bwMode="auto">
              <a:xfrm>
                <a:off x="6067" y="3942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2" name="Freeform 318"/>
              <p:cNvSpPr/>
              <p:nvPr/>
            </p:nvSpPr>
            <p:spPr bwMode="auto">
              <a:xfrm>
                <a:off x="6059" y="3941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3" name="Freeform 319"/>
              <p:cNvSpPr/>
              <p:nvPr/>
            </p:nvSpPr>
            <p:spPr bwMode="auto">
              <a:xfrm>
                <a:off x="6064" y="3941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4" name="Freeform 320"/>
              <p:cNvSpPr/>
              <p:nvPr/>
            </p:nvSpPr>
            <p:spPr bwMode="auto">
              <a:xfrm>
                <a:off x="6067" y="3945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5" name="Freeform 321"/>
              <p:cNvSpPr/>
              <p:nvPr/>
            </p:nvSpPr>
            <p:spPr bwMode="auto">
              <a:xfrm>
                <a:off x="6072" y="3945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4 h 5"/>
                  <a:gd name="T6" fmla="*/ 0 w 7"/>
                  <a:gd name="T7" fmla="*/ 4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6" name="Freeform 322"/>
              <p:cNvSpPr/>
              <p:nvPr/>
            </p:nvSpPr>
            <p:spPr bwMode="auto">
              <a:xfrm>
                <a:off x="5994" y="3904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0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7" name="Freeform 323"/>
              <p:cNvSpPr/>
              <p:nvPr/>
            </p:nvSpPr>
            <p:spPr bwMode="auto">
              <a:xfrm>
                <a:off x="5999" y="3904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8" name="Freeform 324"/>
              <p:cNvSpPr/>
              <p:nvPr/>
            </p:nvSpPr>
            <p:spPr bwMode="auto">
              <a:xfrm>
                <a:off x="5971" y="392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9" name="Freeform 325"/>
              <p:cNvSpPr/>
              <p:nvPr/>
            </p:nvSpPr>
            <p:spPr bwMode="auto">
              <a:xfrm>
                <a:off x="5976" y="3927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0" name="Freeform 326"/>
              <p:cNvSpPr/>
              <p:nvPr/>
            </p:nvSpPr>
            <p:spPr bwMode="auto">
              <a:xfrm>
                <a:off x="5979" y="3932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1" name="Freeform 327"/>
              <p:cNvSpPr/>
              <p:nvPr/>
            </p:nvSpPr>
            <p:spPr bwMode="auto">
              <a:xfrm>
                <a:off x="5984" y="3932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2" name="Freeform 328"/>
              <p:cNvSpPr/>
              <p:nvPr/>
            </p:nvSpPr>
            <p:spPr bwMode="auto">
              <a:xfrm>
                <a:off x="5987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1 w 5"/>
                  <a:gd name="T3" fmla="*/ 0 h 3"/>
                  <a:gd name="T4" fmla="*/ 0 w 5"/>
                  <a:gd name="T5" fmla="*/ 0 h 3"/>
                  <a:gd name="T6" fmla="*/ 0 w 5"/>
                  <a:gd name="T7" fmla="*/ 1 h 3"/>
                  <a:gd name="T8" fmla="*/ 1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3" name="Freeform 329"/>
              <p:cNvSpPr/>
              <p:nvPr/>
            </p:nvSpPr>
            <p:spPr bwMode="auto">
              <a:xfrm>
                <a:off x="5992" y="3937"/>
                <a:ext cx="7" cy="3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4" name="Freeform 330"/>
              <p:cNvSpPr/>
              <p:nvPr/>
            </p:nvSpPr>
            <p:spPr bwMode="auto">
              <a:xfrm>
                <a:off x="5970" y="3899"/>
                <a:ext cx="13" cy="9"/>
              </a:xfrm>
              <a:custGeom>
                <a:avLst/>
                <a:gdLst>
                  <a:gd name="T0" fmla="*/ 13 w 13"/>
                  <a:gd name="T1" fmla="*/ 8 h 9"/>
                  <a:gd name="T2" fmla="*/ 0 w 13"/>
                  <a:gd name="T3" fmla="*/ 1 h 9"/>
                  <a:gd name="T4" fmla="*/ 0 w 13"/>
                  <a:gd name="T5" fmla="*/ 0 h 9"/>
                  <a:gd name="T6" fmla="*/ 0 w 13"/>
                  <a:gd name="T7" fmla="*/ 1 h 9"/>
                  <a:gd name="T8" fmla="*/ 0 w 13"/>
                  <a:gd name="T9" fmla="*/ 2 h 9"/>
                  <a:gd name="T10" fmla="*/ 13 w 13"/>
                  <a:gd name="T11" fmla="*/ 9 h 9"/>
                  <a:gd name="T12" fmla="*/ 13 w 13"/>
                  <a:gd name="T1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9">
                    <a:moveTo>
                      <a:pt x="13" y="8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3" y="9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5" name="Freeform 331"/>
              <p:cNvSpPr/>
              <p:nvPr/>
            </p:nvSpPr>
            <p:spPr bwMode="auto">
              <a:xfrm>
                <a:off x="5983" y="3904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6" name="Freeform 332"/>
              <p:cNvSpPr/>
              <p:nvPr/>
            </p:nvSpPr>
            <p:spPr bwMode="auto">
              <a:xfrm>
                <a:off x="5985" y="390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7" name="Freeform 333"/>
              <p:cNvSpPr/>
              <p:nvPr/>
            </p:nvSpPr>
            <p:spPr bwMode="auto">
              <a:xfrm>
                <a:off x="5990" y="3908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7 w 7"/>
                  <a:gd name="T3" fmla="*/ 1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7 w 7"/>
                  <a:gd name="T13" fmla="*/ 2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8" name="Freeform 334"/>
              <p:cNvSpPr/>
              <p:nvPr/>
            </p:nvSpPr>
            <p:spPr bwMode="auto">
              <a:xfrm>
                <a:off x="5994" y="391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9" name="Freeform 335"/>
              <p:cNvSpPr/>
              <p:nvPr/>
            </p:nvSpPr>
            <p:spPr bwMode="auto">
              <a:xfrm>
                <a:off x="5999" y="3913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1 h 4"/>
                  <a:gd name="T4" fmla="*/ 2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2 w 6"/>
                  <a:gd name="T11" fmla="*/ 4 h 4"/>
                  <a:gd name="T12" fmla="*/ 6 w 6"/>
                  <a:gd name="T13" fmla="*/ 2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0" name="Freeform 336"/>
              <p:cNvSpPr/>
              <p:nvPr/>
            </p:nvSpPr>
            <p:spPr bwMode="auto">
              <a:xfrm>
                <a:off x="6002" y="391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1" name="Freeform 337"/>
              <p:cNvSpPr/>
              <p:nvPr/>
            </p:nvSpPr>
            <p:spPr bwMode="auto">
              <a:xfrm>
                <a:off x="6007" y="3918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2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2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2" name="Freeform 338"/>
              <p:cNvSpPr/>
              <p:nvPr/>
            </p:nvSpPr>
            <p:spPr bwMode="auto">
              <a:xfrm>
                <a:off x="6010" y="3922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3" name="Freeform 339"/>
              <p:cNvSpPr/>
              <p:nvPr/>
            </p:nvSpPr>
            <p:spPr bwMode="auto">
              <a:xfrm>
                <a:off x="6015" y="3922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4 h 5"/>
                  <a:gd name="T6" fmla="*/ 0 w 7"/>
                  <a:gd name="T7" fmla="*/ 4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4" name="Freeform 340"/>
              <p:cNvSpPr/>
              <p:nvPr/>
            </p:nvSpPr>
            <p:spPr bwMode="auto">
              <a:xfrm>
                <a:off x="5962" y="3904"/>
                <a:ext cx="13" cy="8"/>
              </a:xfrm>
              <a:custGeom>
                <a:avLst/>
                <a:gdLst>
                  <a:gd name="T0" fmla="*/ 13 w 13"/>
                  <a:gd name="T1" fmla="*/ 8 h 8"/>
                  <a:gd name="T2" fmla="*/ 0 w 13"/>
                  <a:gd name="T3" fmla="*/ 0 h 8"/>
                  <a:gd name="T4" fmla="*/ 0 w 13"/>
                  <a:gd name="T5" fmla="*/ 0 h 8"/>
                  <a:gd name="T6" fmla="*/ 0 w 13"/>
                  <a:gd name="T7" fmla="*/ 1 h 8"/>
                  <a:gd name="T8" fmla="*/ 0 w 13"/>
                  <a:gd name="T9" fmla="*/ 1 h 8"/>
                  <a:gd name="T10" fmla="*/ 13 w 13"/>
                  <a:gd name="T11" fmla="*/ 8 h 8"/>
                  <a:gd name="T12" fmla="*/ 13 w 13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13" y="8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3" y="8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5" name="Freeform 341"/>
              <p:cNvSpPr/>
              <p:nvPr/>
            </p:nvSpPr>
            <p:spPr bwMode="auto">
              <a:xfrm>
                <a:off x="5975" y="3908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2 w 6"/>
                  <a:gd name="T5" fmla="*/ 4 h 5"/>
                  <a:gd name="T6" fmla="*/ 0 w 6"/>
                  <a:gd name="T7" fmla="*/ 4 h 5"/>
                  <a:gd name="T8" fmla="*/ 0 w 6"/>
                  <a:gd name="T9" fmla="*/ 4 h 5"/>
                  <a:gd name="T10" fmla="*/ 2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6" name="Freeform 342"/>
              <p:cNvSpPr/>
              <p:nvPr/>
            </p:nvSpPr>
            <p:spPr bwMode="auto">
              <a:xfrm>
                <a:off x="5978" y="391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7" name="Freeform 343"/>
              <p:cNvSpPr/>
              <p:nvPr/>
            </p:nvSpPr>
            <p:spPr bwMode="auto">
              <a:xfrm>
                <a:off x="5983" y="3913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1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6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8" name="Freeform 344"/>
              <p:cNvSpPr/>
              <p:nvPr/>
            </p:nvSpPr>
            <p:spPr bwMode="auto">
              <a:xfrm>
                <a:off x="5986" y="391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9" name="Freeform 345"/>
              <p:cNvSpPr/>
              <p:nvPr/>
            </p:nvSpPr>
            <p:spPr bwMode="auto">
              <a:xfrm>
                <a:off x="5991" y="3918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0" name="Freeform 346"/>
              <p:cNvSpPr/>
              <p:nvPr/>
            </p:nvSpPr>
            <p:spPr bwMode="auto">
              <a:xfrm>
                <a:off x="5994" y="392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1" name="Freeform 347"/>
              <p:cNvSpPr/>
              <p:nvPr/>
            </p:nvSpPr>
            <p:spPr bwMode="auto">
              <a:xfrm>
                <a:off x="5999" y="3923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2" name="Freeform 348"/>
              <p:cNvSpPr/>
              <p:nvPr/>
            </p:nvSpPr>
            <p:spPr bwMode="auto">
              <a:xfrm>
                <a:off x="5995" y="3940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3" name="Freeform 349"/>
              <p:cNvSpPr/>
              <p:nvPr/>
            </p:nvSpPr>
            <p:spPr bwMode="auto">
              <a:xfrm>
                <a:off x="6000" y="3940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4" name="Freeform 350"/>
              <p:cNvSpPr/>
              <p:nvPr/>
            </p:nvSpPr>
            <p:spPr bwMode="auto">
              <a:xfrm>
                <a:off x="6018" y="392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5" name="Freeform 351"/>
              <p:cNvSpPr/>
              <p:nvPr/>
            </p:nvSpPr>
            <p:spPr bwMode="auto">
              <a:xfrm>
                <a:off x="6023" y="3927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1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6" name="Freeform 352"/>
              <p:cNvSpPr/>
              <p:nvPr/>
            </p:nvSpPr>
            <p:spPr bwMode="auto">
              <a:xfrm>
                <a:off x="6002" y="392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7" name="Freeform 353"/>
              <p:cNvSpPr/>
              <p:nvPr/>
            </p:nvSpPr>
            <p:spPr bwMode="auto">
              <a:xfrm>
                <a:off x="6007" y="3927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8" name="Freeform 354"/>
              <p:cNvSpPr/>
              <p:nvPr/>
            </p:nvSpPr>
            <p:spPr bwMode="auto">
              <a:xfrm>
                <a:off x="6010" y="3932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9" name="Freeform 355"/>
              <p:cNvSpPr/>
              <p:nvPr/>
            </p:nvSpPr>
            <p:spPr bwMode="auto">
              <a:xfrm>
                <a:off x="6015" y="3932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7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7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0" name="Freeform 356"/>
              <p:cNvSpPr/>
              <p:nvPr/>
            </p:nvSpPr>
            <p:spPr bwMode="auto">
              <a:xfrm>
                <a:off x="5979" y="392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1" name="Freeform 357"/>
              <p:cNvSpPr/>
              <p:nvPr/>
            </p:nvSpPr>
            <p:spPr bwMode="auto">
              <a:xfrm>
                <a:off x="5984" y="3923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2" name="Freeform 358"/>
              <p:cNvSpPr/>
              <p:nvPr/>
            </p:nvSpPr>
            <p:spPr bwMode="auto">
              <a:xfrm>
                <a:off x="5987" y="392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3" name="Freeform 359"/>
              <p:cNvSpPr/>
              <p:nvPr/>
            </p:nvSpPr>
            <p:spPr bwMode="auto">
              <a:xfrm>
                <a:off x="5992" y="3927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1 w 6"/>
                  <a:gd name="T5" fmla="*/ 3 h 5"/>
                  <a:gd name="T6" fmla="*/ 0 w 6"/>
                  <a:gd name="T7" fmla="*/ 3 h 5"/>
                  <a:gd name="T8" fmla="*/ 0 w 6"/>
                  <a:gd name="T9" fmla="*/ 4 h 5"/>
                  <a:gd name="T10" fmla="*/ 1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1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4" name="Freeform 360"/>
              <p:cNvSpPr/>
              <p:nvPr/>
            </p:nvSpPr>
            <p:spPr bwMode="auto">
              <a:xfrm>
                <a:off x="5995" y="3932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5" name="Freeform 361"/>
              <p:cNvSpPr/>
              <p:nvPr/>
            </p:nvSpPr>
            <p:spPr bwMode="auto">
              <a:xfrm>
                <a:off x="6000" y="3932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6" name="Freeform 362"/>
              <p:cNvSpPr/>
              <p:nvPr/>
            </p:nvSpPr>
            <p:spPr bwMode="auto">
              <a:xfrm>
                <a:off x="6003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0 w 5"/>
                  <a:gd name="T3" fmla="*/ 0 h 3"/>
                  <a:gd name="T4" fmla="*/ 0 w 5"/>
                  <a:gd name="T5" fmla="*/ 0 h 3"/>
                  <a:gd name="T6" fmla="*/ 0 w 5"/>
                  <a:gd name="T7" fmla="*/ 1 h 3"/>
                  <a:gd name="T8" fmla="*/ 0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7" name="Freeform 363"/>
              <p:cNvSpPr/>
              <p:nvPr/>
            </p:nvSpPr>
            <p:spPr bwMode="auto">
              <a:xfrm>
                <a:off x="6008" y="3937"/>
                <a:ext cx="6" cy="3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8" name="Freeform 364"/>
              <p:cNvSpPr/>
              <p:nvPr/>
            </p:nvSpPr>
            <p:spPr bwMode="auto">
              <a:xfrm>
                <a:off x="6003" y="3945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9" name="Freeform 365"/>
              <p:cNvSpPr/>
              <p:nvPr/>
            </p:nvSpPr>
            <p:spPr bwMode="auto">
              <a:xfrm>
                <a:off x="6008" y="3945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0" name="Freeform 366"/>
              <p:cNvSpPr/>
              <p:nvPr/>
            </p:nvSpPr>
            <p:spPr bwMode="auto">
              <a:xfrm>
                <a:off x="6026" y="3932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1" name="Freeform 367"/>
              <p:cNvSpPr/>
              <p:nvPr/>
            </p:nvSpPr>
            <p:spPr bwMode="auto">
              <a:xfrm>
                <a:off x="6032" y="3932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2" name="Freeform 368"/>
              <p:cNvSpPr/>
              <p:nvPr/>
            </p:nvSpPr>
            <p:spPr bwMode="auto">
              <a:xfrm>
                <a:off x="6018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1 w 5"/>
                  <a:gd name="T3" fmla="*/ 0 h 3"/>
                  <a:gd name="T4" fmla="*/ 0 w 5"/>
                  <a:gd name="T5" fmla="*/ 0 h 3"/>
                  <a:gd name="T6" fmla="*/ 0 w 5"/>
                  <a:gd name="T7" fmla="*/ 0 h 3"/>
                  <a:gd name="T8" fmla="*/ 1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3" name="Freeform 369"/>
              <p:cNvSpPr/>
              <p:nvPr/>
            </p:nvSpPr>
            <p:spPr bwMode="auto">
              <a:xfrm>
                <a:off x="6023" y="3937"/>
                <a:ext cx="7" cy="3"/>
              </a:xfrm>
              <a:custGeom>
                <a:avLst/>
                <a:gdLst>
                  <a:gd name="T0" fmla="*/ 7 w 7"/>
                  <a:gd name="T1" fmla="*/ 0 h 4"/>
                  <a:gd name="T2" fmla="*/ 7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7 w 7"/>
                  <a:gd name="T13" fmla="*/ 1 h 4"/>
                  <a:gd name="T14" fmla="*/ 7 w 7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4" name="Freeform 370"/>
              <p:cNvSpPr/>
              <p:nvPr/>
            </p:nvSpPr>
            <p:spPr bwMode="auto">
              <a:xfrm>
                <a:off x="6011" y="3940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5" name="Freeform 371"/>
              <p:cNvSpPr/>
              <p:nvPr/>
            </p:nvSpPr>
            <p:spPr bwMode="auto">
              <a:xfrm>
                <a:off x="6016" y="3940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1 w 6"/>
                  <a:gd name="T5" fmla="*/ 3 h 5"/>
                  <a:gd name="T6" fmla="*/ 0 w 6"/>
                  <a:gd name="T7" fmla="*/ 3 h 5"/>
                  <a:gd name="T8" fmla="*/ 0 w 6"/>
                  <a:gd name="T9" fmla="*/ 4 h 5"/>
                  <a:gd name="T10" fmla="*/ 1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1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6" name="Freeform 372"/>
              <p:cNvSpPr/>
              <p:nvPr/>
            </p:nvSpPr>
            <p:spPr bwMode="auto">
              <a:xfrm>
                <a:off x="5947" y="3913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7" name="Freeform 373"/>
              <p:cNvSpPr/>
              <p:nvPr/>
            </p:nvSpPr>
            <p:spPr bwMode="auto">
              <a:xfrm>
                <a:off x="5952" y="3913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7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7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2" y="5"/>
                      <a:pt x="2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8" name="Freeform 374"/>
              <p:cNvSpPr/>
              <p:nvPr/>
            </p:nvSpPr>
            <p:spPr bwMode="auto">
              <a:xfrm>
                <a:off x="5955" y="391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9" name="Freeform 375"/>
              <p:cNvSpPr/>
              <p:nvPr/>
            </p:nvSpPr>
            <p:spPr bwMode="auto">
              <a:xfrm>
                <a:off x="5960" y="3918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0" name="Freeform 376"/>
              <p:cNvSpPr/>
              <p:nvPr/>
            </p:nvSpPr>
            <p:spPr bwMode="auto">
              <a:xfrm>
                <a:off x="5963" y="3922"/>
                <a:ext cx="5" cy="5"/>
              </a:xfrm>
              <a:custGeom>
                <a:avLst/>
                <a:gdLst>
                  <a:gd name="T0" fmla="*/ 5 w 5"/>
                  <a:gd name="T1" fmla="*/ 4 h 5"/>
                  <a:gd name="T2" fmla="*/ 0 w 5"/>
                  <a:gd name="T3" fmla="*/ 1 h 5"/>
                  <a:gd name="T4" fmla="*/ 0 w 5"/>
                  <a:gd name="T5" fmla="*/ 0 h 5"/>
                  <a:gd name="T6" fmla="*/ 0 w 5"/>
                  <a:gd name="T7" fmla="*/ 1 h 5"/>
                  <a:gd name="T8" fmla="*/ 0 w 5"/>
                  <a:gd name="T9" fmla="*/ 2 h 5"/>
                  <a:gd name="T10" fmla="*/ 5 w 5"/>
                  <a:gd name="T11" fmla="*/ 5 h 5"/>
                  <a:gd name="T12" fmla="*/ 5 w 5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4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5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1" name="Freeform 377"/>
              <p:cNvSpPr/>
              <p:nvPr/>
            </p:nvSpPr>
            <p:spPr bwMode="auto">
              <a:xfrm>
                <a:off x="5968" y="3922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4 h 5"/>
                  <a:gd name="T6" fmla="*/ 0 w 7"/>
                  <a:gd name="T7" fmla="*/ 4 h 5"/>
                  <a:gd name="T8" fmla="*/ 0 w 7"/>
                  <a:gd name="T9" fmla="*/ 5 h 5"/>
                  <a:gd name="T10" fmla="*/ 2 w 7"/>
                  <a:gd name="T11" fmla="*/ 5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5"/>
                      <a:pt x="2" y="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2" name="Freeform 378"/>
              <p:cNvSpPr/>
              <p:nvPr/>
            </p:nvSpPr>
            <p:spPr bwMode="auto">
              <a:xfrm>
                <a:off x="6003" y="3909"/>
                <a:ext cx="37" cy="23"/>
              </a:xfrm>
              <a:custGeom>
                <a:avLst/>
                <a:gdLst>
                  <a:gd name="T0" fmla="*/ 37 w 37"/>
                  <a:gd name="T1" fmla="*/ 22 h 23"/>
                  <a:gd name="T2" fmla="*/ 0 w 37"/>
                  <a:gd name="T3" fmla="*/ 1 h 23"/>
                  <a:gd name="T4" fmla="*/ 0 w 37"/>
                  <a:gd name="T5" fmla="*/ 0 h 23"/>
                  <a:gd name="T6" fmla="*/ 0 w 37"/>
                  <a:gd name="T7" fmla="*/ 1 h 23"/>
                  <a:gd name="T8" fmla="*/ 0 w 37"/>
                  <a:gd name="T9" fmla="*/ 2 h 23"/>
                  <a:gd name="T10" fmla="*/ 37 w 37"/>
                  <a:gd name="T11" fmla="*/ 23 h 23"/>
                  <a:gd name="T12" fmla="*/ 37 w 37"/>
                  <a:gd name="T1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3">
                    <a:moveTo>
                      <a:pt x="37" y="2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37" y="23"/>
                      <a:pt x="37" y="23"/>
                      <a:pt x="37" y="23"/>
                    </a:cubicBezTo>
                    <a:lnTo>
                      <a:pt x="37" y="2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3" name="Freeform 379"/>
              <p:cNvSpPr/>
              <p:nvPr/>
            </p:nvSpPr>
            <p:spPr bwMode="auto">
              <a:xfrm>
                <a:off x="6043" y="393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0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4" name="Freeform 380"/>
              <p:cNvSpPr/>
              <p:nvPr/>
            </p:nvSpPr>
            <p:spPr bwMode="auto">
              <a:xfrm>
                <a:off x="6048" y="3933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5" name="Freeform 381"/>
              <p:cNvSpPr/>
              <p:nvPr/>
            </p:nvSpPr>
            <p:spPr bwMode="auto">
              <a:xfrm>
                <a:off x="6040" y="3928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6" name="Freeform 382"/>
              <p:cNvSpPr/>
              <p:nvPr/>
            </p:nvSpPr>
            <p:spPr bwMode="auto">
              <a:xfrm>
                <a:off x="6051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1 w 5"/>
                  <a:gd name="T3" fmla="*/ 1 h 3"/>
                  <a:gd name="T4" fmla="*/ 0 w 5"/>
                  <a:gd name="T5" fmla="*/ 0 h 3"/>
                  <a:gd name="T6" fmla="*/ 0 w 5"/>
                  <a:gd name="T7" fmla="*/ 1 h 3"/>
                  <a:gd name="T8" fmla="*/ 1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7" name="Freeform 383"/>
              <p:cNvSpPr/>
              <p:nvPr/>
            </p:nvSpPr>
            <p:spPr bwMode="auto">
              <a:xfrm>
                <a:off x="6056" y="3937"/>
                <a:ext cx="7" cy="4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8" name="Freeform 384"/>
              <p:cNvSpPr/>
              <p:nvPr/>
            </p:nvSpPr>
            <p:spPr bwMode="auto">
              <a:xfrm>
                <a:off x="5978" y="3891"/>
                <a:ext cx="19" cy="11"/>
              </a:xfrm>
              <a:custGeom>
                <a:avLst/>
                <a:gdLst>
                  <a:gd name="T0" fmla="*/ 19 w 19"/>
                  <a:gd name="T1" fmla="*/ 7 h 11"/>
                  <a:gd name="T2" fmla="*/ 19 w 19"/>
                  <a:gd name="T3" fmla="*/ 8 h 11"/>
                  <a:gd name="T4" fmla="*/ 14 w 19"/>
                  <a:gd name="T5" fmla="*/ 11 h 11"/>
                  <a:gd name="T6" fmla="*/ 13 w 19"/>
                  <a:gd name="T7" fmla="*/ 11 h 11"/>
                  <a:gd name="T8" fmla="*/ 0 w 19"/>
                  <a:gd name="T9" fmla="*/ 4 h 11"/>
                  <a:gd name="T10" fmla="*/ 0 w 19"/>
                  <a:gd name="T11" fmla="*/ 3 h 11"/>
                  <a:gd name="T12" fmla="*/ 5 w 19"/>
                  <a:gd name="T13" fmla="*/ 0 h 11"/>
                  <a:gd name="T14" fmla="*/ 6 w 19"/>
                  <a:gd name="T15" fmla="*/ 0 h 11"/>
                  <a:gd name="T16" fmla="*/ 19 w 19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1">
                    <a:moveTo>
                      <a:pt x="19" y="7"/>
                    </a:moveTo>
                    <a:cubicBezTo>
                      <a:pt x="19" y="8"/>
                      <a:pt x="19" y="8"/>
                      <a:pt x="19" y="8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9" name="Freeform 385"/>
              <p:cNvSpPr/>
              <p:nvPr/>
            </p:nvSpPr>
            <p:spPr bwMode="auto">
              <a:xfrm>
                <a:off x="5978" y="3894"/>
                <a:ext cx="13" cy="9"/>
              </a:xfrm>
              <a:custGeom>
                <a:avLst/>
                <a:gdLst>
                  <a:gd name="T0" fmla="*/ 13 w 13"/>
                  <a:gd name="T1" fmla="*/ 8 h 9"/>
                  <a:gd name="T2" fmla="*/ 0 w 13"/>
                  <a:gd name="T3" fmla="*/ 1 h 9"/>
                  <a:gd name="T4" fmla="*/ 0 w 13"/>
                  <a:gd name="T5" fmla="*/ 0 h 9"/>
                  <a:gd name="T6" fmla="*/ 0 w 13"/>
                  <a:gd name="T7" fmla="*/ 1 h 9"/>
                  <a:gd name="T8" fmla="*/ 0 w 13"/>
                  <a:gd name="T9" fmla="*/ 2 h 9"/>
                  <a:gd name="T10" fmla="*/ 13 w 13"/>
                  <a:gd name="T11" fmla="*/ 9 h 9"/>
                  <a:gd name="T12" fmla="*/ 13 w 13"/>
                  <a:gd name="T1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9">
                    <a:moveTo>
                      <a:pt x="13" y="8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3" y="9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0" name="Freeform 386"/>
              <p:cNvSpPr/>
              <p:nvPr/>
            </p:nvSpPr>
            <p:spPr bwMode="auto">
              <a:xfrm>
                <a:off x="5991" y="3899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1" name="Freeform 387"/>
              <p:cNvSpPr/>
              <p:nvPr/>
            </p:nvSpPr>
            <p:spPr bwMode="auto">
              <a:xfrm>
                <a:off x="6035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0 w 5"/>
                  <a:gd name="T3" fmla="*/ 1 h 3"/>
                  <a:gd name="T4" fmla="*/ 0 w 5"/>
                  <a:gd name="T5" fmla="*/ 0 h 3"/>
                  <a:gd name="T6" fmla="*/ 0 w 5"/>
                  <a:gd name="T7" fmla="*/ 1 h 3"/>
                  <a:gd name="T8" fmla="*/ 0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2" name="Freeform 388"/>
              <p:cNvSpPr/>
              <p:nvPr/>
            </p:nvSpPr>
            <p:spPr bwMode="auto">
              <a:xfrm>
                <a:off x="6040" y="3937"/>
                <a:ext cx="6" cy="3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1 h 4"/>
                  <a:gd name="T4" fmla="*/ 2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2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3" name="Freeform 389"/>
              <p:cNvSpPr/>
              <p:nvPr/>
            </p:nvSpPr>
            <p:spPr bwMode="auto">
              <a:xfrm>
                <a:off x="5955" y="390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4" name="Freeform 390"/>
              <p:cNvSpPr/>
              <p:nvPr/>
            </p:nvSpPr>
            <p:spPr bwMode="auto">
              <a:xfrm>
                <a:off x="5960" y="3908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1 w 6"/>
                  <a:gd name="T5" fmla="*/ 3 h 5"/>
                  <a:gd name="T6" fmla="*/ 0 w 6"/>
                  <a:gd name="T7" fmla="*/ 3 h 5"/>
                  <a:gd name="T8" fmla="*/ 0 w 6"/>
                  <a:gd name="T9" fmla="*/ 4 h 5"/>
                  <a:gd name="T10" fmla="*/ 1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1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5" name="Freeform 391"/>
              <p:cNvSpPr/>
              <p:nvPr/>
            </p:nvSpPr>
            <p:spPr bwMode="auto">
              <a:xfrm>
                <a:off x="5963" y="391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6" name="Freeform 392"/>
              <p:cNvSpPr/>
              <p:nvPr/>
            </p:nvSpPr>
            <p:spPr bwMode="auto">
              <a:xfrm>
                <a:off x="5968" y="3913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7" name="Freeform 393"/>
              <p:cNvSpPr/>
              <p:nvPr/>
            </p:nvSpPr>
            <p:spPr bwMode="auto">
              <a:xfrm>
                <a:off x="5971" y="391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8" name="Freeform 394"/>
              <p:cNvSpPr/>
              <p:nvPr/>
            </p:nvSpPr>
            <p:spPr bwMode="auto">
              <a:xfrm>
                <a:off x="5976" y="3918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9" name="Freeform 395"/>
              <p:cNvSpPr/>
              <p:nvPr/>
            </p:nvSpPr>
            <p:spPr bwMode="auto">
              <a:xfrm>
                <a:off x="6026" y="3940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0" name="Freeform 396"/>
              <p:cNvSpPr/>
              <p:nvPr/>
            </p:nvSpPr>
            <p:spPr bwMode="auto">
              <a:xfrm>
                <a:off x="6032" y="3941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1" name="Freeform 397"/>
              <p:cNvSpPr/>
              <p:nvPr/>
            </p:nvSpPr>
            <p:spPr bwMode="auto">
              <a:xfrm>
                <a:off x="6036" y="3945"/>
                <a:ext cx="4" cy="4"/>
              </a:xfrm>
              <a:custGeom>
                <a:avLst/>
                <a:gdLst>
                  <a:gd name="T0" fmla="*/ 4 w 4"/>
                  <a:gd name="T1" fmla="*/ 3 h 4"/>
                  <a:gd name="T2" fmla="*/ 0 w 4"/>
                  <a:gd name="T3" fmla="*/ 1 h 4"/>
                  <a:gd name="T4" fmla="*/ 0 w 4"/>
                  <a:gd name="T5" fmla="*/ 0 h 4"/>
                  <a:gd name="T6" fmla="*/ 0 w 4"/>
                  <a:gd name="T7" fmla="*/ 1 h 4"/>
                  <a:gd name="T8" fmla="*/ 0 w 4"/>
                  <a:gd name="T9" fmla="*/ 2 h 4"/>
                  <a:gd name="T10" fmla="*/ 4 w 4"/>
                  <a:gd name="T11" fmla="*/ 4 h 4"/>
                  <a:gd name="T12" fmla="*/ 4 w 4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4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4" y="4"/>
                    </a:ln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2" name="Freeform 398"/>
              <p:cNvSpPr/>
              <p:nvPr/>
            </p:nvSpPr>
            <p:spPr bwMode="auto">
              <a:xfrm>
                <a:off x="6040" y="3945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7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7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2" y="5"/>
                      <a:pt x="2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3" name="Freeform 399"/>
              <p:cNvSpPr/>
              <p:nvPr/>
            </p:nvSpPr>
            <p:spPr bwMode="auto">
              <a:xfrm>
                <a:off x="6043" y="3950"/>
                <a:ext cx="13" cy="8"/>
              </a:xfrm>
              <a:custGeom>
                <a:avLst/>
                <a:gdLst>
                  <a:gd name="T0" fmla="*/ 13 w 13"/>
                  <a:gd name="T1" fmla="*/ 8 h 8"/>
                  <a:gd name="T2" fmla="*/ 0 w 13"/>
                  <a:gd name="T3" fmla="*/ 0 h 8"/>
                  <a:gd name="T4" fmla="*/ 0 w 13"/>
                  <a:gd name="T5" fmla="*/ 0 h 8"/>
                  <a:gd name="T6" fmla="*/ 0 w 13"/>
                  <a:gd name="T7" fmla="*/ 1 h 8"/>
                  <a:gd name="T8" fmla="*/ 0 w 13"/>
                  <a:gd name="T9" fmla="*/ 1 h 8"/>
                  <a:gd name="T10" fmla="*/ 13 w 13"/>
                  <a:gd name="T11" fmla="*/ 8 h 8"/>
                  <a:gd name="T12" fmla="*/ 13 w 13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13" y="8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3" y="8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4" name="Freeform 400"/>
              <p:cNvSpPr/>
              <p:nvPr/>
            </p:nvSpPr>
            <p:spPr bwMode="auto">
              <a:xfrm>
                <a:off x="6056" y="3954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2 w 6"/>
                  <a:gd name="T5" fmla="*/ 4 h 5"/>
                  <a:gd name="T6" fmla="*/ 0 w 6"/>
                  <a:gd name="T7" fmla="*/ 4 h 5"/>
                  <a:gd name="T8" fmla="*/ 0 w 6"/>
                  <a:gd name="T9" fmla="*/ 4 h 5"/>
                  <a:gd name="T10" fmla="*/ 2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5" name="Freeform 401"/>
              <p:cNvSpPr/>
              <p:nvPr/>
            </p:nvSpPr>
            <p:spPr bwMode="auto">
              <a:xfrm>
                <a:off x="6019" y="3945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6" name="Freeform 402"/>
              <p:cNvSpPr/>
              <p:nvPr/>
            </p:nvSpPr>
            <p:spPr bwMode="auto">
              <a:xfrm>
                <a:off x="6024" y="3945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7" name="Freeform 403"/>
              <p:cNvSpPr/>
              <p:nvPr/>
            </p:nvSpPr>
            <p:spPr bwMode="auto">
              <a:xfrm>
                <a:off x="6027" y="3949"/>
                <a:ext cx="5" cy="5"/>
              </a:xfrm>
              <a:custGeom>
                <a:avLst/>
                <a:gdLst>
                  <a:gd name="T0" fmla="*/ 5 w 5"/>
                  <a:gd name="T1" fmla="*/ 4 h 5"/>
                  <a:gd name="T2" fmla="*/ 0 w 5"/>
                  <a:gd name="T3" fmla="*/ 1 h 5"/>
                  <a:gd name="T4" fmla="*/ 0 w 5"/>
                  <a:gd name="T5" fmla="*/ 0 h 5"/>
                  <a:gd name="T6" fmla="*/ 0 w 5"/>
                  <a:gd name="T7" fmla="*/ 1 h 5"/>
                  <a:gd name="T8" fmla="*/ 0 w 5"/>
                  <a:gd name="T9" fmla="*/ 2 h 5"/>
                  <a:gd name="T10" fmla="*/ 5 w 5"/>
                  <a:gd name="T11" fmla="*/ 5 h 5"/>
                  <a:gd name="T12" fmla="*/ 5 w 5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4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5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8" name="Freeform 404"/>
              <p:cNvSpPr/>
              <p:nvPr/>
            </p:nvSpPr>
            <p:spPr bwMode="auto">
              <a:xfrm>
                <a:off x="6032" y="3950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9" name="Freeform 405"/>
              <p:cNvSpPr/>
              <p:nvPr/>
            </p:nvSpPr>
            <p:spPr bwMode="auto">
              <a:xfrm>
                <a:off x="6035" y="3954"/>
                <a:ext cx="13" cy="9"/>
              </a:xfrm>
              <a:custGeom>
                <a:avLst/>
                <a:gdLst>
                  <a:gd name="T0" fmla="*/ 13 w 13"/>
                  <a:gd name="T1" fmla="*/ 8 h 9"/>
                  <a:gd name="T2" fmla="*/ 0 w 13"/>
                  <a:gd name="T3" fmla="*/ 1 h 9"/>
                  <a:gd name="T4" fmla="*/ 0 w 13"/>
                  <a:gd name="T5" fmla="*/ 0 h 9"/>
                  <a:gd name="T6" fmla="*/ 0 w 13"/>
                  <a:gd name="T7" fmla="*/ 1 h 9"/>
                  <a:gd name="T8" fmla="*/ 0 w 13"/>
                  <a:gd name="T9" fmla="*/ 2 h 9"/>
                  <a:gd name="T10" fmla="*/ 13 w 13"/>
                  <a:gd name="T11" fmla="*/ 9 h 9"/>
                  <a:gd name="T12" fmla="*/ 13 w 13"/>
                  <a:gd name="T1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9">
                    <a:moveTo>
                      <a:pt x="13" y="8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3" y="9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9" name="Group 607"/>
            <p:cNvGrpSpPr/>
            <p:nvPr/>
          </p:nvGrpSpPr>
          <p:grpSpPr bwMode="auto">
            <a:xfrm>
              <a:off x="7553325" y="1758950"/>
              <a:ext cx="4235450" cy="4800600"/>
              <a:chOff x="4254" y="1108"/>
              <a:chExt cx="2668" cy="3024"/>
            </a:xfrm>
          </p:grpSpPr>
          <p:sp>
            <p:nvSpPr>
              <p:cNvPr id="510" name="Freeform 407"/>
              <p:cNvSpPr/>
              <p:nvPr/>
            </p:nvSpPr>
            <p:spPr bwMode="auto">
              <a:xfrm>
                <a:off x="6048" y="3959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1" name="Freeform 408"/>
              <p:cNvSpPr/>
              <p:nvPr/>
            </p:nvSpPr>
            <p:spPr bwMode="auto">
              <a:xfrm>
                <a:off x="6011" y="3949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2" name="Freeform 409"/>
              <p:cNvSpPr/>
              <p:nvPr/>
            </p:nvSpPr>
            <p:spPr bwMode="auto">
              <a:xfrm>
                <a:off x="6016" y="3949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3" name="Freeform 410"/>
              <p:cNvSpPr/>
              <p:nvPr/>
            </p:nvSpPr>
            <p:spPr bwMode="auto">
              <a:xfrm>
                <a:off x="6019" y="3954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4" name="Freeform 411"/>
              <p:cNvSpPr/>
              <p:nvPr/>
            </p:nvSpPr>
            <p:spPr bwMode="auto">
              <a:xfrm>
                <a:off x="6024" y="3954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5" name="Freeform 412"/>
              <p:cNvSpPr/>
              <p:nvPr/>
            </p:nvSpPr>
            <p:spPr bwMode="auto">
              <a:xfrm>
                <a:off x="6019" y="3951"/>
                <a:ext cx="12" cy="6"/>
              </a:xfrm>
              <a:custGeom>
                <a:avLst/>
                <a:gdLst>
                  <a:gd name="T0" fmla="*/ 11 w 12"/>
                  <a:gd name="T1" fmla="*/ 2 h 6"/>
                  <a:gd name="T2" fmla="*/ 11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2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2"/>
                    </a:moveTo>
                    <a:cubicBezTo>
                      <a:pt x="12" y="3"/>
                      <a:pt x="12" y="3"/>
                      <a:pt x="11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2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6" name="Freeform 413"/>
              <p:cNvSpPr/>
              <p:nvPr/>
            </p:nvSpPr>
            <p:spPr bwMode="auto">
              <a:xfrm>
                <a:off x="6027" y="3959"/>
                <a:ext cx="13" cy="8"/>
              </a:xfrm>
              <a:custGeom>
                <a:avLst/>
                <a:gdLst>
                  <a:gd name="T0" fmla="*/ 13 w 13"/>
                  <a:gd name="T1" fmla="*/ 7 h 8"/>
                  <a:gd name="T2" fmla="*/ 1 w 13"/>
                  <a:gd name="T3" fmla="*/ 0 h 8"/>
                  <a:gd name="T4" fmla="*/ 0 w 13"/>
                  <a:gd name="T5" fmla="*/ 0 h 8"/>
                  <a:gd name="T6" fmla="*/ 0 w 13"/>
                  <a:gd name="T7" fmla="*/ 0 h 8"/>
                  <a:gd name="T8" fmla="*/ 1 w 13"/>
                  <a:gd name="T9" fmla="*/ 1 h 8"/>
                  <a:gd name="T10" fmla="*/ 13 w 13"/>
                  <a:gd name="T11" fmla="*/ 8 h 8"/>
                  <a:gd name="T12" fmla="*/ 13 w 13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13" y="7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3" y="8"/>
                    </a:lnTo>
                    <a:lnTo>
                      <a:pt x="13" y="7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7" name="Freeform 414"/>
              <p:cNvSpPr/>
              <p:nvPr/>
            </p:nvSpPr>
            <p:spPr bwMode="auto">
              <a:xfrm>
                <a:off x="6040" y="3963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1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2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8" name="Freeform 415"/>
              <p:cNvSpPr/>
              <p:nvPr/>
            </p:nvSpPr>
            <p:spPr bwMode="auto">
              <a:xfrm>
                <a:off x="6043" y="3938"/>
                <a:ext cx="28" cy="15"/>
              </a:xfrm>
              <a:custGeom>
                <a:avLst/>
                <a:gdLst>
                  <a:gd name="T0" fmla="*/ 27 w 28"/>
                  <a:gd name="T1" fmla="*/ 12 h 16"/>
                  <a:gd name="T2" fmla="*/ 27 w 28"/>
                  <a:gd name="T3" fmla="*/ 13 h 16"/>
                  <a:gd name="T4" fmla="*/ 23 w 28"/>
                  <a:gd name="T5" fmla="*/ 16 h 16"/>
                  <a:gd name="T6" fmla="*/ 21 w 28"/>
                  <a:gd name="T7" fmla="*/ 16 h 16"/>
                  <a:gd name="T8" fmla="*/ 1 w 28"/>
                  <a:gd name="T9" fmla="*/ 4 h 16"/>
                  <a:gd name="T10" fmla="*/ 1 w 28"/>
                  <a:gd name="T11" fmla="*/ 3 h 16"/>
                  <a:gd name="T12" fmla="*/ 5 w 28"/>
                  <a:gd name="T13" fmla="*/ 1 h 16"/>
                  <a:gd name="T14" fmla="*/ 7 w 28"/>
                  <a:gd name="T15" fmla="*/ 1 h 16"/>
                  <a:gd name="T16" fmla="*/ 27 w 28"/>
                  <a:gd name="T1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6">
                    <a:moveTo>
                      <a:pt x="27" y="12"/>
                    </a:moveTo>
                    <a:cubicBezTo>
                      <a:pt x="28" y="13"/>
                      <a:pt x="28" y="13"/>
                      <a:pt x="27" y="13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2" y="16"/>
                      <a:pt x="21" y="16"/>
                      <a:pt x="21" y="1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1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6" y="0"/>
                      <a:pt x="7" y="1"/>
                    </a:cubicBezTo>
                    <a:lnTo>
                      <a:pt x="27" y="12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9" name="Freeform 416"/>
              <p:cNvSpPr/>
              <p:nvPr/>
            </p:nvSpPr>
            <p:spPr bwMode="auto">
              <a:xfrm>
                <a:off x="6043" y="3941"/>
                <a:ext cx="21" cy="13"/>
              </a:xfrm>
              <a:custGeom>
                <a:avLst/>
                <a:gdLst>
                  <a:gd name="T0" fmla="*/ 21 w 21"/>
                  <a:gd name="T1" fmla="*/ 12 h 13"/>
                  <a:gd name="T2" fmla="*/ 1 w 21"/>
                  <a:gd name="T3" fmla="*/ 0 h 13"/>
                  <a:gd name="T4" fmla="*/ 0 w 21"/>
                  <a:gd name="T5" fmla="*/ 0 h 13"/>
                  <a:gd name="T6" fmla="*/ 0 w 21"/>
                  <a:gd name="T7" fmla="*/ 1 h 13"/>
                  <a:gd name="T8" fmla="*/ 1 w 21"/>
                  <a:gd name="T9" fmla="*/ 1 h 13"/>
                  <a:gd name="T10" fmla="*/ 21 w 21"/>
                  <a:gd name="T11" fmla="*/ 13 h 13"/>
                  <a:gd name="T12" fmla="*/ 21 w 21"/>
                  <a:gd name="T1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3">
                    <a:moveTo>
                      <a:pt x="21" y="12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1" y="13"/>
                    </a:lnTo>
                    <a:lnTo>
                      <a:pt x="21" y="1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0" name="Freeform 417"/>
              <p:cNvSpPr/>
              <p:nvPr/>
            </p:nvSpPr>
            <p:spPr bwMode="auto">
              <a:xfrm>
                <a:off x="6064" y="3950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2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2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1" name="Freeform 418"/>
              <p:cNvSpPr/>
              <p:nvPr/>
            </p:nvSpPr>
            <p:spPr bwMode="auto">
              <a:xfrm>
                <a:off x="6054" y="3968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1 h 4"/>
                  <a:gd name="T4" fmla="*/ 4 w 4"/>
                  <a:gd name="T5" fmla="*/ 0 h 4"/>
                  <a:gd name="T6" fmla="*/ 0 w 4"/>
                  <a:gd name="T7" fmla="*/ 2 h 4"/>
                  <a:gd name="T8" fmla="*/ 0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2" name="Freeform 419"/>
              <p:cNvSpPr/>
              <p:nvPr/>
            </p:nvSpPr>
            <p:spPr bwMode="auto">
              <a:xfrm>
                <a:off x="6061" y="3964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1 h 4"/>
                  <a:gd name="T4" fmla="*/ 4 w 4"/>
                  <a:gd name="T5" fmla="*/ 0 h 4"/>
                  <a:gd name="T6" fmla="*/ 0 w 4"/>
                  <a:gd name="T7" fmla="*/ 2 h 4"/>
                  <a:gd name="T8" fmla="*/ 0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3" name="Freeform 420"/>
              <p:cNvSpPr/>
              <p:nvPr/>
            </p:nvSpPr>
            <p:spPr bwMode="auto">
              <a:xfrm>
                <a:off x="5994" y="3851"/>
                <a:ext cx="34" cy="72"/>
              </a:xfrm>
              <a:custGeom>
                <a:avLst/>
                <a:gdLst>
                  <a:gd name="T0" fmla="*/ 32 w 34"/>
                  <a:gd name="T1" fmla="*/ 55 h 72"/>
                  <a:gd name="T2" fmla="*/ 32 w 34"/>
                  <a:gd name="T3" fmla="*/ 12 h 72"/>
                  <a:gd name="T4" fmla="*/ 12 w 34"/>
                  <a:gd name="T5" fmla="*/ 3 h 72"/>
                  <a:gd name="T6" fmla="*/ 2 w 34"/>
                  <a:gd name="T7" fmla="*/ 13 h 72"/>
                  <a:gd name="T8" fmla="*/ 2 w 34"/>
                  <a:gd name="T9" fmla="*/ 36 h 72"/>
                  <a:gd name="T10" fmla="*/ 8 w 34"/>
                  <a:gd name="T11" fmla="*/ 72 h 72"/>
                  <a:gd name="T12" fmla="*/ 32 w 34"/>
                  <a:gd name="T13" fmla="*/ 5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72">
                    <a:moveTo>
                      <a:pt x="32" y="55"/>
                    </a:moveTo>
                    <a:cubicBezTo>
                      <a:pt x="32" y="55"/>
                      <a:pt x="30" y="21"/>
                      <a:pt x="32" y="12"/>
                    </a:cubicBezTo>
                    <a:cubicBezTo>
                      <a:pt x="34" y="4"/>
                      <a:pt x="20" y="0"/>
                      <a:pt x="12" y="3"/>
                    </a:cubicBezTo>
                    <a:cubicBezTo>
                      <a:pt x="6" y="5"/>
                      <a:pt x="3" y="7"/>
                      <a:pt x="2" y="13"/>
                    </a:cubicBezTo>
                    <a:cubicBezTo>
                      <a:pt x="0" y="20"/>
                      <a:pt x="2" y="34"/>
                      <a:pt x="2" y="36"/>
                    </a:cubicBezTo>
                    <a:cubicBezTo>
                      <a:pt x="4" y="60"/>
                      <a:pt x="8" y="72"/>
                      <a:pt x="8" y="72"/>
                    </a:cubicBezTo>
                    <a:lnTo>
                      <a:pt x="32" y="55"/>
                    </a:lnTo>
                    <a:close/>
                  </a:path>
                </a:pathLst>
              </a:custGeom>
              <a:solidFill>
                <a:srgbClr val="1EC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4" name="Freeform 421"/>
              <p:cNvSpPr/>
              <p:nvPr/>
            </p:nvSpPr>
            <p:spPr bwMode="auto">
              <a:xfrm>
                <a:off x="6003" y="3890"/>
                <a:ext cx="24" cy="29"/>
              </a:xfrm>
              <a:custGeom>
                <a:avLst/>
                <a:gdLst>
                  <a:gd name="T0" fmla="*/ 5 w 24"/>
                  <a:gd name="T1" fmla="*/ 13 h 29"/>
                  <a:gd name="T2" fmla="*/ 10 w 24"/>
                  <a:gd name="T3" fmla="*/ 16 h 29"/>
                  <a:gd name="T4" fmla="*/ 16 w 24"/>
                  <a:gd name="T5" fmla="*/ 21 h 29"/>
                  <a:gd name="T6" fmla="*/ 22 w 24"/>
                  <a:gd name="T7" fmla="*/ 23 h 29"/>
                  <a:gd name="T8" fmla="*/ 22 w 24"/>
                  <a:gd name="T9" fmla="*/ 14 h 29"/>
                  <a:gd name="T10" fmla="*/ 4 w 24"/>
                  <a:gd name="T11" fmla="*/ 2 h 29"/>
                  <a:gd name="T12" fmla="*/ 5 w 24"/>
                  <a:gd name="T13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9">
                    <a:moveTo>
                      <a:pt x="5" y="13"/>
                    </a:moveTo>
                    <a:cubicBezTo>
                      <a:pt x="7" y="17"/>
                      <a:pt x="6" y="17"/>
                      <a:pt x="10" y="16"/>
                    </a:cubicBezTo>
                    <a:cubicBezTo>
                      <a:pt x="12" y="15"/>
                      <a:pt x="17" y="16"/>
                      <a:pt x="16" y="21"/>
                    </a:cubicBezTo>
                    <a:cubicBezTo>
                      <a:pt x="16" y="25"/>
                      <a:pt x="20" y="29"/>
                      <a:pt x="22" y="23"/>
                    </a:cubicBezTo>
                    <a:cubicBezTo>
                      <a:pt x="22" y="22"/>
                      <a:pt x="24" y="17"/>
                      <a:pt x="22" y="14"/>
                    </a:cubicBezTo>
                    <a:cubicBezTo>
                      <a:pt x="15" y="2"/>
                      <a:pt x="8" y="0"/>
                      <a:pt x="4" y="2"/>
                    </a:cubicBezTo>
                    <a:cubicBezTo>
                      <a:pt x="0" y="4"/>
                      <a:pt x="3" y="8"/>
                      <a:pt x="5" y="13"/>
                    </a:cubicBezTo>
                    <a:close/>
                  </a:path>
                </a:pathLst>
              </a:custGeom>
              <a:solidFill>
                <a:srgbClr val="F2CE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5" name="Freeform 422"/>
              <p:cNvSpPr/>
              <p:nvPr/>
            </p:nvSpPr>
            <p:spPr bwMode="auto">
              <a:xfrm>
                <a:off x="5993" y="3892"/>
                <a:ext cx="33" cy="41"/>
              </a:xfrm>
              <a:custGeom>
                <a:avLst/>
                <a:gdLst>
                  <a:gd name="T0" fmla="*/ 5 w 33"/>
                  <a:gd name="T1" fmla="*/ 4 h 41"/>
                  <a:gd name="T2" fmla="*/ 15 w 33"/>
                  <a:gd name="T3" fmla="*/ 0 h 41"/>
                  <a:gd name="T4" fmla="*/ 26 w 33"/>
                  <a:gd name="T5" fmla="*/ 6 h 41"/>
                  <a:gd name="T6" fmla="*/ 27 w 33"/>
                  <a:gd name="T7" fmla="*/ 8 h 41"/>
                  <a:gd name="T8" fmla="*/ 30 w 33"/>
                  <a:gd name="T9" fmla="*/ 23 h 41"/>
                  <a:gd name="T10" fmla="*/ 33 w 33"/>
                  <a:gd name="T11" fmla="*/ 39 h 41"/>
                  <a:gd name="T12" fmla="*/ 29 w 33"/>
                  <a:gd name="T13" fmla="*/ 39 h 41"/>
                  <a:gd name="T14" fmla="*/ 24 w 33"/>
                  <a:gd name="T15" fmla="*/ 30 h 41"/>
                  <a:gd name="T16" fmla="*/ 9 w 33"/>
                  <a:gd name="T17" fmla="*/ 29 h 41"/>
                  <a:gd name="T18" fmla="*/ 3 w 33"/>
                  <a:gd name="T19" fmla="*/ 15 h 41"/>
                  <a:gd name="T20" fmla="*/ 5 w 33"/>
                  <a:gd name="T2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41">
                    <a:moveTo>
                      <a:pt x="5" y="4"/>
                    </a:moveTo>
                    <a:cubicBezTo>
                      <a:pt x="5" y="4"/>
                      <a:pt x="12" y="0"/>
                      <a:pt x="15" y="0"/>
                    </a:cubicBezTo>
                    <a:cubicBezTo>
                      <a:pt x="23" y="0"/>
                      <a:pt x="26" y="6"/>
                      <a:pt x="26" y="6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3" y="34"/>
                      <a:pt x="33" y="39"/>
                    </a:cubicBezTo>
                    <a:cubicBezTo>
                      <a:pt x="33" y="41"/>
                      <a:pt x="31" y="41"/>
                      <a:pt x="29" y="39"/>
                    </a:cubicBezTo>
                    <a:cubicBezTo>
                      <a:pt x="28" y="38"/>
                      <a:pt x="26" y="30"/>
                      <a:pt x="24" y="30"/>
                    </a:cubicBezTo>
                    <a:cubicBezTo>
                      <a:pt x="15" y="32"/>
                      <a:pt x="9" y="29"/>
                      <a:pt x="9" y="29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1"/>
                      <a:pt x="0" y="6"/>
                      <a:pt x="5" y="4"/>
                    </a:cubicBezTo>
                    <a:close/>
                  </a:path>
                </a:pathLst>
              </a:custGeom>
              <a:solidFill>
                <a:srgbClr val="F2CE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6" name="Freeform 423"/>
              <p:cNvSpPr/>
              <p:nvPr/>
            </p:nvSpPr>
            <p:spPr bwMode="auto">
              <a:xfrm>
                <a:off x="5934" y="3840"/>
                <a:ext cx="108" cy="136"/>
              </a:xfrm>
              <a:custGeom>
                <a:avLst/>
                <a:gdLst>
                  <a:gd name="T0" fmla="*/ 6 w 108"/>
                  <a:gd name="T1" fmla="*/ 1 h 137"/>
                  <a:gd name="T2" fmla="*/ 1 w 108"/>
                  <a:gd name="T3" fmla="*/ 1 h 137"/>
                  <a:gd name="T4" fmla="*/ 0 w 108"/>
                  <a:gd name="T5" fmla="*/ 1 h 137"/>
                  <a:gd name="T6" fmla="*/ 103 w 108"/>
                  <a:gd name="T7" fmla="*/ 62 h 137"/>
                  <a:gd name="T8" fmla="*/ 105 w 108"/>
                  <a:gd name="T9" fmla="*/ 137 h 137"/>
                  <a:gd name="T10" fmla="*/ 108 w 108"/>
                  <a:gd name="T11" fmla="*/ 136 h 137"/>
                  <a:gd name="T12" fmla="*/ 108 w 108"/>
                  <a:gd name="T13" fmla="*/ 64 h 137"/>
                  <a:gd name="T14" fmla="*/ 103 w 108"/>
                  <a:gd name="T15" fmla="*/ 57 h 137"/>
                  <a:gd name="T16" fmla="*/ 6 w 108"/>
                  <a:gd name="T17" fmla="*/ 1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137">
                    <a:moveTo>
                      <a:pt x="6" y="1"/>
                    </a:moveTo>
                    <a:cubicBezTo>
                      <a:pt x="5" y="0"/>
                      <a:pt x="3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8" y="136"/>
                      <a:pt x="108" y="136"/>
                      <a:pt x="108" y="136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08" y="61"/>
                      <a:pt x="106" y="58"/>
                      <a:pt x="103" y="57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8E8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7" name="Freeform 424"/>
              <p:cNvSpPr/>
              <p:nvPr/>
            </p:nvSpPr>
            <p:spPr bwMode="auto">
              <a:xfrm>
                <a:off x="5932" y="3841"/>
                <a:ext cx="107" cy="135"/>
              </a:xfrm>
              <a:custGeom>
                <a:avLst/>
                <a:gdLst>
                  <a:gd name="T0" fmla="*/ 103 w 107"/>
                  <a:gd name="T1" fmla="*/ 57 h 136"/>
                  <a:gd name="T2" fmla="*/ 107 w 107"/>
                  <a:gd name="T3" fmla="*/ 65 h 136"/>
                  <a:gd name="T4" fmla="*/ 107 w 107"/>
                  <a:gd name="T5" fmla="*/ 136 h 136"/>
                  <a:gd name="T6" fmla="*/ 0 w 107"/>
                  <a:gd name="T7" fmla="*/ 75 h 136"/>
                  <a:gd name="T8" fmla="*/ 0 w 107"/>
                  <a:gd name="T9" fmla="*/ 3 h 136"/>
                  <a:gd name="T10" fmla="*/ 5 w 107"/>
                  <a:gd name="T11" fmla="*/ 1 h 136"/>
                  <a:gd name="T12" fmla="*/ 103 w 107"/>
                  <a:gd name="T13" fmla="*/ 5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136">
                    <a:moveTo>
                      <a:pt x="103" y="57"/>
                    </a:moveTo>
                    <a:cubicBezTo>
                      <a:pt x="105" y="59"/>
                      <a:pt x="107" y="62"/>
                      <a:pt x="107" y="65"/>
                    </a:cubicBezTo>
                    <a:cubicBezTo>
                      <a:pt x="107" y="136"/>
                      <a:pt x="107" y="136"/>
                      <a:pt x="107" y="136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3" y="0"/>
                      <a:pt x="5" y="1"/>
                    </a:cubicBezTo>
                    <a:lnTo>
                      <a:pt x="103" y="57"/>
                    </a:lnTo>
                    <a:close/>
                  </a:path>
                </a:pathLst>
              </a:custGeom>
              <a:solidFill>
                <a:srgbClr val="D8D7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8" name="Freeform 425"/>
              <p:cNvSpPr/>
              <p:nvPr/>
            </p:nvSpPr>
            <p:spPr bwMode="auto">
              <a:xfrm>
                <a:off x="6079" y="3907"/>
                <a:ext cx="6" cy="10"/>
              </a:xfrm>
              <a:custGeom>
                <a:avLst/>
                <a:gdLst>
                  <a:gd name="T0" fmla="*/ 2 w 6"/>
                  <a:gd name="T1" fmla="*/ 0 h 10"/>
                  <a:gd name="T2" fmla="*/ 6 w 6"/>
                  <a:gd name="T3" fmla="*/ 6 h 10"/>
                  <a:gd name="T4" fmla="*/ 4 w 6"/>
                  <a:gd name="T5" fmla="*/ 10 h 10"/>
                  <a:gd name="T6" fmla="*/ 0 w 6"/>
                  <a:gd name="T7" fmla="*/ 6 h 10"/>
                  <a:gd name="T8" fmla="*/ 2 w 6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2" y="0"/>
                    </a:moveTo>
                    <a:cubicBezTo>
                      <a:pt x="2" y="0"/>
                      <a:pt x="5" y="4"/>
                      <a:pt x="6" y="6"/>
                    </a:cubicBezTo>
                    <a:cubicBezTo>
                      <a:pt x="6" y="8"/>
                      <a:pt x="6" y="10"/>
                      <a:pt x="4" y="10"/>
                    </a:cubicBezTo>
                    <a:cubicBezTo>
                      <a:pt x="2" y="10"/>
                      <a:pt x="0" y="6"/>
                      <a:pt x="0" y="6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B87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9" name="Freeform 426"/>
              <p:cNvSpPr/>
              <p:nvPr/>
            </p:nvSpPr>
            <p:spPr bwMode="auto">
              <a:xfrm>
                <a:off x="6040" y="3894"/>
                <a:ext cx="41" cy="17"/>
              </a:xfrm>
              <a:custGeom>
                <a:avLst/>
                <a:gdLst>
                  <a:gd name="T0" fmla="*/ 28 w 41"/>
                  <a:gd name="T1" fmla="*/ 16 h 17"/>
                  <a:gd name="T2" fmla="*/ 17 w 41"/>
                  <a:gd name="T3" fmla="*/ 8 h 17"/>
                  <a:gd name="T4" fmla="*/ 4 w 41"/>
                  <a:gd name="T5" fmla="*/ 8 h 17"/>
                  <a:gd name="T6" fmla="*/ 2 w 41"/>
                  <a:gd name="T7" fmla="*/ 2 h 17"/>
                  <a:gd name="T8" fmla="*/ 16 w 41"/>
                  <a:gd name="T9" fmla="*/ 1 h 17"/>
                  <a:gd name="T10" fmla="*/ 39 w 41"/>
                  <a:gd name="T11" fmla="*/ 7 h 17"/>
                  <a:gd name="T12" fmla="*/ 28 w 41"/>
                  <a:gd name="T13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7">
                    <a:moveTo>
                      <a:pt x="28" y="16"/>
                    </a:moveTo>
                    <a:cubicBezTo>
                      <a:pt x="24" y="17"/>
                      <a:pt x="19" y="12"/>
                      <a:pt x="17" y="8"/>
                    </a:cubicBezTo>
                    <a:cubicBezTo>
                      <a:pt x="17" y="7"/>
                      <a:pt x="8" y="9"/>
                      <a:pt x="4" y="8"/>
                    </a:cubicBezTo>
                    <a:cubicBezTo>
                      <a:pt x="0" y="7"/>
                      <a:pt x="1" y="3"/>
                      <a:pt x="2" y="2"/>
                    </a:cubicBezTo>
                    <a:cubicBezTo>
                      <a:pt x="2" y="1"/>
                      <a:pt x="7" y="1"/>
                      <a:pt x="16" y="1"/>
                    </a:cubicBezTo>
                    <a:cubicBezTo>
                      <a:pt x="28" y="0"/>
                      <a:pt x="38" y="2"/>
                      <a:pt x="39" y="7"/>
                    </a:cubicBezTo>
                    <a:cubicBezTo>
                      <a:pt x="41" y="11"/>
                      <a:pt x="33" y="14"/>
                      <a:pt x="28" y="16"/>
                    </a:cubicBezTo>
                    <a:close/>
                  </a:path>
                </a:pathLst>
              </a:custGeom>
              <a:solidFill>
                <a:srgbClr val="F2CE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0" name="Freeform 427"/>
              <p:cNvSpPr/>
              <p:nvPr/>
            </p:nvSpPr>
            <p:spPr bwMode="auto">
              <a:xfrm>
                <a:off x="6028" y="3894"/>
                <a:ext cx="58" cy="34"/>
              </a:xfrm>
              <a:custGeom>
                <a:avLst/>
                <a:gdLst>
                  <a:gd name="T0" fmla="*/ 56 w 58"/>
                  <a:gd name="T1" fmla="*/ 13 h 34"/>
                  <a:gd name="T2" fmla="*/ 47 w 58"/>
                  <a:gd name="T3" fmla="*/ 2 h 34"/>
                  <a:gd name="T4" fmla="*/ 18 w 58"/>
                  <a:gd name="T5" fmla="*/ 8 h 34"/>
                  <a:gd name="T6" fmla="*/ 1 w 58"/>
                  <a:gd name="T7" fmla="*/ 24 h 34"/>
                  <a:gd name="T8" fmla="*/ 5 w 58"/>
                  <a:gd name="T9" fmla="*/ 29 h 34"/>
                  <a:gd name="T10" fmla="*/ 20 w 58"/>
                  <a:gd name="T11" fmla="*/ 31 h 34"/>
                  <a:gd name="T12" fmla="*/ 39 w 58"/>
                  <a:gd name="T13" fmla="*/ 25 h 34"/>
                  <a:gd name="T14" fmla="*/ 56 w 58"/>
                  <a:gd name="T15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34">
                    <a:moveTo>
                      <a:pt x="56" y="13"/>
                    </a:moveTo>
                    <a:cubicBezTo>
                      <a:pt x="53" y="0"/>
                      <a:pt x="47" y="2"/>
                      <a:pt x="47" y="2"/>
                    </a:cubicBezTo>
                    <a:cubicBezTo>
                      <a:pt x="47" y="2"/>
                      <a:pt x="23" y="5"/>
                      <a:pt x="18" y="8"/>
                    </a:cubicBezTo>
                    <a:cubicBezTo>
                      <a:pt x="14" y="10"/>
                      <a:pt x="2" y="21"/>
                      <a:pt x="1" y="24"/>
                    </a:cubicBezTo>
                    <a:cubicBezTo>
                      <a:pt x="0" y="27"/>
                      <a:pt x="5" y="29"/>
                      <a:pt x="5" y="29"/>
                    </a:cubicBezTo>
                    <a:cubicBezTo>
                      <a:pt x="12" y="34"/>
                      <a:pt x="20" y="31"/>
                      <a:pt x="20" y="31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58" y="20"/>
                      <a:pt x="57" y="19"/>
                      <a:pt x="56" y="13"/>
                    </a:cubicBezTo>
                    <a:close/>
                  </a:path>
                </a:pathLst>
              </a:custGeom>
              <a:solidFill>
                <a:srgbClr val="F2CE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1" name="Freeform 428"/>
              <p:cNvSpPr/>
              <p:nvPr/>
            </p:nvSpPr>
            <p:spPr bwMode="auto">
              <a:xfrm>
                <a:off x="6075" y="3749"/>
                <a:ext cx="105" cy="168"/>
              </a:xfrm>
              <a:custGeom>
                <a:avLst/>
                <a:gdLst>
                  <a:gd name="T0" fmla="*/ 7 w 105"/>
                  <a:gd name="T1" fmla="*/ 156 h 168"/>
                  <a:gd name="T2" fmla="*/ 8 w 105"/>
                  <a:gd name="T3" fmla="*/ 168 h 168"/>
                  <a:gd name="T4" fmla="*/ 82 w 105"/>
                  <a:gd name="T5" fmla="*/ 143 h 168"/>
                  <a:gd name="T6" fmla="*/ 99 w 105"/>
                  <a:gd name="T7" fmla="*/ 111 h 168"/>
                  <a:gd name="T8" fmla="*/ 72 w 105"/>
                  <a:gd name="T9" fmla="*/ 19 h 168"/>
                  <a:gd name="T10" fmla="*/ 45 w 105"/>
                  <a:gd name="T11" fmla="*/ 41 h 168"/>
                  <a:gd name="T12" fmla="*/ 60 w 105"/>
                  <a:gd name="T13" fmla="*/ 94 h 168"/>
                  <a:gd name="T14" fmla="*/ 56 w 105"/>
                  <a:gd name="T15" fmla="*/ 118 h 168"/>
                  <a:gd name="T16" fmla="*/ 0 w 105"/>
                  <a:gd name="T17" fmla="*/ 147 h 168"/>
                  <a:gd name="T18" fmla="*/ 7 w 105"/>
                  <a:gd name="T19" fmla="*/ 15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168">
                    <a:moveTo>
                      <a:pt x="7" y="156"/>
                    </a:moveTo>
                    <a:cubicBezTo>
                      <a:pt x="9" y="163"/>
                      <a:pt x="8" y="168"/>
                      <a:pt x="8" y="168"/>
                    </a:cubicBezTo>
                    <a:cubicBezTo>
                      <a:pt x="27" y="164"/>
                      <a:pt x="69" y="148"/>
                      <a:pt x="82" y="143"/>
                    </a:cubicBezTo>
                    <a:cubicBezTo>
                      <a:pt x="105" y="133"/>
                      <a:pt x="99" y="111"/>
                      <a:pt x="99" y="111"/>
                    </a:cubicBezTo>
                    <a:cubicBezTo>
                      <a:pt x="99" y="111"/>
                      <a:pt x="91" y="56"/>
                      <a:pt x="72" y="19"/>
                    </a:cubicBezTo>
                    <a:cubicBezTo>
                      <a:pt x="62" y="0"/>
                      <a:pt x="43" y="18"/>
                      <a:pt x="45" y="41"/>
                    </a:cubicBezTo>
                    <a:cubicBezTo>
                      <a:pt x="47" y="54"/>
                      <a:pt x="52" y="76"/>
                      <a:pt x="60" y="94"/>
                    </a:cubicBezTo>
                    <a:cubicBezTo>
                      <a:pt x="67" y="108"/>
                      <a:pt x="56" y="118"/>
                      <a:pt x="56" y="118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47"/>
                      <a:pt x="4" y="150"/>
                      <a:pt x="7" y="156"/>
                    </a:cubicBezTo>
                    <a:close/>
                  </a:path>
                </a:pathLst>
              </a:custGeom>
              <a:solidFill>
                <a:srgbClr val="2E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2" name="Freeform 429"/>
              <p:cNvSpPr/>
              <p:nvPr/>
            </p:nvSpPr>
            <p:spPr bwMode="auto">
              <a:xfrm>
                <a:off x="6052" y="3738"/>
                <a:ext cx="64" cy="76"/>
              </a:xfrm>
              <a:custGeom>
                <a:avLst/>
                <a:gdLst>
                  <a:gd name="T0" fmla="*/ 64 w 64"/>
                  <a:gd name="T1" fmla="*/ 7 h 76"/>
                  <a:gd name="T2" fmla="*/ 59 w 64"/>
                  <a:gd name="T3" fmla="*/ 5 h 76"/>
                  <a:gd name="T4" fmla="*/ 43 w 64"/>
                  <a:gd name="T5" fmla="*/ 2 h 76"/>
                  <a:gd name="T6" fmla="*/ 17 w 64"/>
                  <a:gd name="T7" fmla="*/ 0 h 76"/>
                  <a:gd name="T8" fmla="*/ 16 w 64"/>
                  <a:gd name="T9" fmla="*/ 1 h 76"/>
                  <a:gd name="T10" fmla="*/ 0 w 64"/>
                  <a:gd name="T11" fmla="*/ 42 h 76"/>
                  <a:gd name="T12" fmla="*/ 19 w 64"/>
                  <a:gd name="T13" fmla="*/ 76 h 76"/>
                  <a:gd name="T14" fmla="*/ 20 w 64"/>
                  <a:gd name="T15" fmla="*/ 54 h 76"/>
                  <a:gd name="T16" fmla="*/ 36 w 64"/>
                  <a:gd name="T17" fmla="*/ 30 h 76"/>
                  <a:gd name="T18" fmla="*/ 64 w 64"/>
                  <a:gd name="T19" fmla="*/ 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76">
                    <a:moveTo>
                      <a:pt x="64" y="7"/>
                    </a:moveTo>
                    <a:cubicBezTo>
                      <a:pt x="62" y="6"/>
                      <a:pt x="61" y="5"/>
                      <a:pt x="59" y="5"/>
                    </a:cubicBezTo>
                    <a:cubicBezTo>
                      <a:pt x="57" y="4"/>
                      <a:pt x="54" y="3"/>
                      <a:pt x="43" y="2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9" y="76"/>
                      <a:pt x="19" y="76"/>
                      <a:pt x="19" y="76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36" y="30"/>
                      <a:pt x="36" y="30"/>
                      <a:pt x="36" y="30"/>
                    </a:cubicBezTo>
                    <a:lnTo>
                      <a:pt x="64" y="7"/>
                    </a:lnTo>
                    <a:close/>
                  </a:path>
                </a:pathLst>
              </a:custGeom>
              <a:solidFill>
                <a:srgbClr val="2051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3" name="Freeform 430"/>
              <p:cNvSpPr/>
              <p:nvPr/>
            </p:nvSpPr>
            <p:spPr bwMode="auto">
              <a:xfrm>
                <a:off x="6030" y="3707"/>
                <a:ext cx="74" cy="75"/>
              </a:xfrm>
              <a:custGeom>
                <a:avLst/>
                <a:gdLst>
                  <a:gd name="T0" fmla="*/ 27 w 74"/>
                  <a:gd name="T1" fmla="*/ 59 h 75"/>
                  <a:gd name="T2" fmla="*/ 37 w 74"/>
                  <a:gd name="T3" fmla="*/ 74 h 75"/>
                  <a:gd name="T4" fmla="*/ 66 w 74"/>
                  <a:gd name="T5" fmla="*/ 48 h 75"/>
                  <a:gd name="T6" fmla="*/ 67 w 74"/>
                  <a:gd name="T7" fmla="*/ 38 h 75"/>
                  <a:gd name="T8" fmla="*/ 47 w 74"/>
                  <a:gd name="T9" fmla="*/ 27 h 75"/>
                  <a:gd name="T10" fmla="*/ 32 w 74"/>
                  <a:gd name="T11" fmla="*/ 0 h 75"/>
                  <a:gd name="T12" fmla="*/ 0 w 74"/>
                  <a:gd name="T13" fmla="*/ 43 h 75"/>
                  <a:gd name="T14" fmla="*/ 27 w 74"/>
                  <a:gd name="T15" fmla="*/ 5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75">
                    <a:moveTo>
                      <a:pt x="27" y="59"/>
                    </a:moveTo>
                    <a:cubicBezTo>
                      <a:pt x="27" y="61"/>
                      <a:pt x="29" y="75"/>
                      <a:pt x="37" y="74"/>
                    </a:cubicBezTo>
                    <a:cubicBezTo>
                      <a:pt x="54" y="72"/>
                      <a:pt x="60" y="52"/>
                      <a:pt x="66" y="48"/>
                    </a:cubicBezTo>
                    <a:cubicBezTo>
                      <a:pt x="69" y="47"/>
                      <a:pt x="74" y="41"/>
                      <a:pt x="67" y="38"/>
                    </a:cubicBezTo>
                    <a:cubicBezTo>
                      <a:pt x="59" y="36"/>
                      <a:pt x="49" y="30"/>
                      <a:pt x="47" y="27"/>
                    </a:cubicBezTo>
                    <a:cubicBezTo>
                      <a:pt x="42" y="21"/>
                      <a:pt x="32" y="0"/>
                      <a:pt x="32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7" y="59"/>
                      <a:pt x="27" y="59"/>
                      <a:pt x="27" y="59"/>
                    </a:cubicBezTo>
                  </a:path>
                </a:pathLst>
              </a:custGeom>
              <a:solidFill>
                <a:srgbClr val="E0A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4" name="Freeform 431"/>
              <p:cNvSpPr/>
              <p:nvPr/>
            </p:nvSpPr>
            <p:spPr bwMode="auto">
              <a:xfrm>
                <a:off x="6043" y="3758"/>
                <a:ext cx="29" cy="57"/>
              </a:xfrm>
              <a:custGeom>
                <a:avLst/>
                <a:gdLst>
                  <a:gd name="T0" fmla="*/ 9 w 29"/>
                  <a:gd name="T1" fmla="*/ 0 h 57"/>
                  <a:gd name="T2" fmla="*/ 15 w 29"/>
                  <a:gd name="T3" fmla="*/ 6 h 57"/>
                  <a:gd name="T4" fmla="*/ 14 w 29"/>
                  <a:gd name="T5" fmla="*/ 22 h 57"/>
                  <a:gd name="T6" fmla="*/ 28 w 29"/>
                  <a:gd name="T7" fmla="*/ 55 h 57"/>
                  <a:gd name="T8" fmla="*/ 28 w 29"/>
                  <a:gd name="T9" fmla="*/ 57 h 57"/>
                  <a:gd name="T10" fmla="*/ 10 w 29"/>
                  <a:gd name="T11" fmla="*/ 28 h 57"/>
                  <a:gd name="T12" fmla="*/ 0 w 29"/>
                  <a:gd name="T13" fmla="*/ 1 h 57"/>
                  <a:gd name="T14" fmla="*/ 9 w 29"/>
                  <a:gd name="T1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57">
                    <a:moveTo>
                      <a:pt x="9" y="0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2" y="14"/>
                      <a:pt x="14" y="22"/>
                    </a:cubicBezTo>
                    <a:cubicBezTo>
                      <a:pt x="16" y="28"/>
                      <a:pt x="25" y="51"/>
                      <a:pt x="28" y="55"/>
                    </a:cubicBezTo>
                    <a:cubicBezTo>
                      <a:pt x="29" y="56"/>
                      <a:pt x="28" y="57"/>
                      <a:pt x="28" y="57"/>
                    </a:cubicBezTo>
                    <a:cubicBezTo>
                      <a:pt x="28" y="57"/>
                      <a:pt x="18" y="38"/>
                      <a:pt x="10" y="28"/>
                    </a:cubicBezTo>
                    <a:cubicBezTo>
                      <a:pt x="1" y="18"/>
                      <a:pt x="0" y="1"/>
                      <a:pt x="0" y="1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2E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5" name="Freeform 432"/>
              <p:cNvSpPr/>
              <p:nvPr/>
            </p:nvSpPr>
            <p:spPr bwMode="auto">
              <a:xfrm>
                <a:off x="6070" y="3733"/>
                <a:ext cx="69" cy="82"/>
              </a:xfrm>
              <a:custGeom>
                <a:avLst/>
                <a:gdLst>
                  <a:gd name="T0" fmla="*/ 1 w 69"/>
                  <a:gd name="T1" fmla="*/ 82 h 82"/>
                  <a:gd name="T2" fmla="*/ 38 w 69"/>
                  <a:gd name="T3" fmla="*/ 25 h 82"/>
                  <a:gd name="T4" fmla="*/ 68 w 69"/>
                  <a:gd name="T5" fmla="*/ 24 h 82"/>
                  <a:gd name="T6" fmla="*/ 56 w 69"/>
                  <a:gd name="T7" fmla="*/ 9 h 82"/>
                  <a:gd name="T8" fmla="*/ 27 w 69"/>
                  <a:gd name="T9" fmla="*/ 8 h 82"/>
                  <a:gd name="T10" fmla="*/ 5 w 69"/>
                  <a:gd name="T11" fmla="*/ 41 h 82"/>
                  <a:gd name="T12" fmla="*/ 1 w 69"/>
                  <a:gd name="T13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2">
                    <a:moveTo>
                      <a:pt x="1" y="82"/>
                    </a:moveTo>
                    <a:cubicBezTo>
                      <a:pt x="1" y="82"/>
                      <a:pt x="20" y="32"/>
                      <a:pt x="38" y="25"/>
                    </a:cubicBezTo>
                    <a:cubicBezTo>
                      <a:pt x="55" y="17"/>
                      <a:pt x="68" y="24"/>
                      <a:pt x="68" y="24"/>
                    </a:cubicBezTo>
                    <a:cubicBezTo>
                      <a:pt x="68" y="24"/>
                      <a:pt x="69" y="19"/>
                      <a:pt x="56" y="9"/>
                    </a:cubicBezTo>
                    <a:cubicBezTo>
                      <a:pt x="44" y="0"/>
                      <a:pt x="35" y="2"/>
                      <a:pt x="27" y="8"/>
                    </a:cubicBezTo>
                    <a:cubicBezTo>
                      <a:pt x="18" y="14"/>
                      <a:pt x="10" y="29"/>
                      <a:pt x="5" y="41"/>
                    </a:cubicBezTo>
                    <a:cubicBezTo>
                      <a:pt x="0" y="55"/>
                      <a:pt x="1" y="82"/>
                      <a:pt x="1" y="82"/>
                    </a:cubicBezTo>
                    <a:close/>
                  </a:path>
                </a:pathLst>
              </a:custGeom>
              <a:solidFill>
                <a:srgbClr val="2E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6" name="Freeform 433"/>
              <p:cNvSpPr/>
              <p:nvPr/>
            </p:nvSpPr>
            <p:spPr bwMode="auto">
              <a:xfrm>
                <a:off x="5999" y="4119"/>
                <a:ext cx="21" cy="9"/>
              </a:xfrm>
              <a:custGeom>
                <a:avLst/>
                <a:gdLst>
                  <a:gd name="T0" fmla="*/ 20 w 21"/>
                  <a:gd name="T1" fmla="*/ 8 h 9"/>
                  <a:gd name="T2" fmla="*/ 19 w 21"/>
                  <a:gd name="T3" fmla="*/ 8 h 9"/>
                  <a:gd name="T4" fmla="*/ 8 w 21"/>
                  <a:gd name="T5" fmla="*/ 3 h 9"/>
                  <a:gd name="T6" fmla="*/ 2 w 21"/>
                  <a:gd name="T7" fmla="*/ 3 h 9"/>
                  <a:gd name="T8" fmla="*/ 0 w 21"/>
                  <a:gd name="T9" fmla="*/ 3 h 9"/>
                  <a:gd name="T10" fmla="*/ 0 w 21"/>
                  <a:gd name="T11" fmla="*/ 2 h 9"/>
                  <a:gd name="T12" fmla="*/ 9 w 21"/>
                  <a:gd name="T13" fmla="*/ 1 h 9"/>
                  <a:gd name="T14" fmla="*/ 20 w 21"/>
                  <a:gd name="T15" fmla="*/ 7 h 9"/>
                  <a:gd name="T16" fmla="*/ 20 w 21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9">
                    <a:moveTo>
                      <a:pt x="20" y="8"/>
                    </a:moveTo>
                    <a:cubicBezTo>
                      <a:pt x="20" y="9"/>
                      <a:pt x="19" y="9"/>
                      <a:pt x="19" y="8"/>
                    </a:cubicBezTo>
                    <a:cubicBezTo>
                      <a:pt x="16" y="7"/>
                      <a:pt x="12" y="4"/>
                      <a:pt x="8" y="3"/>
                    </a:cubicBezTo>
                    <a:cubicBezTo>
                      <a:pt x="6" y="2"/>
                      <a:pt x="3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2" y="1"/>
                      <a:pt x="5" y="0"/>
                      <a:pt x="9" y="1"/>
                    </a:cubicBezTo>
                    <a:cubicBezTo>
                      <a:pt x="13" y="2"/>
                      <a:pt x="18" y="6"/>
                      <a:pt x="20" y="7"/>
                    </a:cubicBezTo>
                    <a:cubicBezTo>
                      <a:pt x="21" y="7"/>
                      <a:pt x="21" y="8"/>
                      <a:pt x="20" y="8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7" name="Freeform 434"/>
              <p:cNvSpPr/>
              <p:nvPr/>
            </p:nvSpPr>
            <p:spPr bwMode="auto">
              <a:xfrm>
                <a:off x="5995" y="4123"/>
                <a:ext cx="21" cy="9"/>
              </a:xfrm>
              <a:custGeom>
                <a:avLst/>
                <a:gdLst>
                  <a:gd name="T0" fmla="*/ 20 w 21"/>
                  <a:gd name="T1" fmla="*/ 8 h 9"/>
                  <a:gd name="T2" fmla="*/ 19 w 21"/>
                  <a:gd name="T3" fmla="*/ 9 h 9"/>
                  <a:gd name="T4" fmla="*/ 8 w 21"/>
                  <a:gd name="T5" fmla="*/ 3 h 9"/>
                  <a:gd name="T6" fmla="*/ 2 w 21"/>
                  <a:gd name="T7" fmla="*/ 3 h 9"/>
                  <a:gd name="T8" fmla="*/ 0 w 21"/>
                  <a:gd name="T9" fmla="*/ 3 h 9"/>
                  <a:gd name="T10" fmla="*/ 0 w 21"/>
                  <a:gd name="T11" fmla="*/ 2 h 9"/>
                  <a:gd name="T12" fmla="*/ 9 w 21"/>
                  <a:gd name="T13" fmla="*/ 1 h 9"/>
                  <a:gd name="T14" fmla="*/ 20 w 21"/>
                  <a:gd name="T15" fmla="*/ 7 h 9"/>
                  <a:gd name="T16" fmla="*/ 20 w 21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9">
                    <a:moveTo>
                      <a:pt x="20" y="8"/>
                    </a:moveTo>
                    <a:cubicBezTo>
                      <a:pt x="20" y="9"/>
                      <a:pt x="19" y="9"/>
                      <a:pt x="19" y="9"/>
                    </a:cubicBezTo>
                    <a:cubicBezTo>
                      <a:pt x="16" y="7"/>
                      <a:pt x="12" y="4"/>
                      <a:pt x="8" y="3"/>
                    </a:cubicBezTo>
                    <a:cubicBezTo>
                      <a:pt x="6" y="3"/>
                      <a:pt x="3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2" y="1"/>
                      <a:pt x="5" y="0"/>
                      <a:pt x="9" y="1"/>
                    </a:cubicBezTo>
                    <a:cubicBezTo>
                      <a:pt x="13" y="2"/>
                      <a:pt x="18" y="6"/>
                      <a:pt x="20" y="7"/>
                    </a:cubicBezTo>
                    <a:cubicBezTo>
                      <a:pt x="21" y="7"/>
                      <a:pt x="21" y="8"/>
                      <a:pt x="20" y="8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8" name="Freeform 435"/>
              <p:cNvSpPr/>
              <p:nvPr/>
            </p:nvSpPr>
            <p:spPr bwMode="auto">
              <a:xfrm>
                <a:off x="5953" y="4043"/>
                <a:ext cx="7" cy="9"/>
              </a:xfrm>
              <a:custGeom>
                <a:avLst/>
                <a:gdLst>
                  <a:gd name="T0" fmla="*/ 6 w 7"/>
                  <a:gd name="T1" fmla="*/ 9 h 9"/>
                  <a:gd name="T2" fmla="*/ 5 w 7"/>
                  <a:gd name="T3" fmla="*/ 8 h 9"/>
                  <a:gd name="T4" fmla="*/ 2 w 7"/>
                  <a:gd name="T5" fmla="*/ 3 h 9"/>
                  <a:gd name="T6" fmla="*/ 1 w 7"/>
                  <a:gd name="T7" fmla="*/ 2 h 9"/>
                  <a:gd name="T8" fmla="*/ 1 w 7"/>
                  <a:gd name="T9" fmla="*/ 0 h 9"/>
                  <a:gd name="T10" fmla="*/ 2 w 7"/>
                  <a:gd name="T11" fmla="*/ 1 h 9"/>
                  <a:gd name="T12" fmla="*/ 7 w 7"/>
                  <a:gd name="T13" fmla="*/ 8 h 9"/>
                  <a:gd name="T14" fmla="*/ 6 w 7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6" y="9"/>
                    </a:moveTo>
                    <a:cubicBezTo>
                      <a:pt x="6" y="9"/>
                      <a:pt x="5" y="9"/>
                      <a:pt x="5" y="8"/>
                    </a:cubicBezTo>
                    <a:cubicBezTo>
                      <a:pt x="4" y="6"/>
                      <a:pt x="3" y="4"/>
                      <a:pt x="2" y="3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5" y="2"/>
                      <a:pt x="6" y="6"/>
                      <a:pt x="7" y="8"/>
                    </a:cubicBezTo>
                    <a:cubicBezTo>
                      <a:pt x="7" y="8"/>
                      <a:pt x="7" y="9"/>
                      <a:pt x="6" y="9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9" name="Freeform 436"/>
              <p:cNvSpPr/>
              <p:nvPr/>
            </p:nvSpPr>
            <p:spPr bwMode="auto">
              <a:xfrm>
                <a:off x="5949" y="4045"/>
                <a:ext cx="7" cy="9"/>
              </a:xfrm>
              <a:custGeom>
                <a:avLst/>
                <a:gdLst>
                  <a:gd name="T0" fmla="*/ 6 w 7"/>
                  <a:gd name="T1" fmla="*/ 9 h 9"/>
                  <a:gd name="T2" fmla="*/ 5 w 7"/>
                  <a:gd name="T3" fmla="*/ 8 h 9"/>
                  <a:gd name="T4" fmla="*/ 2 w 7"/>
                  <a:gd name="T5" fmla="*/ 3 h 9"/>
                  <a:gd name="T6" fmla="*/ 0 w 7"/>
                  <a:gd name="T7" fmla="*/ 1 h 9"/>
                  <a:gd name="T8" fmla="*/ 1 w 7"/>
                  <a:gd name="T9" fmla="*/ 0 h 9"/>
                  <a:gd name="T10" fmla="*/ 2 w 7"/>
                  <a:gd name="T11" fmla="*/ 1 h 9"/>
                  <a:gd name="T12" fmla="*/ 7 w 7"/>
                  <a:gd name="T13" fmla="*/ 8 h 9"/>
                  <a:gd name="T14" fmla="*/ 6 w 7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6" y="9"/>
                    </a:moveTo>
                    <a:cubicBezTo>
                      <a:pt x="5" y="9"/>
                      <a:pt x="5" y="9"/>
                      <a:pt x="5" y="8"/>
                    </a:cubicBezTo>
                    <a:cubicBezTo>
                      <a:pt x="4" y="6"/>
                      <a:pt x="3" y="4"/>
                      <a:pt x="2" y="3"/>
                    </a:cubicBezTo>
                    <a:cubicBezTo>
                      <a:pt x="1" y="2"/>
                      <a:pt x="1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4" y="1"/>
                      <a:pt x="6" y="6"/>
                      <a:pt x="7" y="8"/>
                    </a:cubicBezTo>
                    <a:cubicBezTo>
                      <a:pt x="7" y="8"/>
                      <a:pt x="6" y="9"/>
                      <a:pt x="6" y="9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0" name="Freeform 437"/>
              <p:cNvSpPr/>
              <p:nvPr/>
            </p:nvSpPr>
            <p:spPr bwMode="auto">
              <a:xfrm>
                <a:off x="5946" y="4047"/>
                <a:ext cx="6" cy="9"/>
              </a:xfrm>
              <a:custGeom>
                <a:avLst/>
                <a:gdLst>
                  <a:gd name="T0" fmla="*/ 5 w 6"/>
                  <a:gd name="T1" fmla="*/ 9 h 9"/>
                  <a:gd name="T2" fmla="*/ 4 w 6"/>
                  <a:gd name="T3" fmla="*/ 8 h 9"/>
                  <a:gd name="T4" fmla="*/ 1 w 6"/>
                  <a:gd name="T5" fmla="*/ 3 h 9"/>
                  <a:gd name="T6" fmla="*/ 0 w 6"/>
                  <a:gd name="T7" fmla="*/ 2 h 9"/>
                  <a:gd name="T8" fmla="*/ 1 w 6"/>
                  <a:gd name="T9" fmla="*/ 0 h 9"/>
                  <a:gd name="T10" fmla="*/ 2 w 6"/>
                  <a:gd name="T11" fmla="*/ 1 h 9"/>
                  <a:gd name="T12" fmla="*/ 6 w 6"/>
                  <a:gd name="T13" fmla="*/ 8 h 9"/>
                  <a:gd name="T14" fmla="*/ 5 w 6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9">
                    <a:moveTo>
                      <a:pt x="5" y="9"/>
                    </a:moveTo>
                    <a:cubicBezTo>
                      <a:pt x="5" y="9"/>
                      <a:pt x="4" y="9"/>
                      <a:pt x="4" y="8"/>
                    </a:cubicBezTo>
                    <a:cubicBezTo>
                      <a:pt x="4" y="6"/>
                      <a:pt x="3" y="4"/>
                      <a:pt x="1" y="3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2" y="1"/>
                    </a:cubicBezTo>
                    <a:cubicBezTo>
                      <a:pt x="4" y="2"/>
                      <a:pt x="5" y="6"/>
                      <a:pt x="6" y="8"/>
                    </a:cubicBezTo>
                    <a:cubicBezTo>
                      <a:pt x="6" y="8"/>
                      <a:pt x="6" y="9"/>
                      <a:pt x="5" y="9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1" name="Freeform 438"/>
              <p:cNvSpPr/>
              <p:nvPr/>
            </p:nvSpPr>
            <p:spPr bwMode="auto">
              <a:xfrm>
                <a:off x="6011" y="3725"/>
                <a:ext cx="23" cy="18"/>
              </a:xfrm>
              <a:custGeom>
                <a:avLst/>
                <a:gdLst>
                  <a:gd name="T0" fmla="*/ 23 w 23"/>
                  <a:gd name="T1" fmla="*/ 2 h 18"/>
                  <a:gd name="T2" fmla="*/ 22 w 23"/>
                  <a:gd name="T3" fmla="*/ 1 h 18"/>
                  <a:gd name="T4" fmla="*/ 15 w 23"/>
                  <a:gd name="T5" fmla="*/ 0 h 18"/>
                  <a:gd name="T6" fmla="*/ 12 w 23"/>
                  <a:gd name="T7" fmla="*/ 1 h 18"/>
                  <a:gd name="T8" fmla="*/ 0 w 23"/>
                  <a:gd name="T9" fmla="*/ 16 h 18"/>
                  <a:gd name="T10" fmla="*/ 0 w 23"/>
                  <a:gd name="T11" fmla="*/ 16 h 18"/>
                  <a:gd name="T12" fmla="*/ 0 w 23"/>
                  <a:gd name="T13" fmla="*/ 16 h 18"/>
                  <a:gd name="T14" fmla="*/ 1 w 23"/>
                  <a:gd name="T15" fmla="*/ 18 h 18"/>
                  <a:gd name="T16" fmla="*/ 1 w 23"/>
                  <a:gd name="T17" fmla="*/ 18 h 18"/>
                  <a:gd name="T18" fmla="*/ 13 w 23"/>
                  <a:gd name="T19" fmla="*/ 3 h 18"/>
                  <a:gd name="T20" fmla="*/ 15 w 23"/>
                  <a:gd name="T21" fmla="*/ 2 h 18"/>
                  <a:gd name="T22" fmla="*/ 21 w 23"/>
                  <a:gd name="T23" fmla="*/ 3 h 18"/>
                  <a:gd name="T24" fmla="*/ 22 w 23"/>
                  <a:gd name="T25" fmla="*/ 2 h 18"/>
                  <a:gd name="T26" fmla="*/ 23 w 23"/>
                  <a:gd name="T2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18">
                    <a:moveTo>
                      <a:pt x="23" y="2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2" y="1"/>
                      <a:pt x="12" y="1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6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2"/>
                      <a:pt x="14" y="2"/>
                      <a:pt x="15" y="2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2" y="3"/>
                      <a:pt x="22" y="2"/>
                    </a:cubicBezTo>
                    <a:cubicBezTo>
                      <a:pt x="23" y="2"/>
                      <a:pt x="23" y="2"/>
                      <a:pt x="23" y="2"/>
                    </a:cubicBezTo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2" name="Freeform 439"/>
              <p:cNvSpPr/>
              <p:nvPr/>
            </p:nvSpPr>
            <p:spPr bwMode="auto">
              <a:xfrm>
                <a:off x="5997" y="3682"/>
                <a:ext cx="75" cy="90"/>
              </a:xfrm>
              <a:custGeom>
                <a:avLst/>
                <a:gdLst>
                  <a:gd name="T0" fmla="*/ 29 w 75"/>
                  <a:gd name="T1" fmla="*/ 8 h 90"/>
                  <a:gd name="T2" fmla="*/ 29 w 75"/>
                  <a:gd name="T3" fmla="*/ 8 h 90"/>
                  <a:gd name="T4" fmla="*/ 57 w 75"/>
                  <a:gd name="T5" fmla="*/ 0 h 90"/>
                  <a:gd name="T6" fmla="*/ 73 w 75"/>
                  <a:gd name="T7" fmla="*/ 49 h 90"/>
                  <a:gd name="T8" fmla="*/ 75 w 75"/>
                  <a:gd name="T9" fmla="*/ 58 h 90"/>
                  <a:gd name="T10" fmla="*/ 72 w 75"/>
                  <a:gd name="T11" fmla="*/ 69 h 90"/>
                  <a:gd name="T12" fmla="*/ 65 w 75"/>
                  <a:gd name="T13" fmla="*/ 79 h 90"/>
                  <a:gd name="T14" fmla="*/ 56 w 75"/>
                  <a:gd name="T15" fmla="*/ 88 h 90"/>
                  <a:gd name="T16" fmla="*/ 45 w 75"/>
                  <a:gd name="T17" fmla="*/ 89 h 90"/>
                  <a:gd name="T18" fmla="*/ 30 w 75"/>
                  <a:gd name="T19" fmla="*/ 74 h 90"/>
                  <a:gd name="T20" fmla="*/ 9 w 75"/>
                  <a:gd name="T21" fmla="*/ 39 h 90"/>
                  <a:gd name="T22" fmla="*/ 0 w 75"/>
                  <a:gd name="T23" fmla="*/ 13 h 90"/>
                  <a:gd name="T24" fmla="*/ 29 w 75"/>
                  <a:gd name="T25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" h="90">
                    <a:moveTo>
                      <a:pt x="29" y="8"/>
                    </a:moveTo>
                    <a:cubicBezTo>
                      <a:pt x="29" y="8"/>
                      <a:pt x="29" y="8"/>
                      <a:pt x="29" y="8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4" y="52"/>
                      <a:pt x="75" y="55"/>
                      <a:pt x="75" y="58"/>
                    </a:cubicBezTo>
                    <a:cubicBezTo>
                      <a:pt x="75" y="61"/>
                      <a:pt x="75" y="65"/>
                      <a:pt x="72" y="69"/>
                    </a:cubicBezTo>
                    <a:cubicBezTo>
                      <a:pt x="72" y="69"/>
                      <a:pt x="69" y="73"/>
                      <a:pt x="65" y="79"/>
                    </a:cubicBezTo>
                    <a:cubicBezTo>
                      <a:pt x="62" y="82"/>
                      <a:pt x="60" y="85"/>
                      <a:pt x="56" y="88"/>
                    </a:cubicBezTo>
                    <a:cubicBezTo>
                      <a:pt x="53" y="90"/>
                      <a:pt x="45" y="89"/>
                      <a:pt x="45" y="89"/>
                    </a:cubicBezTo>
                    <a:cubicBezTo>
                      <a:pt x="40" y="88"/>
                      <a:pt x="35" y="82"/>
                      <a:pt x="30" y="74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9" y="8"/>
                      <a:pt x="29" y="8"/>
                      <a:pt x="29" y="8"/>
                    </a:cubicBezTo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3" name="Freeform 440"/>
              <p:cNvSpPr/>
              <p:nvPr/>
            </p:nvSpPr>
            <p:spPr bwMode="auto">
              <a:xfrm>
                <a:off x="5990" y="3647"/>
                <a:ext cx="89" cy="88"/>
              </a:xfrm>
              <a:custGeom>
                <a:avLst/>
                <a:gdLst>
                  <a:gd name="T0" fmla="*/ 11 w 89"/>
                  <a:gd name="T1" fmla="*/ 42 h 88"/>
                  <a:gd name="T2" fmla="*/ 9 w 89"/>
                  <a:gd name="T3" fmla="*/ 74 h 88"/>
                  <a:gd name="T4" fmla="*/ 20 w 89"/>
                  <a:gd name="T5" fmla="*/ 87 h 88"/>
                  <a:gd name="T6" fmla="*/ 41 w 89"/>
                  <a:gd name="T7" fmla="*/ 66 h 88"/>
                  <a:gd name="T8" fmla="*/ 53 w 89"/>
                  <a:gd name="T9" fmla="*/ 64 h 88"/>
                  <a:gd name="T10" fmla="*/ 69 w 89"/>
                  <a:gd name="T11" fmla="*/ 82 h 88"/>
                  <a:gd name="T12" fmla="*/ 67 w 89"/>
                  <a:gd name="T13" fmla="*/ 70 h 88"/>
                  <a:gd name="T14" fmla="*/ 73 w 89"/>
                  <a:gd name="T15" fmla="*/ 64 h 88"/>
                  <a:gd name="T16" fmla="*/ 79 w 89"/>
                  <a:gd name="T17" fmla="*/ 77 h 88"/>
                  <a:gd name="T18" fmla="*/ 88 w 89"/>
                  <a:gd name="T19" fmla="*/ 88 h 88"/>
                  <a:gd name="T20" fmla="*/ 86 w 89"/>
                  <a:gd name="T21" fmla="*/ 73 h 88"/>
                  <a:gd name="T22" fmla="*/ 88 w 89"/>
                  <a:gd name="T23" fmla="*/ 56 h 88"/>
                  <a:gd name="T24" fmla="*/ 21 w 89"/>
                  <a:gd name="T25" fmla="*/ 29 h 88"/>
                  <a:gd name="T26" fmla="*/ 0 w 89"/>
                  <a:gd name="T27" fmla="*/ 56 h 88"/>
                  <a:gd name="T28" fmla="*/ 7 w 89"/>
                  <a:gd name="T29" fmla="*/ 46 h 88"/>
                  <a:gd name="T30" fmla="*/ 11 w 89"/>
                  <a:gd name="T31" fmla="*/ 4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" h="88">
                    <a:moveTo>
                      <a:pt x="11" y="42"/>
                    </a:moveTo>
                    <a:cubicBezTo>
                      <a:pt x="5" y="49"/>
                      <a:pt x="0" y="64"/>
                      <a:pt x="9" y="74"/>
                    </a:cubicBezTo>
                    <a:cubicBezTo>
                      <a:pt x="10" y="76"/>
                      <a:pt x="20" y="88"/>
                      <a:pt x="20" y="87"/>
                    </a:cubicBezTo>
                    <a:cubicBezTo>
                      <a:pt x="23" y="83"/>
                      <a:pt x="34" y="74"/>
                      <a:pt x="41" y="66"/>
                    </a:cubicBezTo>
                    <a:cubicBezTo>
                      <a:pt x="41" y="66"/>
                      <a:pt x="46" y="59"/>
                      <a:pt x="53" y="64"/>
                    </a:cubicBezTo>
                    <a:cubicBezTo>
                      <a:pt x="59" y="68"/>
                      <a:pt x="69" y="82"/>
                      <a:pt x="69" y="82"/>
                    </a:cubicBezTo>
                    <a:cubicBezTo>
                      <a:pt x="70" y="83"/>
                      <a:pt x="67" y="75"/>
                      <a:pt x="67" y="70"/>
                    </a:cubicBezTo>
                    <a:cubicBezTo>
                      <a:pt x="67" y="70"/>
                      <a:pt x="69" y="65"/>
                      <a:pt x="73" y="64"/>
                    </a:cubicBezTo>
                    <a:cubicBezTo>
                      <a:pt x="79" y="63"/>
                      <a:pt x="79" y="76"/>
                      <a:pt x="79" y="77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5" y="85"/>
                      <a:pt x="86" y="73"/>
                    </a:cubicBezTo>
                    <a:cubicBezTo>
                      <a:pt x="87" y="62"/>
                      <a:pt x="87" y="59"/>
                      <a:pt x="88" y="56"/>
                    </a:cubicBezTo>
                    <a:cubicBezTo>
                      <a:pt x="89" y="30"/>
                      <a:pt x="59" y="0"/>
                      <a:pt x="21" y="29"/>
                    </a:cubicBezTo>
                    <a:cubicBezTo>
                      <a:pt x="18" y="31"/>
                      <a:pt x="1" y="44"/>
                      <a:pt x="0" y="56"/>
                    </a:cubicBezTo>
                    <a:cubicBezTo>
                      <a:pt x="0" y="57"/>
                      <a:pt x="4" y="48"/>
                      <a:pt x="7" y="46"/>
                    </a:cubicBezTo>
                    <a:cubicBezTo>
                      <a:pt x="11" y="44"/>
                      <a:pt x="11" y="42"/>
                      <a:pt x="11" y="42"/>
                    </a:cubicBezTo>
                  </a:path>
                </a:pathLst>
              </a:custGeom>
              <a:solidFill>
                <a:srgbClr val="2615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4" name="Freeform 441"/>
              <p:cNvSpPr/>
              <p:nvPr/>
            </p:nvSpPr>
            <p:spPr bwMode="auto">
              <a:xfrm>
                <a:off x="6048" y="3714"/>
                <a:ext cx="27" cy="16"/>
              </a:xfrm>
              <a:custGeom>
                <a:avLst/>
                <a:gdLst>
                  <a:gd name="T0" fmla="*/ 27 w 27"/>
                  <a:gd name="T1" fmla="*/ 3 h 16"/>
                  <a:gd name="T2" fmla="*/ 26 w 27"/>
                  <a:gd name="T3" fmla="*/ 2 h 16"/>
                  <a:gd name="T4" fmla="*/ 15 w 27"/>
                  <a:gd name="T5" fmla="*/ 0 h 16"/>
                  <a:gd name="T6" fmla="*/ 11 w 27"/>
                  <a:gd name="T7" fmla="*/ 2 h 16"/>
                  <a:gd name="T8" fmla="*/ 0 w 27"/>
                  <a:gd name="T9" fmla="*/ 14 h 16"/>
                  <a:gd name="T10" fmla="*/ 0 w 27"/>
                  <a:gd name="T11" fmla="*/ 15 h 16"/>
                  <a:gd name="T12" fmla="*/ 1 w 27"/>
                  <a:gd name="T13" fmla="*/ 16 h 16"/>
                  <a:gd name="T14" fmla="*/ 2 w 27"/>
                  <a:gd name="T15" fmla="*/ 16 h 16"/>
                  <a:gd name="T16" fmla="*/ 12 w 27"/>
                  <a:gd name="T17" fmla="*/ 3 h 16"/>
                  <a:gd name="T18" fmla="*/ 14 w 27"/>
                  <a:gd name="T19" fmla="*/ 3 h 16"/>
                  <a:gd name="T20" fmla="*/ 24 w 27"/>
                  <a:gd name="T21" fmla="*/ 5 h 16"/>
                  <a:gd name="T22" fmla="*/ 26 w 27"/>
                  <a:gd name="T23" fmla="*/ 4 h 16"/>
                  <a:gd name="T24" fmla="*/ 27 w 27"/>
                  <a:gd name="T25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16">
                    <a:moveTo>
                      <a:pt x="27" y="3"/>
                    </a:moveTo>
                    <a:cubicBezTo>
                      <a:pt x="26" y="2"/>
                      <a:pt x="26" y="2"/>
                      <a:pt x="26" y="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2" y="1"/>
                      <a:pt x="11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3" y="3"/>
                      <a:pt x="14" y="3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5" y="5"/>
                      <a:pt x="25" y="5"/>
                      <a:pt x="26" y="4"/>
                    </a:cubicBezTo>
                    <a:cubicBezTo>
                      <a:pt x="27" y="3"/>
                      <a:pt x="27" y="3"/>
                      <a:pt x="27" y="3"/>
                    </a:cubicBezTo>
                  </a:path>
                </a:pathLst>
              </a:custGeom>
              <a:solidFill>
                <a:srgbClr val="0489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5" name="Freeform 442"/>
              <p:cNvSpPr/>
              <p:nvPr/>
            </p:nvSpPr>
            <p:spPr bwMode="auto">
              <a:xfrm>
                <a:off x="6030" y="3728"/>
                <a:ext cx="21" cy="14"/>
              </a:xfrm>
              <a:custGeom>
                <a:avLst/>
                <a:gdLst>
                  <a:gd name="T0" fmla="*/ 18 w 21"/>
                  <a:gd name="T1" fmla="*/ 0 h 14"/>
                  <a:gd name="T2" fmla="*/ 14 w 21"/>
                  <a:gd name="T3" fmla="*/ 1 h 14"/>
                  <a:gd name="T4" fmla="*/ 14 w 21"/>
                  <a:gd name="T5" fmla="*/ 1 h 14"/>
                  <a:gd name="T6" fmla="*/ 2 w 21"/>
                  <a:gd name="T7" fmla="*/ 5 h 14"/>
                  <a:gd name="T8" fmla="*/ 0 w 21"/>
                  <a:gd name="T9" fmla="*/ 6 h 14"/>
                  <a:gd name="T10" fmla="*/ 1 w 21"/>
                  <a:gd name="T11" fmla="*/ 9 h 14"/>
                  <a:gd name="T12" fmla="*/ 4 w 21"/>
                  <a:gd name="T13" fmla="*/ 11 h 14"/>
                  <a:gd name="T14" fmla="*/ 9 w 21"/>
                  <a:gd name="T15" fmla="*/ 14 h 14"/>
                  <a:gd name="T16" fmla="*/ 11 w 21"/>
                  <a:gd name="T17" fmla="*/ 14 h 14"/>
                  <a:gd name="T18" fmla="*/ 14 w 21"/>
                  <a:gd name="T19" fmla="*/ 14 h 14"/>
                  <a:gd name="T20" fmla="*/ 18 w 21"/>
                  <a:gd name="T21" fmla="*/ 11 h 14"/>
                  <a:gd name="T22" fmla="*/ 21 w 21"/>
                  <a:gd name="T23" fmla="*/ 8 h 14"/>
                  <a:gd name="T24" fmla="*/ 20 w 21"/>
                  <a:gd name="T25" fmla="*/ 1 h 14"/>
                  <a:gd name="T26" fmla="*/ 20 w 21"/>
                  <a:gd name="T27" fmla="*/ 2 h 14"/>
                  <a:gd name="T28" fmla="*/ 19 w 21"/>
                  <a:gd name="T29" fmla="*/ 2 h 14"/>
                  <a:gd name="T30" fmla="*/ 18 w 21"/>
                  <a:gd name="T31" fmla="*/ 1 h 14"/>
                  <a:gd name="T32" fmla="*/ 18 w 21"/>
                  <a:gd name="T33" fmla="*/ 0 h 14"/>
                  <a:gd name="T34" fmla="*/ 18 w 21"/>
                  <a:gd name="T3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" h="14">
                    <a:moveTo>
                      <a:pt x="18" y="0"/>
                    </a:moveTo>
                    <a:cubicBezTo>
                      <a:pt x="17" y="0"/>
                      <a:pt x="15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6"/>
                      <a:pt x="0" y="6"/>
                    </a:cubicBezTo>
                    <a:cubicBezTo>
                      <a:pt x="0" y="7"/>
                      <a:pt x="0" y="8"/>
                      <a:pt x="1" y="9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4" y="11"/>
                      <a:pt x="6" y="14"/>
                      <a:pt x="9" y="14"/>
                    </a:cubicBezTo>
                    <a:cubicBezTo>
                      <a:pt x="10" y="14"/>
                      <a:pt x="10" y="14"/>
                      <a:pt x="11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11"/>
                      <a:pt x="20" y="10"/>
                      <a:pt x="21" y="8"/>
                    </a:cubicBezTo>
                    <a:cubicBezTo>
                      <a:pt x="21" y="7"/>
                      <a:pt x="21" y="3"/>
                      <a:pt x="20" y="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</a:path>
                </a:pathLst>
              </a:custGeom>
              <a:solidFill>
                <a:srgbClr val="D6BA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6" name="Freeform 443"/>
              <p:cNvSpPr/>
              <p:nvPr/>
            </p:nvSpPr>
            <p:spPr bwMode="auto">
              <a:xfrm>
                <a:off x="6048" y="3728"/>
                <a:ext cx="2" cy="2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1 h 2"/>
                  <a:gd name="T8" fmla="*/ 1 w 2"/>
                  <a:gd name="T9" fmla="*/ 2 h 2"/>
                  <a:gd name="T10" fmla="*/ 2 w 2"/>
                  <a:gd name="T11" fmla="*/ 2 h 2"/>
                  <a:gd name="T12" fmla="*/ 2 w 2"/>
                  <a:gd name="T13" fmla="*/ 1 h 2"/>
                  <a:gd name="T14" fmla="*/ 2 w 2"/>
                  <a:gd name="T15" fmla="*/ 1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rgbClr val="258C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7" name="Freeform 444"/>
              <p:cNvSpPr/>
              <p:nvPr/>
            </p:nvSpPr>
            <p:spPr bwMode="auto">
              <a:xfrm>
                <a:off x="6008" y="3736"/>
                <a:ext cx="14" cy="11"/>
              </a:xfrm>
              <a:custGeom>
                <a:avLst/>
                <a:gdLst>
                  <a:gd name="T0" fmla="*/ 6 w 14"/>
                  <a:gd name="T1" fmla="*/ 0 h 11"/>
                  <a:gd name="T2" fmla="*/ 2 w 14"/>
                  <a:gd name="T3" fmla="*/ 1 h 11"/>
                  <a:gd name="T4" fmla="*/ 1 w 14"/>
                  <a:gd name="T5" fmla="*/ 2 h 11"/>
                  <a:gd name="T6" fmla="*/ 2 w 14"/>
                  <a:gd name="T7" fmla="*/ 5 h 11"/>
                  <a:gd name="T8" fmla="*/ 4 w 14"/>
                  <a:gd name="T9" fmla="*/ 8 h 11"/>
                  <a:gd name="T10" fmla="*/ 11 w 14"/>
                  <a:gd name="T11" fmla="*/ 11 h 11"/>
                  <a:gd name="T12" fmla="*/ 12 w 14"/>
                  <a:gd name="T13" fmla="*/ 11 h 11"/>
                  <a:gd name="T14" fmla="*/ 14 w 14"/>
                  <a:gd name="T15" fmla="*/ 10 h 11"/>
                  <a:gd name="T16" fmla="*/ 8 w 14"/>
                  <a:gd name="T17" fmla="*/ 2 h 11"/>
                  <a:gd name="T18" fmla="*/ 4 w 14"/>
                  <a:gd name="T19" fmla="*/ 7 h 11"/>
                  <a:gd name="T20" fmla="*/ 4 w 14"/>
                  <a:gd name="T21" fmla="*/ 7 h 11"/>
                  <a:gd name="T22" fmla="*/ 3 w 14"/>
                  <a:gd name="T23" fmla="*/ 5 h 11"/>
                  <a:gd name="T24" fmla="*/ 3 w 14"/>
                  <a:gd name="T25" fmla="*/ 4 h 11"/>
                  <a:gd name="T26" fmla="*/ 3 w 14"/>
                  <a:gd name="T27" fmla="*/ 4 h 11"/>
                  <a:gd name="T28" fmla="*/ 3 w 14"/>
                  <a:gd name="T29" fmla="*/ 5 h 11"/>
                  <a:gd name="T30" fmla="*/ 3 w 14"/>
                  <a:gd name="T31" fmla="*/ 5 h 11"/>
                  <a:gd name="T32" fmla="*/ 3 w 14"/>
                  <a:gd name="T33" fmla="*/ 5 h 11"/>
                  <a:gd name="T34" fmla="*/ 3 w 14"/>
                  <a:gd name="T35" fmla="*/ 4 h 11"/>
                  <a:gd name="T36" fmla="*/ 6 w 14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11">
                    <a:moveTo>
                      <a:pt x="6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2"/>
                      <a:pt x="0" y="3"/>
                      <a:pt x="2" y="5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4" y="8"/>
                      <a:pt x="7" y="11"/>
                      <a:pt x="11" y="11"/>
                    </a:cubicBezTo>
                    <a:cubicBezTo>
                      <a:pt x="11" y="11"/>
                      <a:pt x="11" y="11"/>
                      <a:pt x="12" y="11"/>
                    </a:cubicBezTo>
                    <a:cubicBezTo>
                      <a:pt x="12" y="11"/>
                      <a:pt x="13" y="10"/>
                      <a:pt x="14" y="1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50B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8" name="Freeform 445"/>
              <p:cNvSpPr>
                <a:spLocks noEditPoints="1"/>
              </p:cNvSpPr>
              <p:nvPr/>
            </p:nvSpPr>
            <p:spPr bwMode="auto">
              <a:xfrm>
                <a:off x="6011" y="3736"/>
                <a:ext cx="5" cy="7"/>
              </a:xfrm>
              <a:custGeom>
                <a:avLst/>
                <a:gdLst>
                  <a:gd name="T0" fmla="*/ 0 w 5"/>
                  <a:gd name="T1" fmla="*/ 4 h 7"/>
                  <a:gd name="T2" fmla="*/ 0 w 5"/>
                  <a:gd name="T3" fmla="*/ 5 h 7"/>
                  <a:gd name="T4" fmla="*/ 0 w 5"/>
                  <a:gd name="T5" fmla="*/ 5 h 7"/>
                  <a:gd name="T6" fmla="*/ 0 w 5"/>
                  <a:gd name="T7" fmla="*/ 5 h 7"/>
                  <a:gd name="T8" fmla="*/ 0 w 5"/>
                  <a:gd name="T9" fmla="*/ 4 h 7"/>
                  <a:gd name="T10" fmla="*/ 4 w 5"/>
                  <a:gd name="T11" fmla="*/ 0 h 7"/>
                  <a:gd name="T12" fmla="*/ 3 w 5"/>
                  <a:gd name="T13" fmla="*/ 0 h 7"/>
                  <a:gd name="T14" fmla="*/ 0 w 5"/>
                  <a:gd name="T15" fmla="*/ 4 h 7"/>
                  <a:gd name="T16" fmla="*/ 0 w 5"/>
                  <a:gd name="T17" fmla="*/ 4 h 7"/>
                  <a:gd name="T18" fmla="*/ 0 w 5"/>
                  <a:gd name="T19" fmla="*/ 5 h 7"/>
                  <a:gd name="T20" fmla="*/ 1 w 5"/>
                  <a:gd name="T21" fmla="*/ 7 h 7"/>
                  <a:gd name="T22" fmla="*/ 1 w 5"/>
                  <a:gd name="T23" fmla="*/ 7 h 7"/>
                  <a:gd name="T24" fmla="*/ 5 w 5"/>
                  <a:gd name="T25" fmla="*/ 2 h 7"/>
                  <a:gd name="T26" fmla="*/ 4 w 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7">
                    <a:moveTo>
                      <a:pt x="0" y="4"/>
                    </a:move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52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9" name="Freeform 446"/>
              <p:cNvSpPr/>
              <p:nvPr/>
            </p:nvSpPr>
            <p:spPr bwMode="auto">
              <a:xfrm>
                <a:off x="6015" y="3736"/>
                <a:ext cx="11" cy="10"/>
              </a:xfrm>
              <a:custGeom>
                <a:avLst/>
                <a:gdLst>
                  <a:gd name="T0" fmla="*/ 4 w 11"/>
                  <a:gd name="T1" fmla="*/ 0 h 10"/>
                  <a:gd name="T2" fmla="*/ 2 w 11"/>
                  <a:gd name="T3" fmla="*/ 0 h 10"/>
                  <a:gd name="T4" fmla="*/ 2 w 11"/>
                  <a:gd name="T5" fmla="*/ 0 h 10"/>
                  <a:gd name="T6" fmla="*/ 0 w 11"/>
                  <a:gd name="T7" fmla="*/ 0 h 10"/>
                  <a:gd name="T8" fmla="*/ 1 w 11"/>
                  <a:gd name="T9" fmla="*/ 2 h 10"/>
                  <a:gd name="T10" fmla="*/ 7 w 11"/>
                  <a:gd name="T11" fmla="*/ 10 h 10"/>
                  <a:gd name="T12" fmla="*/ 8 w 11"/>
                  <a:gd name="T13" fmla="*/ 10 h 10"/>
                  <a:gd name="T14" fmla="*/ 11 w 11"/>
                  <a:gd name="T15" fmla="*/ 7 h 10"/>
                  <a:gd name="T16" fmla="*/ 10 w 11"/>
                  <a:gd name="T17" fmla="*/ 4 h 10"/>
                  <a:gd name="T18" fmla="*/ 9 w 11"/>
                  <a:gd name="T19" fmla="*/ 3 h 10"/>
                  <a:gd name="T20" fmla="*/ 8 w 11"/>
                  <a:gd name="T21" fmla="*/ 1 h 10"/>
                  <a:gd name="T22" fmla="*/ 4 w 11"/>
                  <a:gd name="T2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10">
                    <a:moveTo>
                      <a:pt x="4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8" y="10"/>
                      <a:pt x="8" y="10"/>
                    </a:cubicBezTo>
                    <a:cubicBezTo>
                      <a:pt x="9" y="10"/>
                      <a:pt x="10" y="8"/>
                      <a:pt x="11" y="7"/>
                    </a:cubicBezTo>
                    <a:cubicBezTo>
                      <a:pt x="11" y="6"/>
                      <a:pt x="11" y="5"/>
                      <a:pt x="10" y="4"/>
                    </a:cubicBezTo>
                    <a:cubicBezTo>
                      <a:pt x="10" y="4"/>
                      <a:pt x="9" y="3"/>
                      <a:pt x="9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5" y="0"/>
                      <a:pt x="4" y="0"/>
                    </a:cubicBezTo>
                  </a:path>
                </a:pathLst>
              </a:custGeom>
              <a:solidFill>
                <a:srgbClr val="C1B0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0" name="Freeform 447"/>
              <p:cNvSpPr/>
              <p:nvPr/>
            </p:nvSpPr>
            <p:spPr bwMode="auto">
              <a:xfrm>
                <a:off x="6024" y="3736"/>
                <a:ext cx="8" cy="5"/>
              </a:xfrm>
              <a:custGeom>
                <a:avLst/>
                <a:gdLst>
                  <a:gd name="T0" fmla="*/ 1 w 8"/>
                  <a:gd name="T1" fmla="*/ 5 h 5"/>
                  <a:gd name="T2" fmla="*/ 2 w 8"/>
                  <a:gd name="T3" fmla="*/ 5 h 5"/>
                  <a:gd name="T4" fmla="*/ 4 w 8"/>
                  <a:gd name="T5" fmla="*/ 4 h 5"/>
                  <a:gd name="T6" fmla="*/ 7 w 8"/>
                  <a:gd name="T7" fmla="*/ 4 h 5"/>
                  <a:gd name="T8" fmla="*/ 8 w 8"/>
                  <a:gd name="T9" fmla="*/ 2 h 5"/>
                  <a:gd name="T10" fmla="*/ 3 w 8"/>
                  <a:gd name="T11" fmla="*/ 2 h 5"/>
                  <a:gd name="T12" fmla="*/ 1 w 8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1" y="5"/>
                    </a:move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2" y="4"/>
                      <a:pt x="4" y="4"/>
                    </a:cubicBezTo>
                    <a:cubicBezTo>
                      <a:pt x="6" y="3"/>
                      <a:pt x="7" y="4"/>
                      <a:pt x="7" y="4"/>
                    </a:cubicBezTo>
                    <a:cubicBezTo>
                      <a:pt x="8" y="4"/>
                      <a:pt x="8" y="2"/>
                      <a:pt x="8" y="2"/>
                    </a:cubicBezTo>
                    <a:cubicBezTo>
                      <a:pt x="8" y="2"/>
                      <a:pt x="6" y="0"/>
                      <a:pt x="3" y="2"/>
                    </a:cubicBezTo>
                    <a:cubicBezTo>
                      <a:pt x="0" y="3"/>
                      <a:pt x="1" y="5"/>
                      <a:pt x="1" y="5"/>
                    </a:cubicBezTo>
                    <a:close/>
                  </a:path>
                </a:pathLst>
              </a:custGeom>
              <a:solidFill>
                <a:srgbClr val="0489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1" name="Freeform 448"/>
              <p:cNvSpPr>
                <a:spLocks noEditPoints="1"/>
              </p:cNvSpPr>
              <p:nvPr/>
            </p:nvSpPr>
            <p:spPr bwMode="auto">
              <a:xfrm>
                <a:off x="6028" y="3726"/>
                <a:ext cx="25" cy="19"/>
              </a:xfrm>
              <a:custGeom>
                <a:avLst/>
                <a:gdLst>
                  <a:gd name="T0" fmla="*/ 6 w 25"/>
                  <a:gd name="T1" fmla="*/ 16 h 19"/>
                  <a:gd name="T2" fmla="*/ 2 w 25"/>
                  <a:gd name="T3" fmla="*/ 13 h 19"/>
                  <a:gd name="T4" fmla="*/ 1 w 25"/>
                  <a:gd name="T5" fmla="*/ 8 h 19"/>
                  <a:gd name="T6" fmla="*/ 5 w 25"/>
                  <a:gd name="T7" fmla="*/ 5 h 19"/>
                  <a:gd name="T8" fmla="*/ 15 w 25"/>
                  <a:gd name="T9" fmla="*/ 2 h 19"/>
                  <a:gd name="T10" fmla="*/ 21 w 25"/>
                  <a:gd name="T11" fmla="*/ 0 h 19"/>
                  <a:gd name="T12" fmla="*/ 24 w 25"/>
                  <a:gd name="T13" fmla="*/ 3 h 19"/>
                  <a:gd name="T14" fmla="*/ 24 w 25"/>
                  <a:gd name="T15" fmla="*/ 11 h 19"/>
                  <a:gd name="T16" fmla="*/ 20 w 25"/>
                  <a:gd name="T17" fmla="*/ 16 h 19"/>
                  <a:gd name="T18" fmla="*/ 15 w 25"/>
                  <a:gd name="T19" fmla="*/ 17 h 19"/>
                  <a:gd name="T20" fmla="*/ 15 w 25"/>
                  <a:gd name="T21" fmla="*/ 17 h 19"/>
                  <a:gd name="T22" fmla="*/ 6 w 25"/>
                  <a:gd name="T23" fmla="*/ 16 h 19"/>
                  <a:gd name="T24" fmla="*/ 4 w 25"/>
                  <a:gd name="T25" fmla="*/ 8 h 19"/>
                  <a:gd name="T26" fmla="*/ 3 w 25"/>
                  <a:gd name="T27" fmla="*/ 9 h 19"/>
                  <a:gd name="T28" fmla="*/ 4 w 25"/>
                  <a:gd name="T29" fmla="*/ 11 h 19"/>
                  <a:gd name="T30" fmla="*/ 7 w 25"/>
                  <a:gd name="T31" fmla="*/ 14 h 19"/>
                  <a:gd name="T32" fmla="*/ 13 w 25"/>
                  <a:gd name="T33" fmla="*/ 16 h 19"/>
                  <a:gd name="T34" fmla="*/ 22 w 25"/>
                  <a:gd name="T35" fmla="*/ 11 h 19"/>
                  <a:gd name="T36" fmla="*/ 22 w 25"/>
                  <a:gd name="T37" fmla="*/ 5 h 19"/>
                  <a:gd name="T38" fmla="*/ 16 w 25"/>
                  <a:gd name="T39" fmla="*/ 4 h 19"/>
                  <a:gd name="T40" fmla="*/ 4 w 25"/>
                  <a:gd name="T41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19">
                    <a:moveTo>
                      <a:pt x="6" y="16"/>
                    </a:moveTo>
                    <a:cubicBezTo>
                      <a:pt x="6" y="16"/>
                      <a:pt x="3" y="14"/>
                      <a:pt x="2" y="13"/>
                    </a:cubicBezTo>
                    <a:cubicBezTo>
                      <a:pt x="1" y="11"/>
                      <a:pt x="0" y="9"/>
                      <a:pt x="1" y="8"/>
                    </a:cubicBezTo>
                    <a:cubicBezTo>
                      <a:pt x="1" y="6"/>
                      <a:pt x="5" y="5"/>
                      <a:pt x="5" y="5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2" y="0"/>
                      <a:pt x="24" y="3"/>
                    </a:cubicBezTo>
                    <a:cubicBezTo>
                      <a:pt x="24" y="4"/>
                      <a:pt x="25" y="9"/>
                      <a:pt x="24" y="11"/>
                    </a:cubicBezTo>
                    <a:cubicBezTo>
                      <a:pt x="23" y="14"/>
                      <a:pt x="20" y="16"/>
                      <a:pt x="20" y="16"/>
                    </a:cubicBezTo>
                    <a:cubicBezTo>
                      <a:pt x="20" y="16"/>
                      <a:pt x="19" y="16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9"/>
                      <a:pt x="7" y="16"/>
                      <a:pt x="6" y="16"/>
                    </a:cubicBezTo>
                    <a:close/>
                    <a:moveTo>
                      <a:pt x="4" y="8"/>
                    </a:moveTo>
                    <a:cubicBezTo>
                      <a:pt x="4" y="8"/>
                      <a:pt x="3" y="8"/>
                      <a:pt x="3" y="9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5" y="13"/>
                      <a:pt x="7" y="14"/>
                      <a:pt x="7" y="14"/>
                    </a:cubicBezTo>
                    <a:cubicBezTo>
                      <a:pt x="7" y="14"/>
                      <a:pt x="10" y="16"/>
                      <a:pt x="13" y="16"/>
                    </a:cubicBezTo>
                    <a:cubicBezTo>
                      <a:pt x="17" y="16"/>
                      <a:pt x="22" y="14"/>
                      <a:pt x="22" y="11"/>
                    </a:cubicBezTo>
                    <a:cubicBezTo>
                      <a:pt x="23" y="8"/>
                      <a:pt x="22" y="6"/>
                      <a:pt x="22" y="5"/>
                    </a:cubicBezTo>
                    <a:cubicBezTo>
                      <a:pt x="21" y="3"/>
                      <a:pt x="17" y="3"/>
                      <a:pt x="16" y="4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0489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2" name="Freeform 449"/>
              <p:cNvSpPr>
                <a:spLocks noEditPoints="1"/>
              </p:cNvSpPr>
              <p:nvPr/>
            </p:nvSpPr>
            <p:spPr bwMode="auto">
              <a:xfrm>
                <a:off x="6006" y="3733"/>
                <a:ext cx="21" cy="16"/>
              </a:xfrm>
              <a:custGeom>
                <a:avLst/>
                <a:gdLst>
                  <a:gd name="T0" fmla="*/ 5 w 21"/>
                  <a:gd name="T1" fmla="*/ 10 h 16"/>
                  <a:gd name="T2" fmla="*/ 3 w 21"/>
                  <a:gd name="T3" fmla="*/ 8 h 16"/>
                  <a:gd name="T4" fmla="*/ 1 w 21"/>
                  <a:gd name="T5" fmla="*/ 4 h 16"/>
                  <a:gd name="T6" fmla="*/ 3 w 21"/>
                  <a:gd name="T7" fmla="*/ 3 h 16"/>
                  <a:gd name="T8" fmla="*/ 10 w 21"/>
                  <a:gd name="T9" fmla="*/ 2 h 16"/>
                  <a:gd name="T10" fmla="*/ 11 w 21"/>
                  <a:gd name="T11" fmla="*/ 1 h 16"/>
                  <a:gd name="T12" fmla="*/ 18 w 21"/>
                  <a:gd name="T13" fmla="*/ 4 h 16"/>
                  <a:gd name="T14" fmla="*/ 19 w 21"/>
                  <a:gd name="T15" fmla="*/ 5 h 16"/>
                  <a:gd name="T16" fmla="*/ 20 w 21"/>
                  <a:gd name="T17" fmla="*/ 6 h 16"/>
                  <a:gd name="T18" fmla="*/ 21 w 21"/>
                  <a:gd name="T19" fmla="*/ 11 h 16"/>
                  <a:gd name="T20" fmla="*/ 17 w 21"/>
                  <a:gd name="T21" fmla="*/ 14 h 16"/>
                  <a:gd name="T22" fmla="*/ 15 w 21"/>
                  <a:gd name="T23" fmla="*/ 14 h 16"/>
                  <a:gd name="T24" fmla="*/ 5 w 21"/>
                  <a:gd name="T25" fmla="*/ 10 h 16"/>
                  <a:gd name="T26" fmla="*/ 11 w 21"/>
                  <a:gd name="T27" fmla="*/ 4 h 16"/>
                  <a:gd name="T28" fmla="*/ 5 w 21"/>
                  <a:gd name="T29" fmla="*/ 5 h 16"/>
                  <a:gd name="T30" fmla="*/ 4 w 21"/>
                  <a:gd name="T31" fmla="*/ 6 h 16"/>
                  <a:gd name="T32" fmla="*/ 5 w 21"/>
                  <a:gd name="T33" fmla="*/ 8 h 16"/>
                  <a:gd name="T34" fmla="*/ 15 w 21"/>
                  <a:gd name="T35" fmla="*/ 12 h 16"/>
                  <a:gd name="T36" fmla="*/ 19 w 21"/>
                  <a:gd name="T37" fmla="*/ 10 h 16"/>
                  <a:gd name="T38" fmla="*/ 18 w 21"/>
                  <a:gd name="T39" fmla="*/ 7 h 16"/>
                  <a:gd name="T40" fmla="*/ 17 w 21"/>
                  <a:gd name="T41" fmla="*/ 6 h 16"/>
                  <a:gd name="T42" fmla="*/ 16 w 21"/>
                  <a:gd name="T43" fmla="*/ 5 h 16"/>
                  <a:gd name="T44" fmla="*/ 11 w 21"/>
                  <a:gd name="T45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16">
                    <a:moveTo>
                      <a:pt x="5" y="10"/>
                    </a:moveTo>
                    <a:cubicBezTo>
                      <a:pt x="5" y="10"/>
                      <a:pt x="4" y="10"/>
                      <a:pt x="3" y="8"/>
                    </a:cubicBezTo>
                    <a:cubicBezTo>
                      <a:pt x="1" y="7"/>
                      <a:pt x="0" y="6"/>
                      <a:pt x="1" y="4"/>
                    </a:cubicBezTo>
                    <a:cubicBezTo>
                      <a:pt x="1" y="4"/>
                      <a:pt x="2" y="3"/>
                      <a:pt x="3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6" y="0"/>
                      <a:pt x="18" y="4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20" y="6"/>
                      <a:pt x="20" y="6"/>
                    </a:cubicBezTo>
                    <a:cubicBezTo>
                      <a:pt x="21" y="8"/>
                      <a:pt x="21" y="9"/>
                      <a:pt x="21" y="11"/>
                    </a:cubicBezTo>
                    <a:cubicBezTo>
                      <a:pt x="20" y="13"/>
                      <a:pt x="17" y="14"/>
                      <a:pt x="17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9" y="16"/>
                      <a:pt x="5" y="11"/>
                      <a:pt x="5" y="10"/>
                    </a:cubicBezTo>
                    <a:close/>
                    <a:moveTo>
                      <a:pt x="11" y="4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4" y="6"/>
                      <a:pt x="3" y="6"/>
                      <a:pt x="5" y="8"/>
                    </a:cubicBezTo>
                    <a:cubicBezTo>
                      <a:pt x="10" y="14"/>
                      <a:pt x="15" y="12"/>
                      <a:pt x="15" y="12"/>
                    </a:cubicBezTo>
                    <a:cubicBezTo>
                      <a:pt x="15" y="12"/>
                      <a:pt x="18" y="12"/>
                      <a:pt x="19" y="10"/>
                    </a:cubicBezTo>
                    <a:cubicBezTo>
                      <a:pt x="19" y="9"/>
                      <a:pt x="19" y="8"/>
                      <a:pt x="18" y="7"/>
                    </a:cubicBezTo>
                    <a:cubicBezTo>
                      <a:pt x="18" y="7"/>
                      <a:pt x="18" y="7"/>
                      <a:pt x="17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3"/>
                      <a:pt x="12" y="4"/>
                      <a:pt x="11" y="4"/>
                    </a:cubicBezTo>
                    <a:close/>
                  </a:path>
                </a:pathLst>
              </a:custGeom>
              <a:solidFill>
                <a:srgbClr val="0489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3" name="Freeform 450"/>
              <p:cNvSpPr/>
              <p:nvPr/>
            </p:nvSpPr>
            <p:spPr bwMode="auto">
              <a:xfrm>
                <a:off x="6055" y="3710"/>
                <a:ext cx="17" cy="27"/>
              </a:xfrm>
              <a:custGeom>
                <a:avLst/>
                <a:gdLst>
                  <a:gd name="T0" fmla="*/ 7 w 17"/>
                  <a:gd name="T1" fmla="*/ 0 h 27"/>
                  <a:gd name="T2" fmla="*/ 2 w 17"/>
                  <a:gd name="T3" fmla="*/ 11 h 27"/>
                  <a:gd name="T4" fmla="*/ 6 w 17"/>
                  <a:gd name="T5" fmla="*/ 23 h 27"/>
                  <a:gd name="T6" fmla="*/ 10 w 17"/>
                  <a:gd name="T7" fmla="*/ 27 h 27"/>
                  <a:gd name="T8" fmla="*/ 15 w 17"/>
                  <a:gd name="T9" fmla="*/ 19 h 27"/>
                  <a:gd name="T10" fmla="*/ 16 w 17"/>
                  <a:gd name="T11" fmla="*/ 12 h 27"/>
                  <a:gd name="T12" fmla="*/ 7 w 17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7">
                    <a:moveTo>
                      <a:pt x="7" y="0"/>
                    </a:moveTo>
                    <a:cubicBezTo>
                      <a:pt x="0" y="0"/>
                      <a:pt x="2" y="11"/>
                      <a:pt x="2" y="1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7" y="27"/>
                      <a:pt x="10" y="27"/>
                    </a:cubicBezTo>
                    <a:cubicBezTo>
                      <a:pt x="13" y="26"/>
                      <a:pt x="15" y="23"/>
                      <a:pt x="15" y="19"/>
                    </a:cubicBezTo>
                    <a:cubicBezTo>
                      <a:pt x="15" y="19"/>
                      <a:pt x="16" y="12"/>
                      <a:pt x="16" y="12"/>
                    </a:cubicBezTo>
                    <a:cubicBezTo>
                      <a:pt x="17" y="6"/>
                      <a:pt x="14" y="0"/>
                      <a:pt x="7" y="0"/>
                    </a:cubicBezTo>
                    <a:close/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4" name="Freeform 451"/>
              <p:cNvSpPr/>
              <p:nvPr/>
            </p:nvSpPr>
            <p:spPr bwMode="auto">
              <a:xfrm>
                <a:off x="6399" y="3947"/>
                <a:ext cx="15" cy="49"/>
              </a:xfrm>
              <a:custGeom>
                <a:avLst/>
                <a:gdLst>
                  <a:gd name="T0" fmla="*/ 15 w 15"/>
                  <a:gd name="T1" fmla="*/ 8 h 49"/>
                  <a:gd name="T2" fmla="*/ 14 w 15"/>
                  <a:gd name="T3" fmla="*/ 49 h 49"/>
                  <a:gd name="T4" fmla="*/ 0 w 15"/>
                  <a:gd name="T5" fmla="*/ 41 h 49"/>
                  <a:gd name="T6" fmla="*/ 1 w 15"/>
                  <a:gd name="T7" fmla="*/ 0 h 49"/>
                  <a:gd name="T8" fmla="*/ 15 w 15"/>
                  <a:gd name="T9" fmla="*/ 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49">
                    <a:moveTo>
                      <a:pt x="15" y="8"/>
                    </a:moveTo>
                    <a:lnTo>
                      <a:pt x="14" y="49"/>
                    </a:lnTo>
                    <a:lnTo>
                      <a:pt x="0" y="41"/>
                    </a:lnTo>
                    <a:lnTo>
                      <a:pt x="1" y="0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1E2C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5" name="Freeform 452"/>
              <p:cNvSpPr/>
              <p:nvPr/>
            </p:nvSpPr>
            <p:spPr bwMode="auto">
              <a:xfrm>
                <a:off x="6413" y="3947"/>
                <a:ext cx="14" cy="49"/>
              </a:xfrm>
              <a:custGeom>
                <a:avLst/>
                <a:gdLst>
                  <a:gd name="T0" fmla="*/ 1 w 14"/>
                  <a:gd name="T1" fmla="*/ 8 h 49"/>
                  <a:gd name="T2" fmla="*/ 14 w 14"/>
                  <a:gd name="T3" fmla="*/ 0 h 49"/>
                  <a:gd name="T4" fmla="*/ 14 w 14"/>
                  <a:gd name="T5" fmla="*/ 42 h 49"/>
                  <a:gd name="T6" fmla="*/ 0 w 14"/>
                  <a:gd name="T7" fmla="*/ 49 h 49"/>
                  <a:gd name="T8" fmla="*/ 1 w 14"/>
                  <a:gd name="T9" fmla="*/ 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9">
                    <a:moveTo>
                      <a:pt x="1" y="8"/>
                    </a:moveTo>
                    <a:lnTo>
                      <a:pt x="14" y="0"/>
                    </a:lnTo>
                    <a:lnTo>
                      <a:pt x="14" y="42"/>
                    </a:lnTo>
                    <a:lnTo>
                      <a:pt x="0" y="49"/>
                    </a:lnTo>
                    <a:lnTo>
                      <a:pt x="1" y="8"/>
                    </a:lnTo>
                    <a:close/>
                  </a:path>
                </a:pathLst>
              </a:custGeom>
              <a:solidFill>
                <a:srgbClr val="414E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6" name="Freeform 453"/>
              <p:cNvSpPr/>
              <p:nvPr/>
            </p:nvSpPr>
            <p:spPr bwMode="auto">
              <a:xfrm>
                <a:off x="6400" y="3939"/>
                <a:ext cx="27" cy="16"/>
              </a:xfrm>
              <a:custGeom>
                <a:avLst/>
                <a:gdLst>
                  <a:gd name="T0" fmla="*/ 0 w 27"/>
                  <a:gd name="T1" fmla="*/ 8 h 16"/>
                  <a:gd name="T2" fmla="*/ 13 w 27"/>
                  <a:gd name="T3" fmla="*/ 0 h 16"/>
                  <a:gd name="T4" fmla="*/ 27 w 27"/>
                  <a:gd name="T5" fmla="*/ 8 h 16"/>
                  <a:gd name="T6" fmla="*/ 14 w 27"/>
                  <a:gd name="T7" fmla="*/ 16 h 16"/>
                  <a:gd name="T8" fmla="*/ 0 w 27"/>
                  <a:gd name="T9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6">
                    <a:moveTo>
                      <a:pt x="0" y="8"/>
                    </a:moveTo>
                    <a:lnTo>
                      <a:pt x="13" y="0"/>
                    </a:lnTo>
                    <a:lnTo>
                      <a:pt x="27" y="8"/>
                    </a:lnTo>
                    <a:lnTo>
                      <a:pt x="14" y="1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99A5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7" name="Freeform 454"/>
              <p:cNvSpPr/>
              <p:nvPr/>
            </p:nvSpPr>
            <p:spPr bwMode="auto">
              <a:xfrm>
                <a:off x="6347" y="3863"/>
                <a:ext cx="68" cy="100"/>
              </a:xfrm>
              <a:custGeom>
                <a:avLst/>
                <a:gdLst>
                  <a:gd name="T0" fmla="*/ 68 w 68"/>
                  <a:gd name="T1" fmla="*/ 39 h 100"/>
                  <a:gd name="T2" fmla="*/ 68 w 68"/>
                  <a:gd name="T3" fmla="*/ 100 h 100"/>
                  <a:gd name="T4" fmla="*/ 0 w 68"/>
                  <a:gd name="T5" fmla="*/ 62 h 100"/>
                  <a:gd name="T6" fmla="*/ 0 w 68"/>
                  <a:gd name="T7" fmla="*/ 0 h 100"/>
                  <a:gd name="T8" fmla="*/ 68 w 68"/>
                  <a:gd name="T9" fmla="*/ 3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100">
                    <a:moveTo>
                      <a:pt x="68" y="39"/>
                    </a:moveTo>
                    <a:lnTo>
                      <a:pt x="68" y="100"/>
                    </a:lnTo>
                    <a:lnTo>
                      <a:pt x="0" y="62"/>
                    </a:lnTo>
                    <a:lnTo>
                      <a:pt x="0" y="0"/>
                    </a:lnTo>
                    <a:lnTo>
                      <a:pt x="68" y="39"/>
                    </a:lnTo>
                    <a:close/>
                  </a:path>
                </a:pathLst>
              </a:custGeom>
              <a:solidFill>
                <a:srgbClr val="078A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8" name="Freeform 455"/>
              <p:cNvSpPr/>
              <p:nvPr/>
            </p:nvSpPr>
            <p:spPr bwMode="auto">
              <a:xfrm>
                <a:off x="6415" y="3865"/>
                <a:ext cx="64" cy="98"/>
              </a:xfrm>
              <a:custGeom>
                <a:avLst/>
                <a:gdLst>
                  <a:gd name="T0" fmla="*/ 0 w 64"/>
                  <a:gd name="T1" fmla="*/ 37 h 98"/>
                  <a:gd name="T2" fmla="*/ 64 w 64"/>
                  <a:gd name="T3" fmla="*/ 0 h 98"/>
                  <a:gd name="T4" fmla="*/ 64 w 64"/>
                  <a:gd name="T5" fmla="*/ 62 h 98"/>
                  <a:gd name="T6" fmla="*/ 0 w 64"/>
                  <a:gd name="T7" fmla="*/ 98 h 98"/>
                  <a:gd name="T8" fmla="*/ 0 w 64"/>
                  <a:gd name="T9" fmla="*/ 3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98">
                    <a:moveTo>
                      <a:pt x="0" y="37"/>
                    </a:moveTo>
                    <a:lnTo>
                      <a:pt x="64" y="0"/>
                    </a:lnTo>
                    <a:lnTo>
                      <a:pt x="64" y="62"/>
                    </a:lnTo>
                    <a:lnTo>
                      <a:pt x="0" y="98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15D8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9" name="Freeform 456"/>
              <p:cNvSpPr/>
              <p:nvPr/>
            </p:nvSpPr>
            <p:spPr bwMode="auto">
              <a:xfrm>
                <a:off x="6347" y="3826"/>
                <a:ext cx="132" cy="76"/>
              </a:xfrm>
              <a:custGeom>
                <a:avLst/>
                <a:gdLst>
                  <a:gd name="T0" fmla="*/ 0 w 132"/>
                  <a:gd name="T1" fmla="*/ 37 h 76"/>
                  <a:gd name="T2" fmla="*/ 64 w 132"/>
                  <a:gd name="T3" fmla="*/ 0 h 76"/>
                  <a:gd name="T4" fmla="*/ 132 w 132"/>
                  <a:gd name="T5" fmla="*/ 39 h 76"/>
                  <a:gd name="T6" fmla="*/ 68 w 132"/>
                  <a:gd name="T7" fmla="*/ 76 h 76"/>
                  <a:gd name="T8" fmla="*/ 0 w 132"/>
                  <a:gd name="T9" fmla="*/ 3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76">
                    <a:moveTo>
                      <a:pt x="0" y="37"/>
                    </a:moveTo>
                    <a:lnTo>
                      <a:pt x="64" y="0"/>
                    </a:lnTo>
                    <a:lnTo>
                      <a:pt x="132" y="39"/>
                    </a:lnTo>
                    <a:lnTo>
                      <a:pt x="68" y="76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12E4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0" name="Freeform 457"/>
              <p:cNvSpPr/>
              <p:nvPr/>
            </p:nvSpPr>
            <p:spPr bwMode="auto">
              <a:xfrm>
                <a:off x="6368" y="3834"/>
                <a:ext cx="46" cy="54"/>
              </a:xfrm>
              <a:custGeom>
                <a:avLst/>
                <a:gdLst>
                  <a:gd name="T0" fmla="*/ 46 w 46"/>
                  <a:gd name="T1" fmla="*/ 27 h 54"/>
                  <a:gd name="T2" fmla="*/ 46 w 46"/>
                  <a:gd name="T3" fmla="*/ 54 h 54"/>
                  <a:gd name="T4" fmla="*/ 0 w 46"/>
                  <a:gd name="T5" fmla="*/ 27 h 54"/>
                  <a:gd name="T6" fmla="*/ 0 w 46"/>
                  <a:gd name="T7" fmla="*/ 0 h 54"/>
                  <a:gd name="T8" fmla="*/ 46 w 46"/>
                  <a:gd name="T9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54">
                    <a:moveTo>
                      <a:pt x="46" y="27"/>
                    </a:moveTo>
                    <a:lnTo>
                      <a:pt x="46" y="54"/>
                    </a:lnTo>
                    <a:lnTo>
                      <a:pt x="0" y="27"/>
                    </a:lnTo>
                    <a:lnTo>
                      <a:pt x="0" y="0"/>
                    </a:lnTo>
                    <a:lnTo>
                      <a:pt x="46" y="27"/>
                    </a:lnTo>
                    <a:close/>
                  </a:path>
                </a:pathLst>
              </a:custGeom>
              <a:solidFill>
                <a:srgbClr val="078A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1" name="Freeform 458"/>
              <p:cNvSpPr/>
              <p:nvPr/>
            </p:nvSpPr>
            <p:spPr bwMode="auto">
              <a:xfrm>
                <a:off x="6414" y="3835"/>
                <a:ext cx="44" cy="53"/>
              </a:xfrm>
              <a:custGeom>
                <a:avLst/>
                <a:gdLst>
                  <a:gd name="T0" fmla="*/ 0 w 44"/>
                  <a:gd name="T1" fmla="*/ 26 h 53"/>
                  <a:gd name="T2" fmla="*/ 44 w 44"/>
                  <a:gd name="T3" fmla="*/ 0 h 53"/>
                  <a:gd name="T4" fmla="*/ 44 w 44"/>
                  <a:gd name="T5" fmla="*/ 28 h 53"/>
                  <a:gd name="T6" fmla="*/ 0 w 44"/>
                  <a:gd name="T7" fmla="*/ 53 h 53"/>
                  <a:gd name="T8" fmla="*/ 0 w 44"/>
                  <a:gd name="T9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3">
                    <a:moveTo>
                      <a:pt x="0" y="26"/>
                    </a:moveTo>
                    <a:lnTo>
                      <a:pt x="44" y="0"/>
                    </a:lnTo>
                    <a:lnTo>
                      <a:pt x="44" y="28"/>
                    </a:lnTo>
                    <a:lnTo>
                      <a:pt x="0" y="53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15D8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2" name="Freeform 459"/>
              <p:cNvSpPr/>
              <p:nvPr/>
            </p:nvSpPr>
            <p:spPr bwMode="auto">
              <a:xfrm>
                <a:off x="6368" y="3808"/>
                <a:ext cx="90" cy="53"/>
              </a:xfrm>
              <a:custGeom>
                <a:avLst/>
                <a:gdLst>
                  <a:gd name="T0" fmla="*/ 0 w 90"/>
                  <a:gd name="T1" fmla="*/ 26 h 53"/>
                  <a:gd name="T2" fmla="*/ 44 w 90"/>
                  <a:gd name="T3" fmla="*/ 0 h 53"/>
                  <a:gd name="T4" fmla="*/ 90 w 90"/>
                  <a:gd name="T5" fmla="*/ 27 h 53"/>
                  <a:gd name="T6" fmla="*/ 46 w 90"/>
                  <a:gd name="T7" fmla="*/ 53 h 53"/>
                  <a:gd name="T8" fmla="*/ 0 w 90"/>
                  <a:gd name="T9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53">
                    <a:moveTo>
                      <a:pt x="0" y="26"/>
                    </a:moveTo>
                    <a:lnTo>
                      <a:pt x="44" y="0"/>
                    </a:lnTo>
                    <a:lnTo>
                      <a:pt x="90" y="27"/>
                    </a:lnTo>
                    <a:lnTo>
                      <a:pt x="46" y="53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12E4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3" name="Freeform 460"/>
              <p:cNvSpPr/>
              <p:nvPr/>
            </p:nvSpPr>
            <p:spPr bwMode="auto">
              <a:xfrm>
                <a:off x="6384" y="3812"/>
                <a:ext cx="31" cy="36"/>
              </a:xfrm>
              <a:custGeom>
                <a:avLst/>
                <a:gdLst>
                  <a:gd name="T0" fmla="*/ 31 w 31"/>
                  <a:gd name="T1" fmla="*/ 18 h 36"/>
                  <a:gd name="T2" fmla="*/ 31 w 31"/>
                  <a:gd name="T3" fmla="*/ 36 h 36"/>
                  <a:gd name="T4" fmla="*/ 0 w 31"/>
                  <a:gd name="T5" fmla="*/ 18 h 36"/>
                  <a:gd name="T6" fmla="*/ 0 w 31"/>
                  <a:gd name="T7" fmla="*/ 0 h 36"/>
                  <a:gd name="T8" fmla="*/ 31 w 31"/>
                  <a:gd name="T9" fmla="*/ 1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6">
                    <a:moveTo>
                      <a:pt x="31" y="18"/>
                    </a:moveTo>
                    <a:lnTo>
                      <a:pt x="31" y="3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1" y="18"/>
                    </a:lnTo>
                    <a:close/>
                  </a:path>
                </a:pathLst>
              </a:custGeom>
              <a:solidFill>
                <a:srgbClr val="078A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4" name="Freeform 461"/>
              <p:cNvSpPr/>
              <p:nvPr/>
            </p:nvSpPr>
            <p:spPr bwMode="auto">
              <a:xfrm>
                <a:off x="6415" y="3813"/>
                <a:ext cx="30" cy="35"/>
              </a:xfrm>
              <a:custGeom>
                <a:avLst/>
                <a:gdLst>
                  <a:gd name="T0" fmla="*/ 0 w 30"/>
                  <a:gd name="T1" fmla="*/ 17 h 35"/>
                  <a:gd name="T2" fmla="*/ 30 w 30"/>
                  <a:gd name="T3" fmla="*/ 0 h 35"/>
                  <a:gd name="T4" fmla="*/ 29 w 30"/>
                  <a:gd name="T5" fmla="*/ 18 h 35"/>
                  <a:gd name="T6" fmla="*/ 0 w 30"/>
                  <a:gd name="T7" fmla="*/ 35 h 35"/>
                  <a:gd name="T8" fmla="*/ 0 w 30"/>
                  <a:gd name="T9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5">
                    <a:moveTo>
                      <a:pt x="0" y="17"/>
                    </a:moveTo>
                    <a:lnTo>
                      <a:pt x="30" y="0"/>
                    </a:lnTo>
                    <a:lnTo>
                      <a:pt x="29" y="18"/>
                    </a:lnTo>
                    <a:lnTo>
                      <a:pt x="0" y="3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15D8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5" name="Freeform 462"/>
              <p:cNvSpPr/>
              <p:nvPr/>
            </p:nvSpPr>
            <p:spPr bwMode="auto">
              <a:xfrm>
                <a:off x="6384" y="3795"/>
                <a:ext cx="61" cy="35"/>
              </a:xfrm>
              <a:custGeom>
                <a:avLst/>
                <a:gdLst>
                  <a:gd name="T0" fmla="*/ 0 w 61"/>
                  <a:gd name="T1" fmla="*/ 17 h 35"/>
                  <a:gd name="T2" fmla="*/ 30 w 61"/>
                  <a:gd name="T3" fmla="*/ 0 h 35"/>
                  <a:gd name="T4" fmla="*/ 61 w 61"/>
                  <a:gd name="T5" fmla="*/ 18 h 35"/>
                  <a:gd name="T6" fmla="*/ 31 w 61"/>
                  <a:gd name="T7" fmla="*/ 35 h 35"/>
                  <a:gd name="T8" fmla="*/ 0 w 61"/>
                  <a:gd name="T9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35">
                    <a:moveTo>
                      <a:pt x="0" y="17"/>
                    </a:moveTo>
                    <a:lnTo>
                      <a:pt x="30" y="0"/>
                    </a:lnTo>
                    <a:lnTo>
                      <a:pt x="61" y="18"/>
                    </a:lnTo>
                    <a:lnTo>
                      <a:pt x="31" y="3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12E4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6" name="Freeform 463"/>
              <p:cNvSpPr/>
              <p:nvPr/>
            </p:nvSpPr>
            <p:spPr bwMode="auto">
              <a:xfrm>
                <a:off x="4254" y="1863"/>
                <a:ext cx="1124" cy="693"/>
              </a:xfrm>
              <a:custGeom>
                <a:avLst/>
                <a:gdLst>
                  <a:gd name="T0" fmla="*/ 32 w 1124"/>
                  <a:gd name="T1" fmla="*/ 626 h 694"/>
                  <a:gd name="T2" fmla="*/ 125 w 1124"/>
                  <a:gd name="T3" fmla="*/ 685 h 694"/>
                  <a:gd name="T4" fmla="*/ 174 w 1124"/>
                  <a:gd name="T5" fmla="*/ 685 h 694"/>
                  <a:gd name="T6" fmla="*/ 1091 w 1124"/>
                  <a:gd name="T7" fmla="*/ 152 h 694"/>
                  <a:gd name="T8" fmla="*/ 1091 w 1124"/>
                  <a:gd name="T9" fmla="*/ 67 h 694"/>
                  <a:gd name="T10" fmla="*/ 999 w 1124"/>
                  <a:gd name="T11" fmla="*/ 9 h 694"/>
                  <a:gd name="T12" fmla="*/ 949 w 1124"/>
                  <a:gd name="T13" fmla="*/ 9 h 694"/>
                  <a:gd name="T14" fmla="*/ 32 w 1124"/>
                  <a:gd name="T15" fmla="*/ 541 h 694"/>
                  <a:gd name="T16" fmla="*/ 32 w 1124"/>
                  <a:gd name="T17" fmla="*/ 626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4" h="694">
                    <a:moveTo>
                      <a:pt x="32" y="626"/>
                    </a:moveTo>
                    <a:cubicBezTo>
                      <a:pt x="125" y="685"/>
                      <a:pt x="125" y="685"/>
                      <a:pt x="125" y="685"/>
                    </a:cubicBezTo>
                    <a:cubicBezTo>
                      <a:pt x="140" y="694"/>
                      <a:pt x="159" y="694"/>
                      <a:pt x="174" y="685"/>
                    </a:cubicBezTo>
                    <a:cubicBezTo>
                      <a:pt x="1091" y="152"/>
                      <a:pt x="1091" y="152"/>
                      <a:pt x="1091" y="152"/>
                    </a:cubicBezTo>
                    <a:cubicBezTo>
                      <a:pt x="1124" y="133"/>
                      <a:pt x="1124" y="86"/>
                      <a:pt x="1091" y="67"/>
                    </a:cubicBezTo>
                    <a:cubicBezTo>
                      <a:pt x="999" y="9"/>
                      <a:pt x="999" y="9"/>
                      <a:pt x="999" y="9"/>
                    </a:cubicBezTo>
                    <a:cubicBezTo>
                      <a:pt x="984" y="0"/>
                      <a:pt x="965" y="0"/>
                      <a:pt x="949" y="9"/>
                    </a:cubicBezTo>
                    <a:cubicBezTo>
                      <a:pt x="32" y="541"/>
                      <a:pt x="32" y="541"/>
                      <a:pt x="32" y="541"/>
                    </a:cubicBezTo>
                    <a:cubicBezTo>
                      <a:pt x="0" y="560"/>
                      <a:pt x="0" y="607"/>
                      <a:pt x="32" y="62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7" name="Freeform 464"/>
              <p:cNvSpPr/>
              <p:nvPr/>
            </p:nvSpPr>
            <p:spPr bwMode="auto">
              <a:xfrm>
                <a:off x="4337" y="1188"/>
                <a:ext cx="959" cy="1301"/>
              </a:xfrm>
              <a:custGeom>
                <a:avLst/>
                <a:gdLst>
                  <a:gd name="T0" fmla="*/ 957 w 959"/>
                  <a:gd name="T1" fmla="*/ 37 h 1302"/>
                  <a:gd name="T2" fmla="*/ 959 w 959"/>
                  <a:gd name="T3" fmla="*/ 744 h 1302"/>
                  <a:gd name="T4" fmla="*/ 945 w 959"/>
                  <a:gd name="T5" fmla="*/ 769 h 1302"/>
                  <a:gd name="T6" fmla="*/ 45 w 959"/>
                  <a:gd name="T7" fmla="*/ 1291 h 1302"/>
                  <a:gd name="T8" fmla="*/ 2 w 959"/>
                  <a:gd name="T9" fmla="*/ 1266 h 1302"/>
                  <a:gd name="T10" fmla="*/ 0 w 959"/>
                  <a:gd name="T11" fmla="*/ 559 h 1302"/>
                  <a:gd name="T12" fmla="*/ 14 w 959"/>
                  <a:gd name="T13" fmla="*/ 533 h 1302"/>
                  <a:gd name="T14" fmla="*/ 913 w 959"/>
                  <a:gd name="T15" fmla="*/ 11 h 1302"/>
                  <a:gd name="T16" fmla="*/ 957 w 959"/>
                  <a:gd name="T17" fmla="*/ 37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9" h="1302">
                    <a:moveTo>
                      <a:pt x="957" y="37"/>
                    </a:moveTo>
                    <a:cubicBezTo>
                      <a:pt x="959" y="744"/>
                      <a:pt x="959" y="744"/>
                      <a:pt x="959" y="744"/>
                    </a:cubicBezTo>
                    <a:cubicBezTo>
                      <a:pt x="959" y="754"/>
                      <a:pt x="954" y="764"/>
                      <a:pt x="945" y="769"/>
                    </a:cubicBezTo>
                    <a:cubicBezTo>
                      <a:pt x="45" y="1291"/>
                      <a:pt x="45" y="1291"/>
                      <a:pt x="45" y="1291"/>
                    </a:cubicBezTo>
                    <a:cubicBezTo>
                      <a:pt x="26" y="1302"/>
                      <a:pt x="2" y="1288"/>
                      <a:pt x="2" y="1266"/>
                    </a:cubicBezTo>
                    <a:cubicBezTo>
                      <a:pt x="0" y="559"/>
                      <a:pt x="0" y="559"/>
                      <a:pt x="0" y="559"/>
                    </a:cubicBezTo>
                    <a:cubicBezTo>
                      <a:pt x="0" y="548"/>
                      <a:pt x="5" y="539"/>
                      <a:pt x="14" y="533"/>
                    </a:cubicBezTo>
                    <a:cubicBezTo>
                      <a:pt x="913" y="11"/>
                      <a:pt x="913" y="11"/>
                      <a:pt x="913" y="11"/>
                    </a:cubicBezTo>
                    <a:cubicBezTo>
                      <a:pt x="933" y="0"/>
                      <a:pt x="957" y="14"/>
                      <a:pt x="957" y="37"/>
                    </a:cubicBezTo>
                  </a:path>
                </a:pathLst>
              </a:custGeom>
              <a:solidFill>
                <a:srgbClr val="AEF4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8" name="Freeform 465"/>
              <p:cNvSpPr/>
              <p:nvPr/>
            </p:nvSpPr>
            <p:spPr bwMode="auto">
              <a:xfrm>
                <a:off x="4358" y="1198"/>
                <a:ext cx="959" cy="1301"/>
              </a:xfrm>
              <a:custGeom>
                <a:avLst/>
                <a:gdLst>
                  <a:gd name="T0" fmla="*/ 957 w 959"/>
                  <a:gd name="T1" fmla="*/ 37 h 1302"/>
                  <a:gd name="T2" fmla="*/ 959 w 959"/>
                  <a:gd name="T3" fmla="*/ 744 h 1302"/>
                  <a:gd name="T4" fmla="*/ 945 w 959"/>
                  <a:gd name="T5" fmla="*/ 769 h 1302"/>
                  <a:gd name="T6" fmla="*/ 45 w 959"/>
                  <a:gd name="T7" fmla="*/ 1291 h 1302"/>
                  <a:gd name="T8" fmla="*/ 2 w 959"/>
                  <a:gd name="T9" fmla="*/ 1266 h 1302"/>
                  <a:gd name="T10" fmla="*/ 0 w 959"/>
                  <a:gd name="T11" fmla="*/ 559 h 1302"/>
                  <a:gd name="T12" fmla="*/ 14 w 959"/>
                  <a:gd name="T13" fmla="*/ 533 h 1302"/>
                  <a:gd name="T14" fmla="*/ 913 w 959"/>
                  <a:gd name="T15" fmla="*/ 11 h 1302"/>
                  <a:gd name="T16" fmla="*/ 957 w 959"/>
                  <a:gd name="T17" fmla="*/ 37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9" h="1302">
                    <a:moveTo>
                      <a:pt x="957" y="37"/>
                    </a:moveTo>
                    <a:cubicBezTo>
                      <a:pt x="959" y="744"/>
                      <a:pt x="959" y="744"/>
                      <a:pt x="959" y="744"/>
                    </a:cubicBezTo>
                    <a:cubicBezTo>
                      <a:pt x="959" y="754"/>
                      <a:pt x="954" y="764"/>
                      <a:pt x="945" y="769"/>
                    </a:cubicBezTo>
                    <a:cubicBezTo>
                      <a:pt x="45" y="1291"/>
                      <a:pt x="45" y="1291"/>
                      <a:pt x="45" y="1291"/>
                    </a:cubicBezTo>
                    <a:cubicBezTo>
                      <a:pt x="26" y="1302"/>
                      <a:pt x="2" y="1288"/>
                      <a:pt x="2" y="1266"/>
                    </a:cubicBezTo>
                    <a:cubicBezTo>
                      <a:pt x="0" y="559"/>
                      <a:pt x="0" y="559"/>
                      <a:pt x="0" y="559"/>
                    </a:cubicBezTo>
                    <a:cubicBezTo>
                      <a:pt x="0" y="548"/>
                      <a:pt x="5" y="539"/>
                      <a:pt x="14" y="533"/>
                    </a:cubicBezTo>
                    <a:cubicBezTo>
                      <a:pt x="913" y="11"/>
                      <a:pt x="913" y="11"/>
                      <a:pt x="913" y="11"/>
                    </a:cubicBezTo>
                    <a:cubicBezTo>
                      <a:pt x="933" y="0"/>
                      <a:pt x="957" y="14"/>
                      <a:pt x="957" y="37"/>
                    </a:cubicBezTo>
                  </a:path>
                </a:pathLst>
              </a:custGeom>
              <a:solidFill>
                <a:srgbClr val="F0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9" name="Freeform 466"/>
              <p:cNvSpPr/>
              <p:nvPr/>
            </p:nvSpPr>
            <p:spPr bwMode="auto">
              <a:xfrm>
                <a:off x="4908" y="1888"/>
                <a:ext cx="150" cy="106"/>
              </a:xfrm>
              <a:custGeom>
                <a:avLst/>
                <a:gdLst>
                  <a:gd name="T0" fmla="*/ 146 w 150"/>
                  <a:gd name="T1" fmla="*/ 15 h 106"/>
                  <a:gd name="T2" fmla="*/ 0 w 150"/>
                  <a:gd name="T3" fmla="*/ 106 h 106"/>
                  <a:gd name="T4" fmla="*/ 0 w 150"/>
                  <a:gd name="T5" fmla="*/ 88 h 106"/>
                  <a:gd name="T6" fmla="*/ 146 w 150"/>
                  <a:gd name="T7" fmla="*/ 1 h 106"/>
                  <a:gd name="T8" fmla="*/ 150 w 150"/>
                  <a:gd name="T9" fmla="*/ 4 h 106"/>
                  <a:gd name="T10" fmla="*/ 150 w 150"/>
                  <a:gd name="T11" fmla="*/ 9 h 106"/>
                  <a:gd name="T12" fmla="*/ 146 w 150"/>
                  <a:gd name="T13" fmla="*/ 1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106">
                    <a:moveTo>
                      <a:pt x="146" y="15"/>
                    </a:moveTo>
                    <a:cubicBezTo>
                      <a:pt x="0" y="106"/>
                      <a:pt x="0" y="106"/>
                      <a:pt x="0" y="10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46" y="1"/>
                      <a:pt x="146" y="1"/>
                      <a:pt x="146" y="1"/>
                    </a:cubicBezTo>
                    <a:cubicBezTo>
                      <a:pt x="148" y="0"/>
                      <a:pt x="150" y="1"/>
                      <a:pt x="150" y="4"/>
                    </a:cubicBezTo>
                    <a:cubicBezTo>
                      <a:pt x="150" y="9"/>
                      <a:pt x="150" y="9"/>
                      <a:pt x="150" y="9"/>
                    </a:cubicBezTo>
                    <a:cubicBezTo>
                      <a:pt x="150" y="12"/>
                      <a:pt x="148" y="14"/>
                      <a:pt x="146" y="15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0" name="Freeform 467"/>
              <p:cNvSpPr/>
              <p:nvPr/>
            </p:nvSpPr>
            <p:spPr bwMode="auto">
              <a:xfrm>
                <a:off x="4519" y="2131"/>
                <a:ext cx="155" cy="96"/>
              </a:xfrm>
              <a:custGeom>
                <a:avLst/>
                <a:gdLst>
                  <a:gd name="T0" fmla="*/ 151 w 155"/>
                  <a:gd name="T1" fmla="*/ 14 h 96"/>
                  <a:gd name="T2" fmla="*/ 11 w 155"/>
                  <a:gd name="T3" fmla="*/ 94 h 96"/>
                  <a:gd name="T4" fmla="*/ 1 w 155"/>
                  <a:gd name="T5" fmla="*/ 92 h 96"/>
                  <a:gd name="T6" fmla="*/ 4 w 155"/>
                  <a:gd name="T7" fmla="*/ 82 h 96"/>
                  <a:gd name="T8" fmla="*/ 144 w 155"/>
                  <a:gd name="T9" fmla="*/ 2 h 96"/>
                  <a:gd name="T10" fmla="*/ 153 w 155"/>
                  <a:gd name="T11" fmla="*/ 5 h 96"/>
                  <a:gd name="T12" fmla="*/ 151 w 155"/>
                  <a:gd name="T13" fmla="*/ 1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96">
                    <a:moveTo>
                      <a:pt x="151" y="14"/>
                    </a:moveTo>
                    <a:cubicBezTo>
                      <a:pt x="11" y="94"/>
                      <a:pt x="11" y="94"/>
                      <a:pt x="11" y="94"/>
                    </a:cubicBezTo>
                    <a:cubicBezTo>
                      <a:pt x="8" y="96"/>
                      <a:pt x="3" y="95"/>
                      <a:pt x="1" y="92"/>
                    </a:cubicBezTo>
                    <a:cubicBezTo>
                      <a:pt x="0" y="88"/>
                      <a:pt x="1" y="84"/>
                      <a:pt x="4" y="82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47" y="0"/>
                      <a:pt x="151" y="1"/>
                      <a:pt x="153" y="5"/>
                    </a:cubicBezTo>
                    <a:cubicBezTo>
                      <a:pt x="155" y="8"/>
                      <a:pt x="154" y="12"/>
                      <a:pt x="151" y="14"/>
                    </a:cubicBezTo>
                    <a:close/>
                  </a:path>
                </a:pathLst>
              </a:custGeom>
              <a:solidFill>
                <a:srgbClr val="00CA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1" name="Freeform 468"/>
              <p:cNvSpPr/>
              <p:nvPr/>
            </p:nvSpPr>
            <p:spPr bwMode="auto">
              <a:xfrm>
                <a:off x="4519" y="2212"/>
                <a:ext cx="113" cy="71"/>
              </a:xfrm>
              <a:custGeom>
                <a:avLst/>
                <a:gdLst>
                  <a:gd name="T0" fmla="*/ 109 w 113"/>
                  <a:gd name="T1" fmla="*/ 14 h 71"/>
                  <a:gd name="T2" fmla="*/ 11 w 113"/>
                  <a:gd name="T3" fmla="*/ 69 h 71"/>
                  <a:gd name="T4" fmla="*/ 1 w 113"/>
                  <a:gd name="T5" fmla="*/ 67 h 71"/>
                  <a:gd name="T6" fmla="*/ 4 w 113"/>
                  <a:gd name="T7" fmla="*/ 57 h 71"/>
                  <a:gd name="T8" fmla="*/ 102 w 113"/>
                  <a:gd name="T9" fmla="*/ 2 h 71"/>
                  <a:gd name="T10" fmla="*/ 111 w 113"/>
                  <a:gd name="T11" fmla="*/ 4 h 71"/>
                  <a:gd name="T12" fmla="*/ 109 w 113"/>
                  <a:gd name="T13" fmla="*/ 1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" h="71">
                    <a:moveTo>
                      <a:pt x="109" y="14"/>
                    </a:moveTo>
                    <a:cubicBezTo>
                      <a:pt x="11" y="69"/>
                      <a:pt x="11" y="69"/>
                      <a:pt x="11" y="69"/>
                    </a:cubicBezTo>
                    <a:cubicBezTo>
                      <a:pt x="8" y="71"/>
                      <a:pt x="3" y="70"/>
                      <a:pt x="1" y="67"/>
                    </a:cubicBezTo>
                    <a:cubicBezTo>
                      <a:pt x="0" y="63"/>
                      <a:pt x="1" y="59"/>
                      <a:pt x="4" y="57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9" y="1"/>
                      <a:pt x="111" y="4"/>
                    </a:cubicBezTo>
                    <a:cubicBezTo>
                      <a:pt x="113" y="8"/>
                      <a:pt x="112" y="12"/>
                      <a:pt x="109" y="14"/>
                    </a:cubicBezTo>
                    <a:close/>
                  </a:path>
                </a:pathLst>
              </a:custGeom>
              <a:solidFill>
                <a:srgbClr val="00CA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2" name="Freeform 469"/>
              <p:cNvSpPr/>
              <p:nvPr/>
            </p:nvSpPr>
            <p:spPr bwMode="auto">
              <a:xfrm>
                <a:off x="4764" y="1872"/>
                <a:ext cx="144" cy="122"/>
              </a:xfrm>
              <a:custGeom>
                <a:avLst/>
                <a:gdLst>
                  <a:gd name="T0" fmla="*/ 144 w 144"/>
                  <a:gd name="T1" fmla="*/ 122 h 122"/>
                  <a:gd name="T2" fmla="*/ 0 w 144"/>
                  <a:gd name="T3" fmla="*/ 11 h 122"/>
                  <a:gd name="T4" fmla="*/ 9 w 144"/>
                  <a:gd name="T5" fmla="*/ 0 h 122"/>
                  <a:gd name="T6" fmla="*/ 144 w 144"/>
                  <a:gd name="T7" fmla="*/ 104 h 122"/>
                  <a:gd name="T8" fmla="*/ 144 w 144"/>
                  <a:gd name="T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22">
                    <a:moveTo>
                      <a:pt x="144" y="122"/>
                    </a:moveTo>
                    <a:lnTo>
                      <a:pt x="0" y="11"/>
                    </a:lnTo>
                    <a:lnTo>
                      <a:pt x="9" y="0"/>
                    </a:lnTo>
                    <a:lnTo>
                      <a:pt x="144" y="104"/>
                    </a:lnTo>
                    <a:lnTo>
                      <a:pt x="144" y="122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3" name="Freeform 470"/>
              <p:cNvSpPr/>
              <p:nvPr/>
            </p:nvSpPr>
            <p:spPr bwMode="auto">
              <a:xfrm>
                <a:off x="4504" y="1727"/>
                <a:ext cx="294" cy="359"/>
              </a:xfrm>
              <a:custGeom>
                <a:avLst/>
                <a:gdLst>
                  <a:gd name="T0" fmla="*/ 294 w 294"/>
                  <a:gd name="T1" fmla="*/ 121 h 360"/>
                  <a:gd name="T2" fmla="*/ 147 w 294"/>
                  <a:gd name="T3" fmla="*/ 327 h 360"/>
                  <a:gd name="T4" fmla="*/ 0 w 294"/>
                  <a:gd name="T5" fmla="*/ 239 h 360"/>
                  <a:gd name="T6" fmla="*/ 147 w 294"/>
                  <a:gd name="T7" fmla="*/ 33 h 360"/>
                  <a:gd name="T8" fmla="*/ 294 w 294"/>
                  <a:gd name="T9" fmla="*/ 121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0">
                    <a:moveTo>
                      <a:pt x="294" y="121"/>
                    </a:moveTo>
                    <a:cubicBezTo>
                      <a:pt x="294" y="202"/>
                      <a:pt x="228" y="294"/>
                      <a:pt x="147" y="327"/>
                    </a:cubicBezTo>
                    <a:cubicBezTo>
                      <a:pt x="66" y="360"/>
                      <a:pt x="0" y="320"/>
                      <a:pt x="0" y="239"/>
                    </a:cubicBezTo>
                    <a:cubicBezTo>
                      <a:pt x="0" y="158"/>
                      <a:pt x="66" y="66"/>
                      <a:pt x="147" y="33"/>
                    </a:cubicBezTo>
                    <a:cubicBezTo>
                      <a:pt x="228" y="0"/>
                      <a:pt x="294" y="40"/>
                      <a:pt x="294" y="121"/>
                    </a:cubicBezTo>
                    <a:close/>
                  </a:path>
                </a:pathLst>
              </a:custGeom>
              <a:solidFill>
                <a:srgbClr val="90E2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4" name="Freeform 471"/>
              <p:cNvSpPr/>
              <p:nvPr/>
            </p:nvSpPr>
            <p:spPr bwMode="auto">
              <a:xfrm>
                <a:off x="4545" y="1744"/>
                <a:ext cx="210" cy="163"/>
              </a:xfrm>
              <a:custGeom>
                <a:avLst/>
                <a:gdLst>
                  <a:gd name="T0" fmla="*/ 108 w 210"/>
                  <a:gd name="T1" fmla="*/ 164 h 164"/>
                  <a:gd name="T2" fmla="*/ 210 w 210"/>
                  <a:gd name="T3" fmla="*/ 17 h 164"/>
                  <a:gd name="T4" fmla="*/ 106 w 210"/>
                  <a:gd name="T5" fmla="*/ 16 h 164"/>
                  <a:gd name="T6" fmla="*/ 0 w 210"/>
                  <a:gd name="T7" fmla="*/ 103 h 164"/>
                  <a:gd name="T8" fmla="*/ 108 w 210"/>
                  <a:gd name="T9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64">
                    <a:moveTo>
                      <a:pt x="108" y="164"/>
                    </a:moveTo>
                    <a:cubicBezTo>
                      <a:pt x="210" y="17"/>
                      <a:pt x="210" y="17"/>
                      <a:pt x="210" y="17"/>
                    </a:cubicBezTo>
                    <a:cubicBezTo>
                      <a:pt x="183" y="1"/>
                      <a:pt x="147" y="0"/>
                      <a:pt x="106" y="16"/>
                    </a:cubicBezTo>
                    <a:cubicBezTo>
                      <a:pt x="64" y="33"/>
                      <a:pt x="27" y="65"/>
                      <a:pt x="0" y="103"/>
                    </a:cubicBezTo>
                    <a:lnTo>
                      <a:pt x="108" y="164"/>
                    </a:lnTo>
                    <a:close/>
                  </a:path>
                </a:pathLst>
              </a:custGeom>
              <a:solidFill>
                <a:srgbClr val="48CF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5" name="Freeform 472"/>
              <p:cNvSpPr/>
              <p:nvPr/>
            </p:nvSpPr>
            <p:spPr bwMode="auto">
              <a:xfrm>
                <a:off x="4649" y="1761"/>
                <a:ext cx="149" cy="166"/>
              </a:xfrm>
              <a:custGeom>
                <a:avLst/>
                <a:gdLst>
                  <a:gd name="T0" fmla="*/ 84 w 149"/>
                  <a:gd name="T1" fmla="*/ 167 h 167"/>
                  <a:gd name="T2" fmla="*/ 137 w 149"/>
                  <a:gd name="T3" fmla="*/ 149 h 167"/>
                  <a:gd name="T4" fmla="*/ 149 w 149"/>
                  <a:gd name="T5" fmla="*/ 87 h 167"/>
                  <a:gd name="T6" fmla="*/ 106 w 149"/>
                  <a:gd name="T7" fmla="*/ 0 h 167"/>
                  <a:gd name="T8" fmla="*/ 0 w 149"/>
                  <a:gd name="T9" fmla="*/ 145 h 167"/>
                  <a:gd name="T10" fmla="*/ 84 w 149"/>
                  <a:gd name="T11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167">
                    <a:moveTo>
                      <a:pt x="84" y="167"/>
                    </a:move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4" y="128"/>
                      <a:pt x="149" y="107"/>
                      <a:pt x="149" y="87"/>
                    </a:cubicBezTo>
                    <a:cubicBezTo>
                      <a:pt x="149" y="46"/>
                      <a:pt x="132" y="16"/>
                      <a:pt x="106" y="0"/>
                    </a:cubicBezTo>
                    <a:cubicBezTo>
                      <a:pt x="0" y="145"/>
                      <a:pt x="0" y="145"/>
                      <a:pt x="0" y="145"/>
                    </a:cubicBezTo>
                    <a:lnTo>
                      <a:pt x="84" y="167"/>
                    </a:ln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6" name="Freeform 473"/>
              <p:cNvSpPr/>
              <p:nvPr/>
            </p:nvSpPr>
            <p:spPr bwMode="auto">
              <a:xfrm>
                <a:off x="4649" y="1903"/>
                <a:ext cx="139" cy="151"/>
              </a:xfrm>
              <a:custGeom>
                <a:avLst/>
                <a:gdLst>
                  <a:gd name="T0" fmla="*/ 0 w 139"/>
                  <a:gd name="T1" fmla="*/ 151 h 151"/>
                  <a:gd name="T2" fmla="*/ 0 w 139"/>
                  <a:gd name="T3" fmla="*/ 151 h 151"/>
                  <a:gd name="T4" fmla="*/ 139 w 139"/>
                  <a:gd name="T5" fmla="*/ 0 h 151"/>
                  <a:gd name="T6" fmla="*/ 0 w 139"/>
                  <a:gd name="T7" fmla="*/ 2 h 151"/>
                  <a:gd name="T8" fmla="*/ 0 w 139"/>
                  <a:gd name="T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151">
                    <a:moveTo>
                      <a:pt x="0" y="151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63" y="126"/>
                      <a:pt x="118" y="64"/>
                      <a:pt x="139" y="0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151"/>
                    </a:lnTo>
                    <a:close/>
                  </a:path>
                </a:pathLst>
              </a:custGeom>
              <a:solidFill>
                <a:srgbClr val="C9F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7" name="Freeform 474"/>
              <p:cNvSpPr/>
              <p:nvPr/>
            </p:nvSpPr>
            <p:spPr bwMode="auto">
              <a:xfrm>
                <a:off x="5091" y="1724"/>
                <a:ext cx="14" cy="156"/>
              </a:xfrm>
              <a:custGeom>
                <a:avLst/>
                <a:gdLst>
                  <a:gd name="T0" fmla="*/ 7 w 14"/>
                  <a:gd name="T1" fmla="*/ 157 h 157"/>
                  <a:gd name="T2" fmla="*/ 7 w 14"/>
                  <a:gd name="T3" fmla="*/ 157 h 157"/>
                  <a:gd name="T4" fmla="*/ 0 w 14"/>
                  <a:gd name="T5" fmla="*/ 150 h 157"/>
                  <a:gd name="T6" fmla="*/ 0 w 14"/>
                  <a:gd name="T7" fmla="*/ 7 h 157"/>
                  <a:gd name="T8" fmla="*/ 7 w 14"/>
                  <a:gd name="T9" fmla="*/ 0 h 157"/>
                  <a:gd name="T10" fmla="*/ 14 w 14"/>
                  <a:gd name="T11" fmla="*/ 7 h 157"/>
                  <a:gd name="T12" fmla="*/ 14 w 14"/>
                  <a:gd name="T13" fmla="*/ 150 h 157"/>
                  <a:gd name="T14" fmla="*/ 7 w 14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7">
                    <a:moveTo>
                      <a:pt x="7" y="157"/>
                    </a:moveTo>
                    <a:cubicBezTo>
                      <a:pt x="7" y="157"/>
                      <a:pt x="7" y="157"/>
                      <a:pt x="7" y="157"/>
                    </a:cubicBezTo>
                    <a:cubicBezTo>
                      <a:pt x="3" y="157"/>
                      <a:pt x="0" y="154"/>
                      <a:pt x="0" y="15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" y="0"/>
                      <a:pt x="14" y="3"/>
                      <a:pt x="14" y="7"/>
                    </a:cubicBezTo>
                    <a:cubicBezTo>
                      <a:pt x="14" y="150"/>
                      <a:pt x="14" y="150"/>
                      <a:pt x="14" y="150"/>
                    </a:cubicBezTo>
                    <a:cubicBezTo>
                      <a:pt x="14" y="154"/>
                      <a:pt x="10" y="157"/>
                      <a:pt x="7" y="157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8" name="Freeform 475"/>
              <p:cNvSpPr/>
              <p:nvPr/>
            </p:nvSpPr>
            <p:spPr bwMode="auto">
              <a:xfrm>
                <a:off x="5140" y="1696"/>
                <a:ext cx="14" cy="156"/>
              </a:xfrm>
              <a:custGeom>
                <a:avLst/>
                <a:gdLst>
                  <a:gd name="T0" fmla="*/ 7 w 14"/>
                  <a:gd name="T1" fmla="*/ 157 h 157"/>
                  <a:gd name="T2" fmla="*/ 7 w 14"/>
                  <a:gd name="T3" fmla="*/ 157 h 157"/>
                  <a:gd name="T4" fmla="*/ 0 w 14"/>
                  <a:gd name="T5" fmla="*/ 150 h 157"/>
                  <a:gd name="T6" fmla="*/ 0 w 14"/>
                  <a:gd name="T7" fmla="*/ 7 h 157"/>
                  <a:gd name="T8" fmla="*/ 7 w 14"/>
                  <a:gd name="T9" fmla="*/ 0 h 157"/>
                  <a:gd name="T10" fmla="*/ 14 w 14"/>
                  <a:gd name="T11" fmla="*/ 7 h 157"/>
                  <a:gd name="T12" fmla="*/ 14 w 14"/>
                  <a:gd name="T13" fmla="*/ 150 h 157"/>
                  <a:gd name="T14" fmla="*/ 7 w 14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7">
                    <a:moveTo>
                      <a:pt x="7" y="157"/>
                    </a:moveTo>
                    <a:cubicBezTo>
                      <a:pt x="7" y="157"/>
                      <a:pt x="7" y="157"/>
                      <a:pt x="7" y="157"/>
                    </a:cubicBezTo>
                    <a:cubicBezTo>
                      <a:pt x="3" y="157"/>
                      <a:pt x="0" y="154"/>
                      <a:pt x="0" y="15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" y="0"/>
                      <a:pt x="14" y="3"/>
                      <a:pt x="14" y="7"/>
                    </a:cubicBezTo>
                    <a:cubicBezTo>
                      <a:pt x="14" y="150"/>
                      <a:pt x="14" y="150"/>
                      <a:pt x="14" y="150"/>
                    </a:cubicBezTo>
                    <a:cubicBezTo>
                      <a:pt x="14" y="154"/>
                      <a:pt x="10" y="157"/>
                      <a:pt x="7" y="157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9" name="Freeform 476"/>
              <p:cNvSpPr/>
              <p:nvPr/>
            </p:nvSpPr>
            <p:spPr bwMode="auto">
              <a:xfrm>
                <a:off x="5189" y="1668"/>
                <a:ext cx="14" cy="156"/>
              </a:xfrm>
              <a:custGeom>
                <a:avLst/>
                <a:gdLst>
                  <a:gd name="T0" fmla="*/ 7 w 14"/>
                  <a:gd name="T1" fmla="*/ 157 h 157"/>
                  <a:gd name="T2" fmla="*/ 7 w 14"/>
                  <a:gd name="T3" fmla="*/ 157 h 157"/>
                  <a:gd name="T4" fmla="*/ 0 w 14"/>
                  <a:gd name="T5" fmla="*/ 150 h 157"/>
                  <a:gd name="T6" fmla="*/ 0 w 14"/>
                  <a:gd name="T7" fmla="*/ 7 h 157"/>
                  <a:gd name="T8" fmla="*/ 7 w 14"/>
                  <a:gd name="T9" fmla="*/ 0 h 157"/>
                  <a:gd name="T10" fmla="*/ 14 w 14"/>
                  <a:gd name="T11" fmla="*/ 7 h 157"/>
                  <a:gd name="T12" fmla="*/ 14 w 14"/>
                  <a:gd name="T13" fmla="*/ 150 h 157"/>
                  <a:gd name="T14" fmla="*/ 7 w 14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7">
                    <a:moveTo>
                      <a:pt x="7" y="157"/>
                    </a:moveTo>
                    <a:cubicBezTo>
                      <a:pt x="7" y="157"/>
                      <a:pt x="7" y="157"/>
                      <a:pt x="7" y="157"/>
                    </a:cubicBezTo>
                    <a:cubicBezTo>
                      <a:pt x="3" y="157"/>
                      <a:pt x="0" y="154"/>
                      <a:pt x="0" y="15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" y="0"/>
                      <a:pt x="14" y="3"/>
                      <a:pt x="14" y="7"/>
                    </a:cubicBezTo>
                    <a:cubicBezTo>
                      <a:pt x="14" y="150"/>
                      <a:pt x="14" y="150"/>
                      <a:pt x="14" y="150"/>
                    </a:cubicBezTo>
                    <a:cubicBezTo>
                      <a:pt x="14" y="154"/>
                      <a:pt x="10" y="157"/>
                      <a:pt x="7" y="157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0" name="Freeform 477"/>
              <p:cNvSpPr/>
              <p:nvPr/>
            </p:nvSpPr>
            <p:spPr bwMode="auto">
              <a:xfrm>
                <a:off x="5241" y="1640"/>
                <a:ext cx="14" cy="156"/>
              </a:xfrm>
              <a:custGeom>
                <a:avLst/>
                <a:gdLst>
                  <a:gd name="T0" fmla="*/ 7 w 14"/>
                  <a:gd name="T1" fmla="*/ 157 h 157"/>
                  <a:gd name="T2" fmla="*/ 7 w 14"/>
                  <a:gd name="T3" fmla="*/ 157 h 157"/>
                  <a:gd name="T4" fmla="*/ 0 w 14"/>
                  <a:gd name="T5" fmla="*/ 150 h 157"/>
                  <a:gd name="T6" fmla="*/ 0 w 14"/>
                  <a:gd name="T7" fmla="*/ 7 h 157"/>
                  <a:gd name="T8" fmla="*/ 7 w 14"/>
                  <a:gd name="T9" fmla="*/ 0 h 157"/>
                  <a:gd name="T10" fmla="*/ 14 w 14"/>
                  <a:gd name="T11" fmla="*/ 7 h 157"/>
                  <a:gd name="T12" fmla="*/ 14 w 14"/>
                  <a:gd name="T13" fmla="*/ 150 h 157"/>
                  <a:gd name="T14" fmla="*/ 7 w 14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7">
                    <a:moveTo>
                      <a:pt x="7" y="157"/>
                    </a:moveTo>
                    <a:cubicBezTo>
                      <a:pt x="7" y="157"/>
                      <a:pt x="7" y="157"/>
                      <a:pt x="7" y="157"/>
                    </a:cubicBezTo>
                    <a:cubicBezTo>
                      <a:pt x="3" y="157"/>
                      <a:pt x="0" y="154"/>
                      <a:pt x="0" y="15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ubicBezTo>
                      <a:pt x="14" y="150"/>
                      <a:pt x="14" y="150"/>
                      <a:pt x="14" y="150"/>
                    </a:cubicBezTo>
                    <a:cubicBezTo>
                      <a:pt x="14" y="154"/>
                      <a:pt x="11" y="157"/>
                      <a:pt x="7" y="157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1" name="Freeform 478"/>
              <p:cNvSpPr/>
              <p:nvPr/>
            </p:nvSpPr>
            <p:spPr bwMode="auto">
              <a:xfrm>
                <a:off x="4915" y="1868"/>
                <a:ext cx="121" cy="75"/>
              </a:xfrm>
              <a:custGeom>
                <a:avLst/>
                <a:gdLst>
                  <a:gd name="T0" fmla="*/ 117 w 121"/>
                  <a:gd name="T1" fmla="*/ 14 h 75"/>
                  <a:gd name="T2" fmla="*/ 11 w 121"/>
                  <a:gd name="T3" fmla="*/ 73 h 75"/>
                  <a:gd name="T4" fmla="*/ 1 w 121"/>
                  <a:gd name="T5" fmla="*/ 71 h 75"/>
                  <a:gd name="T6" fmla="*/ 4 w 121"/>
                  <a:gd name="T7" fmla="*/ 61 h 75"/>
                  <a:gd name="T8" fmla="*/ 110 w 121"/>
                  <a:gd name="T9" fmla="*/ 2 h 75"/>
                  <a:gd name="T10" fmla="*/ 119 w 121"/>
                  <a:gd name="T11" fmla="*/ 4 h 75"/>
                  <a:gd name="T12" fmla="*/ 117 w 121"/>
                  <a:gd name="T13" fmla="*/ 1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75">
                    <a:moveTo>
                      <a:pt x="117" y="14"/>
                    </a:moveTo>
                    <a:cubicBezTo>
                      <a:pt x="11" y="73"/>
                      <a:pt x="11" y="73"/>
                      <a:pt x="11" y="73"/>
                    </a:cubicBezTo>
                    <a:cubicBezTo>
                      <a:pt x="8" y="75"/>
                      <a:pt x="3" y="74"/>
                      <a:pt x="1" y="71"/>
                    </a:cubicBezTo>
                    <a:cubicBezTo>
                      <a:pt x="0" y="67"/>
                      <a:pt x="1" y="63"/>
                      <a:pt x="4" y="61"/>
                    </a:cubicBezTo>
                    <a:cubicBezTo>
                      <a:pt x="110" y="2"/>
                      <a:pt x="110" y="2"/>
                      <a:pt x="110" y="2"/>
                    </a:cubicBezTo>
                    <a:cubicBezTo>
                      <a:pt x="113" y="0"/>
                      <a:pt x="117" y="1"/>
                      <a:pt x="119" y="4"/>
                    </a:cubicBezTo>
                    <a:cubicBezTo>
                      <a:pt x="121" y="8"/>
                      <a:pt x="120" y="12"/>
                      <a:pt x="117" y="14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2" name="Freeform 479"/>
              <p:cNvSpPr/>
              <p:nvPr/>
            </p:nvSpPr>
            <p:spPr bwMode="auto">
              <a:xfrm>
                <a:off x="4919" y="1848"/>
                <a:ext cx="89" cy="55"/>
              </a:xfrm>
              <a:custGeom>
                <a:avLst/>
                <a:gdLst>
                  <a:gd name="T0" fmla="*/ 85 w 89"/>
                  <a:gd name="T1" fmla="*/ 14 h 55"/>
                  <a:gd name="T2" fmla="*/ 11 w 89"/>
                  <a:gd name="T3" fmla="*/ 53 h 55"/>
                  <a:gd name="T4" fmla="*/ 1 w 89"/>
                  <a:gd name="T5" fmla="*/ 51 h 55"/>
                  <a:gd name="T6" fmla="*/ 4 w 89"/>
                  <a:gd name="T7" fmla="*/ 41 h 55"/>
                  <a:gd name="T8" fmla="*/ 78 w 89"/>
                  <a:gd name="T9" fmla="*/ 2 h 55"/>
                  <a:gd name="T10" fmla="*/ 87 w 89"/>
                  <a:gd name="T11" fmla="*/ 4 h 55"/>
                  <a:gd name="T12" fmla="*/ 85 w 89"/>
                  <a:gd name="T13" fmla="*/ 1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5">
                    <a:moveTo>
                      <a:pt x="85" y="14"/>
                    </a:moveTo>
                    <a:cubicBezTo>
                      <a:pt x="11" y="53"/>
                      <a:pt x="11" y="53"/>
                      <a:pt x="11" y="53"/>
                    </a:cubicBezTo>
                    <a:cubicBezTo>
                      <a:pt x="8" y="55"/>
                      <a:pt x="3" y="54"/>
                      <a:pt x="1" y="51"/>
                    </a:cubicBezTo>
                    <a:cubicBezTo>
                      <a:pt x="0" y="47"/>
                      <a:pt x="1" y="43"/>
                      <a:pt x="4" y="41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81" y="0"/>
                      <a:pt x="85" y="1"/>
                      <a:pt x="87" y="4"/>
                    </a:cubicBezTo>
                    <a:cubicBezTo>
                      <a:pt x="89" y="8"/>
                      <a:pt x="88" y="12"/>
                      <a:pt x="85" y="14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3" name="Freeform 480"/>
              <p:cNvSpPr/>
              <p:nvPr/>
            </p:nvSpPr>
            <p:spPr bwMode="auto">
              <a:xfrm>
                <a:off x="6573" y="3229"/>
                <a:ext cx="21" cy="29"/>
              </a:xfrm>
              <a:custGeom>
                <a:avLst/>
                <a:gdLst>
                  <a:gd name="T0" fmla="*/ 11 w 21"/>
                  <a:gd name="T1" fmla="*/ 1 h 29"/>
                  <a:gd name="T2" fmla="*/ 15 w 21"/>
                  <a:gd name="T3" fmla="*/ 21 h 29"/>
                  <a:gd name="T4" fmla="*/ 21 w 21"/>
                  <a:gd name="T5" fmla="*/ 27 h 29"/>
                  <a:gd name="T6" fmla="*/ 17 w 21"/>
                  <a:gd name="T7" fmla="*/ 28 h 29"/>
                  <a:gd name="T8" fmla="*/ 0 w 21"/>
                  <a:gd name="T9" fmla="*/ 0 h 29"/>
                  <a:gd name="T10" fmla="*/ 11 w 21"/>
                  <a:gd name="T11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9">
                    <a:moveTo>
                      <a:pt x="11" y="1"/>
                    </a:moveTo>
                    <a:cubicBezTo>
                      <a:pt x="11" y="1"/>
                      <a:pt x="11" y="14"/>
                      <a:pt x="15" y="21"/>
                    </a:cubicBezTo>
                    <a:cubicBezTo>
                      <a:pt x="16" y="25"/>
                      <a:pt x="21" y="27"/>
                      <a:pt x="21" y="27"/>
                    </a:cubicBezTo>
                    <a:cubicBezTo>
                      <a:pt x="21" y="27"/>
                      <a:pt x="18" y="29"/>
                      <a:pt x="17" y="28"/>
                    </a:cubicBezTo>
                    <a:cubicBezTo>
                      <a:pt x="10" y="25"/>
                      <a:pt x="0" y="0"/>
                      <a:pt x="0" y="0"/>
                    </a:cubicBezTo>
                    <a:cubicBezTo>
                      <a:pt x="11" y="1"/>
                      <a:pt x="11" y="1"/>
                      <a:pt x="11" y="1"/>
                    </a:cubicBezTo>
                  </a:path>
                </a:pathLst>
              </a:custGeom>
              <a:solidFill>
                <a:srgbClr val="3315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4" name="Freeform 481"/>
              <p:cNvSpPr/>
              <p:nvPr/>
            </p:nvSpPr>
            <p:spPr bwMode="auto">
              <a:xfrm>
                <a:off x="6543" y="3229"/>
                <a:ext cx="46" cy="39"/>
              </a:xfrm>
              <a:custGeom>
                <a:avLst/>
                <a:gdLst>
                  <a:gd name="T0" fmla="*/ 40 w 46"/>
                  <a:gd name="T1" fmla="*/ 0 h 39"/>
                  <a:gd name="T2" fmla="*/ 41 w 46"/>
                  <a:gd name="T3" fmla="*/ 20 h 39"/>
                  <a:gd name="T4" fmla="*/ 46 w 46"/>
                  <a:gd name="T5" fmla="*/ 31 h 39"/>
                  <a:gd name="T6" fmla="*/ 34 w 46"/>
                  <a:gd name="T7" fmla="*/ 35 h 39"/>
                  <a:gd name="T8" fmla="*/ 0 w 46"/>
                  <a:gd name="T9" fmla="*/ 30 h 39"/>
                  <a:gd name="T10" fmla="*/ 35 w 46"/>
                  <a:gd name="T11" fmla="*/ 4 h 39"/>
                  <a:gd name="T12" fmla="*/ 40 w 4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39">
                    <a:moveTo>
                      <a:pt x="40" y="0"/>
                    </a:moveTo>
                    <a:cubicBezTo>
                      <a:pt x="40" y="0"/>
                      <a:pt x="40" y="12"/>
                      <a:pt x="41" y="20"/>
                    </a:cubicBezTo>
                    <a:cubicBezTo>
                      <a:pt x="42" y="27"/>
                      <a:pt x="46" y="31"/>
                      <a:pt x="46" y="31"/>
                    </a:cubicBezTo>
                    <a:cubicBezTo>
                      <a:pt x="46" y="31"/>
                      <a:pt x="38" y="34"/>
                      <a:pt x="34" y="35"/>
                    </a:cubicBezTo>
                    <a:cubicBezTo>
                      <a:pt x="22" y="39"/>
                      <a:pt x="0" y="30"/>
                      <a:pt x="0" y="30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3315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5" name="Freeform 482"/>
              <p:cNvSpPr/>
              <p:nvPr/>
            </p:nvSpPr>
            <p:spPr bwMode="auto">
              <a:xfrm>
                <a:off x="6562" y="3358"/>
                <a:ext cx="33" cy="34"/>
              </a:xfrm>
              <a:custGeom>
                <a:avLst/>
                <a:gdLst>
                  <a:gd name="T0" fmla="*/ 33 w 33"/>
                  <a:gd name="T1" fmla="*/ 16 h 34"/>
                  <a:gd name="T2" fmla="*/ 22 w 33"/>
                  <a:gd name="T3" fmla="*/ 29 h 34"/>
                  <a:gd name="T4" fmla="*/ 8 w 33"/>
                  <a:gd name="T5" fmla="*/ 33 h 34"/>
                  <a:gd name="T6" fmla="*/ 2 w 33"/>
                  <a:gd name="T7" fmla="*/ 31 h 34"/>
                  <a:gd name="T8" fmla="*/ 11 w 33"/>
                  <a:gd name="T9" fmla="*/ 0 h 34"/>
                  <a:gd name="T10" fmla="*/ 33 w 33"/>
                  <a:gd name="T11" fmla="*/ 1 h 34"/>
                  <a:gd name="T12" fmla="*/ 33 w 33"/>
                  <a:gd name="T13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34">
                    <a:moveTo>
                      <a:pt x="33" y="16"/>
                    </a:moveTo>
                    <a:cubicBezTo>
                      <a:pt x="33" y="16"/>
                      <a:pt x="24" y="27"/>
                      <a:pt x="22" y="29"/>
                    </a:cubicBezTo>
                    <a:cubicBezTo>
                      <a:pt x="19" y="31"/>
                      <a:pt x="10" y="33"/>
                      <a:pt x="8" y="33"/>
                    </a:cubicBezTo>
                    <a:cubicBezTo>
                      <a:pt x="5" y="33"/>
                      <a:pt x="3" y="34"/>
                      <a:pt x="2" y="31"/>
                    </a:cubicBezTo>
                    <a:cubicBezTo>
                      <a:pt x="0" y="27"/>
                      <a:pt x="11" y="0"/>
                      <a:pt x="11" y="0"/>
                    </a:cubicBezTo>
                    <a:cubicBezTo>
                      <a:pt x="33" y="1"/>
                      <a:pt x="33" y="1"/>
                      <a:pt x="33" y="1"/>
                    </a:cubicBezTo>
                    <a:lnTo>
                      <a:pt x="33" y="16"/>
                    </a:lnTo>
                    <a:close/>
                  </a:path>
                </a:pathLst>
              </a:custGeom>
              <a:solidFill>
                <a:srgbClr val="352F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6" name="Freeform 483"/>
              <p:cNvSpPr/>
              <p:nvPr/>
            </p:nvSpPr>
            <p:spPr bwMode="auto">
              <a:xfrm>
                <a:off x="6558" y="3258"/>
                <a:ext cx="53" cy="76"/>
              </a:xfrm>
              <a:custGeom>
                <a:avLst/>
                <a:gdLst>
                  <a:gd name="T0" fmla="*/ 53 w 53"/>
                  <a:gd name="T1" fmla="*/ 71 h 76"/>
                  <a:gd name="T2" fmla="*/ 44 w 53"/>
                  <a:gd name="T3" fmla="*/ 76 h 76"/>
                  <a:gd name="T4" fmla="*/ 20 w 53"/>
                  <a:gd name="T5" fmla="*/ 66 h 76"/>
                  <a:gd name="T6" fmla="*/ 14 w 53"/>
                  <a:gd name="T7" fmla="*/ 58 h 76"/>
                  <a:gd name="T8" fmla="*/ 6 w 53"/>
                  <a:gd name="T9" fmla="*/ 23 h 76"/>
                  <a:gd name="T10" fmla="*/ 8 w 53"/>
                  <a:gd name="T11" fmla="*/ 1 h 76"/>
                  <a:gd name="T12" fmla="*/ 22 w 53"/>
                  <a:gd name="T13" fmla="*/ 23 h 76"/>
                  <a:gd name="T14" fmla="*/ 24 w 53"/>
                  <a:gd name="T15" fmla="*/ 52 h 76"/>
                  <a:gd name="T16" fmla="*/ 25 w 53"/>
                  <a:gd name="T17" fmla="*/ 53 h 76"/>
                  <a:gd name="T18" fmla="*/ 53 w 53"/>
                  <a:gd name="T19" fmla="*/ 7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76">
                    <a:moveTo>
                      <a:pt x="53" y="71"/>
                    </a:moveTo>
                    <a:cubicBezTo>
                      <a:pt x="44" y="76"/>
                      <a:pt x="44" y="76"/>
                      <a:pt x="44" y="76"/>
                    </a:cubicBezTo>
                    <a:cubicBezTo>
                      <a:pt x="27" y="70"/>
                      <a:pt x="25" y="70"/>
                      <a:pt x="20" y="66"/>
                    </a:cubicBezTo>
                    <a:cubicBezTo>
                      <a:pt x="17" y="64"/>
                      <a:pt x="14" y="61"/>
                      <a:pt x="14" y="58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2" y="17"/>
                      <a:pt x="0" y="2"/>
                      <a:pt x="8" y="1"/>
                    </a:cubicBezTo>
                    <a:cubicBezTo>
                      <a:pt x="19" y="0"/>
                      <a:pt x="21" y="18"/>
                      <a:pt x="22" y="23"/>
                    </a:cubicBezTo>
                    <a:cubicBezTo>
                      <a:pt x="23" y="30"/>
                      <a:pt x="24" y="47"/>
                      <a:pt x="24" y="52"/>
                    </a:cubicBezTo>
                    <a:cubicBezTo>
                      <a:pt x="24" y="52"/>
                      <a:pt x="25" y="53"/>
                      <a:pt x="25" y="53"/>
                    </a:cubicBezTo>
                    <a:lnTo>
                      <a:pt x="53" y="71"/>
                    </a:lnTo>
                    <a:close/>
                  </a:path>
                </a:pathLst>
              </a:custGeom>
              <a:solidFill>
                <a:srgbClr val="CEA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7" name="Freeform 484"/>
              <p:cNvSpPr/>
              <p:nvPr/>
            </p:nvSpPr>
            <p:spPr bwMode="auto">
              <a:xfrm>
                <a:off x="6551" y="3242"/>
                <a:ext cx="17" cy="32"/>
              </a:xfrm>
              <a:custGeom>
                <a:avLst/>
                <a:gdLst>
                  <a:gd name="T0" fmla="*/ 14 w 17"/>
                  <a:gd name="T1" fmla="*/ 27 h 32"/>
                  <a:gd name="T2" fmla="*/ 0 w 17"/>
                  <a:gd name="T3" fmla="*/ 19 h 32"/>
                  <a:gd name="T4" fmla="*/ 1 w 17"/>
                  <a:gd name="T5" fmla="*/ 0 h 32"/>
                  <a:gd name="T6" fmla="*/ 17 w 17"/>
                  <a:gd name="T7" fmla="*/ 3 h 32"/>
                  <a:gd name="T8" fmla="*/ 14 w 17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2">
                    <a:moveTo>
                      <a:pt x="14" y="27"/>
                    </a:moveTo>
                    <a:cubicBezTo>
                      <a:pt x="7" y="32"/>
                      <a:pt x="4" y="25"/>
                      <a:pt x="0" y="19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4" y="27"/>
                      <a:pt x="14" y="27"/>
                      <a:pt x="14" y="27"/>
                    </a:cubicBezTo>
                  </a:path>
                </a:pathLst>
              </a:custGeom>
              <a:solidFill>
                <a:srgbClr val="CEA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8" name="Freeform 485"/>
              <p:cNvSpPr/>
              <p:nvPr/>
            </p:nvSpPr>
            <p:spPr bwMode="auto">
              <a:xfrm>
                <a:off x="6534" y="3229"/>
                <a:ext cx="15" cy="22"/>
              </a:xfrm>
              <a:custGeom>
                <a:avLst/>
                <a:gdLst>
                  <a:gd name="T0" fmla="*/ 10 w 15"/>
                  <a:gd name="T1" fmla="*/ 0 h 22"/>
                  <a:gd name="T2" fmla="*/ 5 w 15"/>
                  <a:gd name="T3" fmla="*/ 17 h 22"/>
                  <a:gd name="T4" fmla="*/ 0 w 15"/>
                  <a:gd name="T5" fmla="*/ 21 h 22"/>
                  <a:gd name="T6" fmla="*/ 5 w 15"/>
                  <a:gd name="T7" fmla="*/ 21 h 22"/>
                  <a:gd name="T8" fmla="*/ 15 w 15"/>
                  <a:gd name="T9" fmla="*/ 11 h 22"/>
                  <a:gd name="T10" fmla="*/ 10 w 15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2">
                    <a:moveTo>
                      <a:pt x="10" y="0"/>
                    </a:moveTo>
                    <a:cubicBezTo>
                      <a:pt x="10" y="0"/>
                      <a:pt x="7" y="15"/>
                      <a:pt x="5" y="17"/>
                    </a:cubicBezTo>
                    <a:cubicBezTo>
                      <a:pt x="2" y="21"/>
                      <a:pt x="0" y="21"/>
                      <a:pt x="0" y="21"/>
                    </a:cubicBezTo>
                    <a:cubicBezTo>
                      <a:pt x="0" y="21"/>
                      <a:pt x="1" y="22"/>
                      <a:pt x="5" y="21"/>
                    </a:cubicBezTo>
                    <a:cubicBezTo>
                      <a:pt x="9" y="20"/>
                      <a:pt x="15" y="11"/>
                      <a:pt x="15" y="11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3315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9" name="Freeform 486"/>
              <p:cNvSpPr/>
              <p:nvPr/>
            </p:nvSpPr>
            <p:spPr bwMode="auto">
              <a:xfrm>
                <a:off x="6580" y="3316"/>
                <a:ext cx="54" cy="21"/>
              </a:xfrm>
              <a:custGeom>
                <a:avLst/>
                <a:gdLst>
                  <a:gd name="T0" fmla="*/ 54 w 54"/>
                  <a:gd name="T1" fmla="*/ 8 h 21"/>
                  <a:gd name="T2" fmla="*/ 16 w 54"/>
                  <a:gd name="T3" fmla="*/ 0 h 21"/>
                  <a:gd name="T4" fmla="*/ 0 w 54"/>
                  <a:gd name="T5" fmla="*/ 21 h 21"/>
                  <a:gd name="T6" fmla="*/ 3 w 54"/>
                  <a:gd name="T7" fmla="*/ 21 h 21"/>
                  <a:gd name="T8" fmla="*/ 17 w 54"/>
                  <a:gd name="T9" fmla="*/ 3 h 21"/>
                  <a:gd name="T10" fmla="*/ 52 w 54"/>
                  <a:gd name="T11" fmla="*/ 11 h 21"/>
                  <a:gd name="T12" fmla="*/ 54 w 54"/>
                  <a:gd name="T13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21">
                    <a:moveTo>
                      <a:pt x="54" y="8"/>
                    </a:moveTo>
                    <a:lnTo>
                      <a:pt x="16" y="0"/>
                    </a:lnTo>
                    <a:lnTo>
                      <a:pt x="0" y="21"/>
                    </a:lnTo>
                    <a:lnTo>
                      <a:pt x="3" y="21"/>
                    </a:lnTo>
                    <a:lnTo>
                      <a:pt x="17" y="3"/>
                    </a:lnTo>
                    <a:lnTo>
                      <a:pt x="52" y="11"/>
                    </a:lnTo>
                    <a:lnTo>
                      <a:pt x="54" y="8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0" name="Freeform 487"/>
              <p:cNvSpPr/>
              <p:nvPr/>
            </p:nvSpPr>
            <p:spPr bwMode="auto">
              <a:xfrm>
                <a:off x="6586" y="3326"/>
                <a:ext cx="2" cy="1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0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868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1" name="Freeform 488"/>
              <p:cNvSpPr/>
              <p:nvPr/>
            </p:nvSpPr>
            <p:spPr bwMode="auto">
              <a:xfrm>
                <a:off x="6586" y="3326"/>
                <a:ext cx="2" cy="1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  <a:gd name="T6" fmla="*/ 1 w 2"/>
                  <a:gd name="T7" fmla="*/ 0 h 1"/>
                  <a:gd name="T8" fmla="*/ 0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lnTo>
                      <a:pt x="1" y="1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2" name="Freeform 489"/>
              <p:cNvSpPr/>
              <p:nvPr/>
            </p:nvSpPr>
            <p:spPr bwMode="auto">
              <a:xfrm>
                <a:off x="6581" y="3318"/>
                <a:ext cx="52" cy="25"/>
              </a:xfrm>
              <a:custGeom>
                <a:avLst/>
                <a:gdLst>
                  <a:gd name="T0" fmla="*/ 0 w 52"/>
                  <a:gd name="T1" fmla="*/ 19 h 25"/>
                  <a:gd name="T2" fmla="*/ 37 w 52"/>
                  <a:gd name="T3" fmla="*/ 25 h 25"/>
                  <a:gd name="T4" fmla="*/ 52 w 52"/>
                  <a:gd name="T5" fmla="*/ 7 h 25"/>
                  <a:gd name="T6" fmla="*/ 16 w 52"/>
                  <a:gd name="T7" fmla="*/ 0 h 25"/>
                  <a:gd name="T8" fmla="*/ 0 w 52"/>
                  <a:gd name="T9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5">
                    <a:moveTo>
                      <a:pt x="0" y="19"/>
                    </a:moveTo>
                    <a:lnTo>
                      <a:pt x="37" y="25"/>
                    </a:lnTo>
                    <a:lnTo>
                      <a:pt x="52" y="7"/>
                    </a:lnTo>
                    <a:lnTo>
                      <a:pt x="16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DF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3" name="Freeform 490"/>
              <p:cNvSpPr>
                <a:spLocks noEditPoints="1"/>
              </p:cNvSpPr>
              <p:nvPr/>
            </p:nvSpPr>
            <p:spPr bwMode="auto">
              <a:xfrm>
                <a:off x="6575" y="3314"/>
                <a:ext cx="63" cy="32"/>
              </a:xfrm>
              <a:custGeom>
                <a:avLst/>
                <a:gdLst>
                  <a:gd name="T0" fmla="*/ 19 w 63"/>
                  <a:gd name="T1" fmla="*/ 2 h 32"/>
                  <a:gd name="T2" fmla="*/ 22 w 63"/>
                  <a:gd name="T3" fmla="*/ 1 h 32"/>
                  <a:gd name="T4" fmla="*/ 62 w 63"/>
                  <a:gd name="T5" fmla="*/ 8 h 32"/>
                  <a:gd name="T6" fmla="*/ 63 w 63"/>
                  <a:gd name="T7" fmla="*/ 9 h 32"/>
                  <a:gd name="T8" fmla="*/ 45 w 63"/>
                  <a:gd name="T9" fmla="*/ 31 h 32"/>
                  <a:gd name="T10" fmla="*/ 42 w 63"/>
                  <a:gd name="T11" fmla="*/ 32 h 32"/>
                  <a:gd name="T12" fmla="*/ 2 w 63"/>
                  <a:gd name="T13" fmla="*/ 25 h 32"/>
                  <a:gd name="T14" fmla="*/ 1 w 63"/>
                  <a:gd name="T15" fmla="*/ 23 h 32"/>
                  <a:gd name="T16" fmla="*/ 19 w 63"/>
                  <a:gd name="T17" fmla="*/ 2 h 32"/>
                  <a:gd name="T18" fmla="*/ 42 w 63"/>
                  <a:gd name="T19" fmla="*/ 29 h 32"/>
                  <a:gd name="T20" fmla="*/ 58 w 63"/>
                  <a:gd name="T21" fmla="*/ 10 h 32"/>
                  <a:gd name="T22" fmla="*/ 22 w 63"/>
                  <a:gd name="T23" fmla="*/ 4 h 32"/>
                  <a:gd name="T24" fmla="*/ 6 w 63"/>
                  <a:gd name="T25" fmla="*/ 22 h 32"/>
                  <a:gd name="T26" fmla="*/ 42 w 63"/>
                  <a:gd name="T27" fmla="*/ 29 h 32"/>
                  <a:gd name="T28" fmla="*/ 53 w 63"/>
                  <a:gd name="T29" fmla="*/ 20 h 32"/>
                  <a:gd name="T30" fmla="*/ 53 w 63"/>
                  <a:gd name="T31" fmla="*/ 19 h 32"/>
                  <a:gd name="T32" fmla="*/ 51 w 63"/>
                  <a:gd name="T33" fmla="*/ 20 h 32"/>
                  <a:gd name="T34" fmla="*/ 51 w 63"/>
                  <a:gd name="T35" fmla="*/ 21 h 32"/>
                  <a:gd name="T36" fmla="*/ 53 w 63"/>
                  <a:gd name="T37" fmla="*/ 20 h 32"/>
                  <a:gd name="T38" fmla="*/ 11 w 63"/>
                  <a:gd name="T39" fmla="*/ 13 h 32"/>
                  <a:gd name="T40" fmla="*/ 12 w 63"/>
                  <a:gd name="T41" fmla="*/ 13 h 32"/>
                  <a:gd name="T42" fmla="*/ 13 w 63"/>
                  <a:gd name="T43" fmla="*/ 13 h 32"/>
                  <a:gd name="T44" fmla="*/ 12 w 63"/>
                  <a:gd name="T45" fmla="*/ 12 h 32"/>
                  <a:gd name="T46" fmla="*/ 11 w 63"/>
                  <a:gd name="T47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2">
                    <a:moveTo>
                      <a:pt x="19" y="2"/>
                    </a:moveTo>
                    <a:cubicBezTo>
                      <a:pt x="20" y="1"/>
                      <a:pt x="21" y="0"/>
                      <a:pt x="22" y="1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3" y="8"/>
                      <a:pt x="63" y="9"/>
                      <a:pt x="63" y="9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2"/>
                      <a:pt x="43" y="32"/>
                      <a:pt x="42" y="32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5"/>
                      <a:pt x="0" y="24"/>
                      <a:pt x="1" y="23"/>
                    </a:cubicBezTo>
                    <a:lnTo>
                      <a:pt x="19" y="2"/>
                    </a:lnTo>
                    <a:close/>
                    <a:moveTo>
                      <a:pt x="42" y="29"/>
                    </a:moveTo>
                    <a:cubicBezTo>
                      <a:pt x="58" y="10"/>
                      <a:pt x="58" y="10"/>
                      <a:pt x="58" y="1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6" y="22"/>
                      <a:pt x="6" y="22"/>
                      <a:pt x="6" y="22"/>
                    </a:cubicBezTo>
                    <a:lnTo>
                      <a:pt x="42" y="29"/>
                    </a:lnTo>
                    <a:close/>
                    <a:moveTo>
                      <a:pt x="53" y="20"/>
                    </a:moveTo>
                    <a:cubicBezTo>
                      <a:pt x="53" y="19"/>
                      <a:pt x="53" y="19"/>
                      <a:pt x="53" y="19"/>
                    </a:cubicBezTo>
                    <a:cubicBezTo>
                      <a:pt x="52" y="19"/>
                      <a:pt x="51" y="19"/>
                      <a:pt x="51" y="20"/>
                    </a:cubicBezTo>
                    <a:cubicBezTo>
                      <a:pt x="50" y="20"/>
                      <a:pt x="50" y="21"/>
                      <a:pt x="51" y="21"/>
                    </a:cubicBezTo>
                    <a:cubicBezTo>
                      <a:pt x="52" y="21"/>
                      <a:pt x="53" y="20"/>
                      <a:pt x="53" y="20"/>
                    </a:cubicBezTo>
                    <a:close/>
                    <a:moveTo>
                      <a:pt x="11" y="13"/>
                    </a:move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11" y="13"/>
                    </a:lnTo>
                    <a:close/>
                  </a:path>
                </a:pathLst>
              </a:custGeom>
              <a:solidFill>
                <a:srgbClr val="A7A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4" name="Freeform 491"/>
              <p:cNvSpPr/>
              <p:nvPr/>
            </p:nvSpPr>
            <p:spPr bwMode="auto">
              <a:xfrm>
                <a:off x="6576" y="3322"/>
                <a:ext cx="63" cy="27"/>
              </a:xfrm>
              <a:custGeom>
                <a:avLst/>
                <a:gdLst>
                  <a:gd name="T0" fmla="*/ 62 w 63"/>
                  <a:gd name="T1" fmla="*/ 0 h 27"/>
                  <a:gd name="T2" fmla="*/ 62 w 63"/>
                  <a:gd name="T3" fmla="*/ 1 h 27"/>
                  <a:gd name="T4" fmla="*/ 44 w 63"/>
                  <a:gd name="T5" fmla="*/ 23 h 27"/>
                  <a:gd name="T6" fmla="*/ 41 w 63"/>
                  <a:gd name="T7" fmla="*/ 24 h 27"/>
                  <a:gd name="T8" fmla="*/ 1 w 63"/>
                  <a:gd name="T9" fmla="*/ 17 h 27"/>
                  <a:gd name="T10" fmla="*/ 0 w 63"/>
                  <a:gd name="T11" fmla="*/ 16 h 27"/>
                  <a:gd name="T12" fmla="*/ 1 w 63"/>
                  <a:gd name="T13" fmla="*/ 19 h 27"/>
                  <a:gd name="T14" fmla="*/ 2 w 63"/>
                  <a:gd name="T15" fmla="*/ 20 h 27"/>
                  <a:gd name="T16" fmla="*/ 42 w 63"/>
                  <a:gd name="T17" fmla="*/ 27 h 27"/>
                  <a:gd name="T18" fmla="*/ 45 w 63"/>
                  <a:gd name="T19" fmla="*/ 26 h 27"/>
                  <a:gd name="T20" fmla="*/ 63 w 63"/>
                  <a:gd name="T21" fmla="*/ 4 h 27"/>
                  <a:gd name="T22" fmla="*/ 63 w 63"/>
                  <a:gd name="T23" fmla="*/ 3 h 27"/>
                  <a:gd name="T24" fmla="*/ 62 w 63"/>
                  <a:gd name="T2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27">
                    <a:moveTo>
                      <a:pt x="62" y="0"/>
                    </a:moveTo>
                    <a:cubicBezTo>
                      <a:pt x="62" y="1"/>
                      <a:pt x="62" y="1"/>
                      <a:pt x="62" y="1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3" y="24"/>
                      <a:pt x="42" y="24"/>
                      <a:pt x="41" y="24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0" y="17"/>
                      <a:pt x="0" y="18"/>
                      <a:pt x="1" y="19"/>
                    </a:cubicBezTo>
                    <a:cubicBezTo>
                      <a:pt x="1" y="19"/>
                      <a:pt x="1" y="20"/>
                      <a:pt x="2" y="20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3" y="27"/>
                      <a:pt x="44" y="26"/>
                      <a:pt x="45" y="26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4"/>
                      <a:pt x="63" y="3"/>
                      <a:pt x="63" y="3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BF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5" name="Freeform 492"/>
              <p:cNvSpPr/>
              <p:nvPr/>
            </p:nvSpPr>
            <p:spPr bwMode="auto">
              <a:xfrm>
                <a:off x="6625" y="3333"/>
                <a:ext cx="3" cy="2"/>
              </a:xfrm>
              <a:custGeom>
                <a:avLst/>
                <a:gdLst>
                  <a:gd name="T0" fmla="*/ 0 w 3"/>
                  <a:gd name="T1" fmla="*/ 1 h 2"/>
                  <a:gd name="T2" fmla="*/ 0 w 3"/>
                  <a:gd name="T3" fmla="*/ 2 h 2"/>
                  <a:gd name="T4" fmla="*/ 1 w 3"/>
                  <a:gd name="T5" fmla="*/ 2 h 2"/>
                  <a:gd name="T6" fmla="*/ 3 w 3"/>
                  <a:gd name="T7" fmla="*/ 1 h 2"/>
                  <a:gd name="T8" fmla="*/ 3 w 3"/>
                  <a:gd name="T9" fmla="*/ 0 h 2"/>
                  <a:gd name="T10" fmla="*/ 3 w 3"/>
                  <a:gd name="T11" fmla="*/ 0 h 2"/>
                  <a:gd name="T12" fmla="*/ 3 w 3"/>
                  <a:gd name="T13" fmla="*/ 1 h 2"/>
                  <a:gd name="T14" fmla="*/ 1 w 3"/>
                  <a:gd name="T15" fmla="*/ 2 h 2"/>
                  <a:gd name="T16" fmla="*/ 0 w 3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3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6" name="Freeform 493"/>
              <p:cNvSpPr/>
              <p:nvPr/>
            </p:nvSpPr>
            <p:spPr bwMode="auto">
              <a:xfrm>
                <a:off x="6625" y="3333"/>
                <a:ext cx="4" cy="2"/>
              </a:xfrm>
              <a:custGeom>
                <a:avLst/>
                <a:gdLst>
                  <a:gd name="T0" fmla="*/ 0 w 4"/>
                  <a:gd name="T1" fmla="*/ 1 h 2"/>
                  <a:gd name="T2" fmla="*/ 1 w 4"/>
                  <a:gd name="T3" fmla="*/ 2 h 2"/>
                  <a:gd name="T4" fmla="*/ 3 w 4"/>
                  <a:gd name="T5" fmla="*/ 1 h 2"/>
                  <a:gd name="T6" fmla="*/ 3 w 4"/>
                  <a:gd name="T7" fmla="*/ 0 h 2"/>
                  <a:gd name="T8" fmla="*/ 0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1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2" y="2"/>
                      <a:pt x="3" y="2"/>
                      <a:pt x="3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C1C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7" name="Freeform 494"/>
              <p:cNvSpPr/>
              <p:nvPr/>
            </p:nvSpPr>
            <p:spPr bwMode="auto">
              <a:xfrm>
                <a:off x="6628" y="3332"/>
                <a:ext cx="4" cy="6"/>
              </a:xfrm>
              <a:custGeom>
                <a:avLst/>
                <a:gdLst>
                  <a:gd name="T0" fmla="*/ 4 w 4"/>
                  <a:gd name="T1" fmla="*/ 1 h 6"/>
                  <a:gd name="T2" fmla="*/ 3 w 4"/>
                  <a:gd name="T3" fmla="*/ 0 h 6"/>
                  <a:gd name="T4" fmla="*/ 0 w 4"/>
                  <a:gd name="T5" fmla="*/ 5 h 6"/>
                  <a:gd name="T6" fmla="*/ 0 w 4"/>
                  <a:gd name="T7" fmla="*/ 6 h 6"/>
                  <a:gd name="T8" fmla="*/ 4 w 4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1"/>
                    </a:moveTo>
                    <a:lnTo>
                      <a:pt x="3" y="0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8" name="Freeform 495"/>
              <p:cNvSpPr/>
              <p:nvPr/>
            </p:nvSpPr>
            <p:spPr bwMode="auto">
              <a:xfrm>
                <a:off x="6628" y="3333"/>
                <a:ext cx="4" cy="5"/>
              </a:xfrm>
              <a:custGeom>
                <a:avLst/>
                <a:gdLst>
                  <a:gd name="T0" fmla="*/ 4 w 4"/>
                  <a:gd name="T1" fmla="*/ 0 h 5"/>
                  <a:gd name="T2" fmla="*/ 3 w 4"/>
                  <a:gd name="T3" fmla="*/ 0 h 5"/>
                  <a:gd name="T4" fmla="*/ 0 w 4"/>
                  <a:gd name="T5" fmla="*/ 4 h 5"/>
                  <a:gd name="T6" fmla="*/ 0 w 4"/>
                  <a:gd name="T7" fmla="*/ 5 h 5"/>
                  <a:gd name="T8" fmla="*/ 4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3" y="0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9" name="Freeform 496"/>
              <p:cNvSpPr/>
              <p:nvPr/>
            </p:nvSpPr>
            <p:spPr bwMode="auto">
              <a:xfrm>
                <a:off x="6582" y="3340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0 h 2"/>
                  <a:gd name="T4" fmla="*/ 1 w 2"/>
                  <a:gd name="T5" fmla="*/ 1 h 2"/>
                  <a:gd name="T6" fmla="*/ 2 w 2"/>
                  <a:gd name="T7" fmla="*/ 2 h 2"/>
                  <a:gd name="T8" fmla="*/ 2 w 2"/>
                  <a:gd name="T9" fmla="*/ 2 h 2"/>
                  <a:gd name="T10" fmla="*/ 0 w 2"/>
                  <a:gd name="T11" fmla="*/ 2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0" name="Freeform 497"/>
              <p:cNvSpPr/>
              <p:nvPr/>
            </p:nvSpPr>
            <p:spPr bwMode="auto">
              <a:xfrm>
                <a:off x="6582" y="3340"/>
                <a:ext cx="2" cy="2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0 w 2"/>
                  <a:gd name="T5" fmla="*/ 0 h 2"/>
                  <a:gd name="T6" fmla="*/ 0 w 2"/>
                  <a:gd name="T7" fmla="*/ 2 h 2"/>
                  <a:gd name="T8" fmla="*/ 2 w 2"/>
                  <a:gd name="T9" fmla="*/ 2 h 2"/>
                  <a:gd name="T10" fmla="*/ 1 w 2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E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1" name="Freeform 498"/>
              <p:cNvSpPr/>
              <p:nvPr/>
            </p:nvSpPr>
            <p:spPr bwMode="auto">
              <a:xfrm>
                <a:off x="6581" y="3340"/>
                <a:ext cx="2" cy="2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0 w 2"/>
                  <a:gd name="T7" fmla="*/ 1 h 2"/>
                  <a:gd name="T8" fmla="*/ 1 w 2"/>
                  <a:gd name="T9" fmla="*/ 1 h 2"/>
                  <a:gd name="T10" fmla="*/ 1 w 2"/>
                  <a:gd name="T11" fmla="*/ 2 h 2"/>
                  <a:gd name="T12" fmla="*/ 1 w 2"/>
                  <a:gd name="T13" fmla="*/ 2 h 2"/>
                  <a:gd name="T14" fmla="*/ 2 w 2"/>
                  <a:gd name="T15" fmla="*/ 2 h 2"/>
                  <a:gd name="T16" fmla="*/ 2 w 2"/>
                  <a:gd name="T17" fmla="*/ 2 h 2"/>
                  <a:gd name="T18" fmla="*/ 1 w 2"/>
                  <a:gd name="T19" fmla="*/ 0 h 2"/>
                  <a:gd name="T20" fmla="*/ 1 w 2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7A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2" name="Freeform 499"/>
              <p:cNvSpPr/>
              <p:nvPr/>
            </p:nvSpPr>
            <p:spPr bwMode="auto">
              <a:xfrm>
                <a:off x="6581" y="3341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1 w 1"/>
                  <a:gd name="T5" fmla="*/ 1 h 2"/>
                  <a:gd name="T6" fmla="*/ 1 w 1"/>
                  <a:gd name="T7" fmla="*/ 2 h 2"/>
                  <a:gd name="T8" fmla="*/ 1 w 1"/>
                  <a:gd name="T9" fmla="*/ 1 h 2"/>
                  <a:gd name="T10" fmla="*/ 0 w 1"/>
                  <a:gd name="T11" fmla="*/ 0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3" name="Freeform 500"/>
              <p:cNvSpPr/>
              <p:nvPr/>
            </p:nvSpPr>
            <p:spPr bwMode="auto">
              <a:xfrm>
                <a:off x="6582" y="3340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2 h 2"/>
                  <a:gd name="T6" fmla="*/ 1 w 2"/>
                  <a:gd name="T7" fmla="*/ 1 h 2"/>
                  <a:gd name="T8" fmla="*/ 1 w 2"/>
                  <a:gd name="T9" fmla="*/ 0 h 2"/>
                  <a:gd name="T10" fmla="*/ 0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1" y="2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43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4" name="Freeform 501"/>
              <p:cNvSpPr/>
              <p:nvPr/>
            </p:nvSpPr>
            <p:spPr bwMode="auto">
              <a:xfrm>
                <a:off x="6582" y="3325"/>
                <a:ext cx="28" cy="12"/>
              </a:xfrm>
              <a:custGeom>
                <a:avLst/>
                <a:gdLst>
                  <a:gd name="T0" fmla="*/ 3 w 28"/>
                  <a:gd name="T1" fmla="*/ 2 h 12"/>
                  <a:gd name="T2" fmla="*/ 13 w 28"/>
                  <a:gd name="T3" fmla="*/ 0 h 12"/>
                  <a:gd name="T4" fmla="*/ 27 w 28"/>
                  <a:gd name="T5" fmla="*/ 4 h 12"/>
                  <a:gd name="T6" fmla="*/ 26 w 28"/>
                  <a:gd name="T7" fmla="*/ 5 h 12"/>
                  <a:gd name="T8" fmla="*/ 19 w 28"/>
                  <a:gd name="T9" fmla="*/ 5 h 12"/>
                  <a:gd name="T10" fmla="*/ 18 w 28"/>
                  <a:gd name="T11" fmla="*/ 9 h 12"/>
                  <a:gd name="T12" fmla="*/ 14 w 28"/>
                  <a:gd name="T13" fmla="*/ 12 h 12"/>
                  <a:gd name="T14" fmla="*/ 11 w 28"/>
                  <a:gd name="T15" fmla="*/ 10 h 12"/>
                  <a:gd name="T16" fmla="*/ 2 w 28"/>
                  <a:gd name="T17" fmla="*/ 9 h 12"/>
                  <a:gd name="T18" fmla="*/ 3 w 28"/>
                  <a:gd name="T1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12">
                    <a:moveTo>
                      <a:pt x="3" y="2"/>
                    </a:moveTo>
                    <a:cubicBezTo>
                      <a:pt x="3" y="2"/>
                      <a:pt x="11" y="0"/>
                      <a:pt x="13" y="0"/>
                    </a:cubicBezTo>
                    <a:cubicBezTo>
                      <a:pt x="16" y="0"/>
                      <a:pt x="27" y="4"/>
                      <a:pt x="27" y="4"/>
                    </a:cubicBezTo>
                    <a:cubicBezTo>
                      <a:pt x="27" y="4"/>
                      <a:pt x="28" y="5"/>
                      <a:pt x="26" y="5"/>
                    </a:cubicBezTo>
                    <a:cubicBezTo>
                      <a:pt x="25" y="5"/>
                      <a:pt x="19" y="5"/>
                      <a:pt x="19" y="5"/>
                    </a:cubicBezTo>
                    <a:cubicBezTo>
                      <a:pt x="19" y="5"/>
                      <a:pt x="18" y="8"/>
                      <a:pt x="18" y="9"/>
                    </a:cubicBezTo>
                    <a:cubicBezTo>
                      <a:pt x="17" y="10"/>
                      <a:pt x="16" y="12"/>
                      <a:pt x="14" y="12"/>
                    </a:cubicBezTo>
                    <a:cubicBezTo>
                      <a:pt x="11" y="12"/>
                      <a:pt x="11" y="10"/>
                      <a:pt x="11" y="10"/>
                    </a:cubicBezTo>
                    <a:cubicBezTo>
                      <a:pt x="11" y="10"/>
                      <a:pt x="5" y="10"/>
                      <a:pt x="2" y="9"/>
                    </a:cubicBezTo>
                    <a:cubicBezTo>
                      <a:pt x="0" y="9"/>
                      <a:pt x="1" y="4"/>
                      <a:pt x="3" y="2"/>
                    </a:cubicBezTo>
                    <a:close/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5" name="Freeform 502"/>
              <p:cNvSpPr/>
              <p:nvPr/>
            </p:nvSpPr>
            <p:spPr bwMode="auto">
              <a:xfrm>
                <a:off x="6551" y="3416"/>
                <a:ext cx="80" cy="56"/>
              </a:xfrm>
              <a:custGeom>
                <a:avLst/>
                <a:gdLst>
                  <a:gd name="T0" fmla="*/ 12 w 80"/>
                  <a:gd name="T1" fmla="*/ 8 h 56"/>
                  <a:gd name="T2" fmla="*/ 4 w 80"/>
                  <a:gd name="T3" fmla="*/ 20 h 56"/>
                  <a:gd name="T4" fmla="*/ 24 w 80"/>
                  <a:gd name="T5" fmla="*/ 52 h 56"/>
                  <a:gd name="T6" fmla="*/ 60 w 80"/>
                  <a:gd name="T7" fmla="*/ 52 h 56"/>
                  <a:gd name="T8" fmla="*/ 68 w 80"/>
                  <a:gd name="T9" fmla="*/ 32 h 56"/>
                  <a:gd name="T10" fmla="*/ 12 w 80"/>
                  <a:gd name="T11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56">
                    <a:moveTo>
                      <a:pt x="12" y="8"/>
                    </a:moveTo>
                    <a:cubicBezTo>
                      <a:pt x="12" y="8"/>
                      <a:pt x="0" y="8"/>
                      <a:pt x="4" y="20"/>
                    </a:cubicBezTo>
                    <a:cubicBezTo>
                      <a:pt x="8" y="32"/>
                      <a:pt x="4" y="52"/>
                      <a:pt x="24" y="52"/>
                    </a:cubicBezTo>
                    <a:cubicBezTo>
                      <a:pt x="44" y="52"/>
                      <a:pt x="52" y="48"/>
                      <a:pt x="60" y="52"/>
                    </a:cubicBezTo>
                    <a:cubicBezTo>
                      <a:pt x="68" y="56"/>
                      <a:pt x="80" y="40"/>
                      <a:pt x="68" y="32"/>
                    </a:cubicBezTo>
                    <a:cubicBezTo>
                      <a:pt x="56" y="24"/>
                      <a:pt x="32" y="0"/>
                      <a:pt x="12" y="8"/>
                    </a:cubicBezTo>
                    <a:close/>
                  </a:path>
                </a:pathLst>
              </a:custGeom>
              <a:solidFill>
                <a:srgbClr val="1BB2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6" name="Freeform 503"/>
              <p:cNvSpPr/>
              <p:nvPr/>
            </p:nvSpPr>
            <p:spPr bwMode="auto">
              <a:xfrm>
                <a:off x="6531" y="3341"/>
                <a:ext cx="78" cy="118"/>
              </a:xfrm>
              <a:custGeom>
                <a:avLst/>
                <a:gdLst>
                  <a:gd name="T0" fmla="*/ 76 w 78"/>
                  <a:gd name="T1" fmla="*/ 109 h 118"/>
                  <a:gd name="T2" fmla="*/ 64 w 78"/>
                  <a:gd name="T3" fmla="*/ 98 h 118"/>
                  <a:gd name="T4" fmla="*/ 62 w 78"/>
                  <a:gd name="T5" fmla="*/ 83 h 118"/>
                  <a:gd name="T6" fmla="*/ 66 w 78"/>
                  <a:gd name="T7" fmla="*/ 48 h 118"/>
                  <a:gd name="T8" fmla="*/ 61 w 78"/>
                  <a:gd name="T9" fmla="*/ 31 h 118"/>
                  <a:gd name="T10" fmla="*/ 36 w 78"/>
                  <a:gd name="T11" fmla="*/ 7 h 118"/>
                  <a:gd name="T12" fmla="*/ 12 w 78"/>
                  <a:gd name="T13" fmla="*/ 9 h 118"/>
                  <a:gd name="T14" fmla="*/ 6 w 78"/>
                  <a:gd name="T15" fmla="*/ 24 h 118"/>
                  <a:gd name="T16" fmla="*/ 44 w 78"/>
                  <a:gd name="T17" fmla="*/ 46 h 118"/>
                  <a:gd name="T18" fmla="*/ 45 w 78"/>
                  <a:gd name="T19" fmla="*/ 57 h 118"/>
                  <a:gd name="T20" fmla="*/ 50 w 78"/>
                  <a:gd name="T21" fmla="*/ 95 h 118"/>
                  <a:gd name="T22" fmla="*/ 50 w 78"/>
                  <a:gd name="T23" fmla="*/ 95 h 118"/>
                  <a:gd name="T24" fmla="*/ 50 w 78"/>
                  <a:gd name="T25" fmla="*/ 100 h 118"/>
                  <a:gd name="T26" fmla="*/ 52 w 78"/>
                  <a:gd name="T27" fmla="*/ 104 h 118"/>
                  <a:gd name="T28" fmla="*/ 63 w 78"/>
                  <a:gd name="T29" fmla="*/ 113 h 118"/>
                  <a:gd name="T30" fmla="*/ 76 w 78"/>
                  <a:gd name="T31" fmla="*/ 115 h 118"/>
                  <a:gd name="T32" fmla="*/ 76 w 78"/>
                  <a:gd name="T33" fmla="*/ 110 h 118"/>
                  <a:gd name="T34" fmla="*/ 76 w 78"/>
                  <a:gd name="T35" fmla="*/ 10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" h="118">
                    <a:moveTo>
                      <a:pt x="76" y="109"/>
                    </a:moveTo>
                    <a:cubicBezTo>
                      <a:pt x="76" y="109"/>
                      <a:pt x="66" y="99"/>
                      <a:pt x="64" y="98"/>
                    </a:cubicBezTo>
                    <a:cubicBezTo>
                      <a:pt x="61" y="95"/>
                      <a:pt x="62" y="83"/>
                      <a:pt x="62" y="83"/>
                    </a:cubicBezTo>
                    <a:cubicBezTo>
                      <a:pt x="66" y="48"/>
                      <a:pt x="66" y="48"/>
                      <a:pt x="66" y="48"/>
                    </a:cubicBezTo>
                    <a:cubicBezTo>
                      <a:pt x="66" y="45"/>
                      <a:pt x="68" y="39"/>
                      <a:pt x="61" y="31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7"/>
                      <a:pt x="18" y="0"/>
                      <a:pt x="12" y="9"/>
                    </a:cubicBezTo>
                    <a:cubicBezTo>
                      <a:pt x="6" y="18"/>
                      <a:pt x="0" y="18"/>
                      <a:pt x="6" y="24"/>
                    </a:cubicBezTo>
                    <a:cubicBezTo>
                      <a:pt x="6" y="24"/>
                      <a:pt x="40" y="42"/>
                      <a:pt x="44" y="46"/>
                    </a:cubicBezTo>
                    <a:cubicBezTo>
                      <a:pt x="47" y="49"/>
                      <a:pt x="45" y="56"/>
                      <a:pt x="45" y="57"/>
                    </a:cubicBezTo>
                    <a:cubicBezTo>
                      <a:pt x="43" y="69"/>
                      <a:pt x="50" y="93"/>
                      <a:pt x="50" y="95"/>
                    </a:cubicBezTo>
                    <a:cubicBezTo>
                      <a:pt x="50" y="95"/>
                      <a:pt x="50" y="95"/>
                      <a:pt x="50" y="95"/>
                    </a:cubicBezTo>
                    <a:cubicBezTo>
                      <a:pt x="50" y="100"/>
                      <a:pt x="50" y="100"/>
                      <a:pt x="50" y="100"/>
                    </a:cubicBezTo>
                    <a:cubicBezTo>
                      <a:pt x="50" y="101"/>
                      <a:pt x="50" y="102"/>
                      <a:pt x="52" y="104"/>
                    </a:cubicBezTo>
                    <a:cubicBezTo>
                      <a:pt x="53" y="106"/>
                      <a:pt x="63" y="113"/>
                      <a:pt x="63" y="113"/>
                    </a:cubicBezTo>
                    <a:cubicBezTo>
                      <a:pt x="63" y="113"/>
                      <a:pt x="70" y="118"/>
                      <a:pt x="76" y="115"/>
                    </a:cubicBezTo>
                    <a:cubicBezTo>
                      <a:pt x="78" y="113"/>
                      <a:pt x="78" y="111"/>
                      <a:pt x="76" y="110"/>
                    </a:cubicBezTo>
                    <a:lnTo>
                      <a:pt x="76" y="109"/>
                    </a:ln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7" name="Freeform 504"/>
              <p:cNvSpPr/>
              <p:nvPr/>
            </p:nvSpPr>
            <p:spPr bwMode="auto">
              <a:xfrm>
                <a:off x="6579" y="3440"/>
                <a:ext cx="34" cy="22"/>
              </a:xfrm>
              <a:custGeom>
                <a:avLst/>
                <a:gdLst>
                  <a:gd name="T0" fmla="*/ 32 w 34"/>
                  <a:gd name="T1" fmla="*/ 20 h 22"/>
                  <a:gd name="T2" fmla="*/ 33 w 34"/>
                  <a:gd name="T3" fmla="*/ 15 h 22"/>
                  <a:gd name="T4" fmla="*/ 29 w 34"/>
                  <a:gd name="T5" fmla="*/ 13 h 22"/>
                  <a:gd name="T6" fmla="*/ 24 w 34"/>
                  <a:gd name="T7" fmla="*/ 17 h 22"/>
                  <a:gd name="T8" fmla="*/ 14 w 34"/>
                  <a:gd name="T9" fmla="*/ 14 h 22"/>
                  <a:gd name="T10" fmla="*/ 7 w 34"/>
                  <a:gd name="T11" fmla="*/ 9 h 22"/>
                  <a:gd name="T12" fmla="*/ 1 w 34"/>
                  <a:gd name="T13" fmla="*/ 0 h 22"/>
                  <a:gd name="T14" fmla="*/ 0 w 34"/>
                  <a:gd name="T15" fmla="*/ 2 h 22"/>
                  <a:gd name="T16" fmla="*/ 1 w 34"/>
                  <a:gd name="T17" fmla="*/ 8 h 22"/>
                  <a:gd name="T18" fmla="*/ 4 w 34"/>
                  <a:gd name="T19" fmla="*/ 12 h 22"/>
                  <a:gd name="T20" fmla="*/ 19 w 34"/>
                  <a:gd name="T21" fmla="*/ 20 h 22"/>
                  <a:gd name="T22" fmla="*/ 32 w 34"/>
                  <a:gd name="T23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22">
                    <a:moveTo>
                      <a:pt x="32" y="20"/>
                    </a:moveTo>
                    <a:cubicBezTo>
                      <a:pt x="34" y="18"/>
                      <a:pt x="33" y="16"/>
                      <a:pt x="33" y="15"/>
                    </a:cubicBezTo>
                    <a:cubicBezTo>
                      <a:pt x="31" y="13"/>
                      <a:pt x="29" y="13"/>
                      <a:pt x="29" y="13"/>
                    </a:cubicBezTo>
                    <a:cubicBezTo>
                      <a:pt x="31" y="15"/>
                      <a:pt x="19" y="18"/>
                      <a:pt x="24" y="17"/>
                    </a:cubicBezTo>
                    <a:cubicBezTo>
                      <a:pt x="27" y="16"/>
                      <a:pt x="18" y="16"/>
                      <a:pt x="14" y="14"/>
                    </a:cubicBezTo>
                    <a:cubicBezTo>
                      <a:pt x="12" y="13"/>
                      <a:pt x="9" y="10"/>
                      <a:pt x="7" y="9"/>
                    </a:cubicBezTo>
                    <a:cubicBezTo>
                      <a:pt x="2" y="4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2"/>
                    </a:cubicBezTo>
                    <a:cubicBezTo>
                      <a:pt x="0" y="6"/>
                      <a:pt x="1" y="8"/>
                      <a:pt x="1" y="8"/>
                    </a:cubicBezTo>
                    <a:cubicBezTo>
                      <a:pt x="1" y="8"/>
                      <a:pt x="2" y="11"/>
                      <a:pt x="4" y="12"/>
                    </a:cubicBezTo>
                    <a:cubicBezTo>
                      <a:pt x="8" y="14"/>
                      <a:pt x="14" y="18"/>
                      <a:pt x="19" y="20"/>
                    </a:cubicBezTo>
                    <a:cubicBezTo>
                      <a:pt x="23" y="22"/>
                      <a:pt x="29" y="22"/>
                      <a:pt x="32" y="20"/>
                    </a:cubicBezTo>
                    <a:close/>
                  </a:path>
                </a:pathLst>
              </a:custGeom>
              <a:solidFill>
                <a:srgbClr val="D4DB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8" name="Freeform 505"/>
              <p:cNvSpPr/>
              <p:nvPr/>
            </p:nvSpPr>
            <p:spPr bwMode="auto">
              <a:xfrm>
                <a:off x="6578" y="3436"/>
                <a:ext cx="35" cy="25"/>
              </a:xfrm>
              <a:custGeom>
                <a:avLst/>
                <a:gdLst>
                  <a:gd name="T0" fmla="*/ 33 w 35"/>
                  <a:gd name="T1" fmla="*/ 23 h 25"/>
                  <a:gd name="T2" fmla="*/ 30 w 35"/>
                  <a:gd name="T3" fmla="*/ 15 h 25"/>
                  <a:gd name="T4" fmla="*/ 29 w 35"/>
                  <a:gd name="T5" fmla="*/ 14 h 25"/>
                  <a:gd name="T6" fmla="*/ 26 w 35"/>
                  <a:gd name="T7" fmla="*/ 19 h 25"/>
                  <a:gd name="T8" fmla="*/ 16 w 35"/>
                  <a:gd name="T9" fmla="*/ 17 h 25"/>
                  <a:gd name="T10" fmla="*/ 7 w 35"/>
                  <a:gd name="T11" fmla="*/ 10 h 25"/>
                  <a:gd name="T12" fmla="*/ 3 w 35"/>
                  <a:gd name="T13" fmla="*/ 0 h 25"/>
                  <a:gd name="T14" fmla="*/ 1 w 35"/>
                  <a:gd name="T15" fmla="*/ 7 h 25"/>
                  <a:gd name="T16" fmla="*/ 8 w 35"/>
                  <a:gd name="T17" fmla="*/ 16 h 25"/>
                  <a:gd name="T18" fmla="*/ 20 w 35"/>
                  <a:gd name="T19" fmla="*/ 23 h 25"/>
                  <a:gd name="T20" fmla="*/ 33 w 35"/>
                  <a:gd name="T21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25">
                    <a:moveTo>
                      <a:pt x="33" y="23"/>
                    </a:moveTo>
                    <a:cubicBezTo>
                      <a:pt x="35" y="21"/>
                      <a:pt x="35" y="19"/>
                      <a:pt x="30" y="15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0" y="16"/>
                      <a:pt x="30" y="18"/>
                      <a:pt x="26" y="19"/>
                    </a:cubicBezTo>
                    <a:cubicBezTo>
                      <a:pt x="23" y="20"/>
                      <a:pt x="20" y="19"/>
                      <a:pt x="16" y="17"/>
                    </a:cubicBezTo>
                    <a:cubicBezTo>
                      <a:pt x="14" y="15"/>
                      <a:pt x="10" y="14"/>
                      <a:pt x="7" y="10"/>
                    </a:cubicBezTo>
                    <a:cubicBezTo>
                      <a:pt x="2" y="5"/>
                      <a:pt x="3" y="0"/>
                      <a:pt x="3" y="0"/>
                    </a:cubicBezTo>
                    <a:cubicBezTo>
                      <a:pt x="3" y="0"/>
                      <a:pt x="0" y="3"/>
                      <a:pt x="1" y="7"/>
                    </a:cubicBezTo>
                    <a:cubicBezTo>
                      <a:pt x="2" y="12"/>
                      <a:pt x="8" y="16"/>
                      <a:pt x="8" y="16"/>
                    </a:cubicBezTo>
                    <a:cubicBezTo>
                      <a:pt x="11" y="19"/>
                      <a:pt x="15" y="22"/>
                      <a:pt x="20" y="23"/>
                    </a:cubicBezTo>
                    <a:cubicBezTo>
                      <a:pt x="26" y="25"/>
                      <a:pt x="31" y="24"/>
                      <a:pt x="33" y="23"/>
                    </a:cubicBezTo>
                    <a:close/>
                  </a:path>
                </a:pathLst>
              </a:custGeom>
              <a:solidFill>
                <a:srgbClr val="4F10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9" name="Freeform 506"/>
              <p:cNvSpPr/>
              <p:nvPr/>
            </p:nvSpPr>
            <p:spPr bwMode="auto">
              <a:xfrm>
                <a:off x="6552" y="3345"/>
                <a:ext cx="68" cy="112"/>
              </a:xfrm>
              <a:custGeom>
                <a:avLst/>
                <a:gdLst>
                  <a:gd name="T0" fmla="*/ 35 w 68"/>
                  <a:gd name="T1" fmla="*/ 108 h 112"/>
                  <a:gd name="T2" fmla="*/ 33 w 68"/>
                  <a:gd name="T3" fmla="*/ 95 h 112"/>
                  <a:gd name="T4" fmla="*/ 37 w 68"/>
                  <a:gd name="T5" fmla="*/ 81 h 112"/>
                  <a:gd name="T6" fmla="*/ 59 w 68"/>
                  <a:gd name="T7" fmla="*/ 50 h 112"/>
                  <a:gd name="T8" fmla="*/ 65 w 68"/>
                  <a:gd name="T9" fmla="*/ 38 h 112"/>
                  <a:gd name="T10" fmla="*/ 60 w 68"/>
                  <a:gd name="T11" fmla="*/ 21 h 112"/>
                  <a:gd name="T12" fmla="*/ 49 w 68"/>
                  <a:gd name="T13" fmla="*/ 12 h 112"/>
                  <a:gd name="T14" fmla="*/ 10 w 68"/>
                  <a:gd name="T15" fmla="*/ 0 h 112"/>
                  <a:gd name="T16" fmla="*/ 27 w 68"/>
                  <a:gd name="T17" fmla="*/ 19 h 112"/>
                  <a:gd name="T18" fmla="*/ 40 w 68"/>
                  <a:gd name="T19" fmla="*/ 46 h 112"/>
                  <a:gd name="T20" fmla="*/ 40 w 68"/>
                  <a:gd name="T21" fmla="*/ 50 h 112"/>
                  <a:gd name="T22" fmla="*/ 22 w 68"/>
                  <a:gd name="T23" fmla="*/ 79 h 112"/>
                  <a:gd name="T24" fmla="*/ 18 w 68"/>
                  <a:gd name="T25" fmla="*/ 85 h 112"/>
                  <a:gd name="T26" fmla="*/ 17 w 68"/>
                  <a:gd name="T27" fmla="*/ 90 h 112"/>
                  <a:gd name="T28" fmla="*/ 22 w 68"/>
                  <a:gd name="T29" fmla="*/ 104 h 112"/>
                  <a:gd name="T30" fmla="*/ 31 w 68"/>
                  <a:gd name="T31" fmla="*/ 112 h 112"/>
                  <a:gd name="T32" fmla="*/ 35 w 68"/>
                  <a:gd name="T33" fmla="*/ 10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" h="112">
                    <a:moveTo>
                      <a:pt x="35" y="108"/>
                    </a:moveTo>
                    <a:cubicBezTo>
                      <a:pt x="34" y="107"/>
                      <a:pt x="33" y="97"/>
                      <a:pt x="33" y="95"/>
                    </a:cubicBezTo>
                    <a:cubicBezTo>
                      <a:pt x="32" y="89"/>
                      <a:pt x="37" y="81"/>
                      <a:pt x="37" y="81"/>
                    </a:cubicBezTo>
                    <a:cubicBezTo>
                      <a:pt x="59" y="50"/>
                      <a:pt x="59" y="50"/>
                      <a:pt x="59" y="50"/>
                    </a:cubicBezTo>
                    <a:cubicBezTo>
                      <a:pt x="60" y="48"/>
                      <a:pt x="64" y="41"/>
                      <a:pt x="65" y="38"/>
                    </a:cubicBezTo>
                    <a:cubicBezTo>
                      <a:pt x="68" y="29"/>
                      <a:pt x="61" y="23"/>
                      <a:pt x="60" y="21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4"/>
                      <a:pt x="30" y="15"/>
                      <a:pt x="27" y="19"/>
                    </a:cubicBezTo>
                    <a:cubicBezTo>
                      <a:pt x="27" y="19"/>
                      <a:pt x="38" y="41"/>
                      <a:pt x="40" y="46"/>
                    </a:cubicBezTo>
                    <a:cubicBezTo>
                      <a:pt x="40" y="47"/>
                      <a:pt x="41" y="50"/>
                      <a:pt x="40" y="50"/>
                    </a:cubicBezTo>
                    <a:cubicBezTo>
                      <a:pt x="38" y="54"/>
                      <a:pt x="27" y="72"/>
                      <a:pt x="22" y="79"/>
                    </a:cubicBezTo>
                    <a:cubicBezTo>
                      <a:pt x="18" y="85"/>
                      <a:pt x="18" y="85"/>
                      <a:pt x="18" y="85"/>
                    </a:cubicBezTo>
                    <a:cubicBezTo>
                      <a:pt x="17" y="87"/>
                      <a:pt x="17" y="87"/>
                      <a:pt x="17" y="90"/>
                    </a:cubicBezTo>
                    <a:cubicBezTo>
                      <a:pt x="17" y="93"/>
                      <a:pt x="22" y="104"/>
                      <a:pt x="22" y="104"/>
                    </a:cubicBezTo>
                    <a:cubicBezTo>
                      <a:pt x="22" y="104"/>
                      <a:pt x="25" y="111"/>
                      <a:pt x="31" y="112"/>
                    </a:cubicBezTo>
                    <a:cubicBezTo>
                      <a:pt x="34" y="112"/>
                      <a:pt x="35" y="110"/>
                      <a:pt x="35" y="108"/>
                    </a:cubicBezTo>
                    <a:close/>
                  </a:path>
                </a:pathLst>
              </a:custGeom>
              <a:solidFill>
                <a:srgbClr val="CCA2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0" name="Freeform 507"/>
              <p:cNvSpPr/>
              <p:nvPr/>
            </p:nvSpPr>
            <p:spPr bwMode="auto">
              <a:xfrm>
                <a:off x="6565" y="3430"/>
                <a:ext cx="23" cy="33"/>
              </a:xfrm>
              <a:custGeom>
                <a:avLst/>
                <a:gdLst>
                  <a:gd name="T0" fmla="*/ 20 w 23"/>
                  <a:gd name="T1" fmla="*/ 33 h 33"/>
                  <a:gd name="T2" fmla="*/ 23 w 23"/>
                  <a:gd name="T3" fmla="*/ 30 h 33"/>
                  <a:gd name="T4" fmla="*/ 21 w 23"/>
                  <a:gd name="T5" fmla="*/ 26 h 33"/>
                  <a:gd name="T6" fmla="*/ 15 w 23"/>
                  <a:gd name="T7" fmla="*/ 26 h 33"/>
                  <a:gd name="T8" fmla="*/ 8 w 23"/>
                  <a:gd name="T9" fmla="*/ 18 h 33"/>
                  <a:gd name="T10" fmla="*/ 5 w 23"/>
                  <a:gd name="T11" fmla="*/ 10 h 33"/>
                  <a:gd name="T12" fmla="*/ 5 w 23"/>
                  <a:gd name="T13" fmla="*/ 0 h 33"/>
                  <a:gd name="T14" fmla="*/ 3 w 23"/>
                  <a:gd name="T15" fmla="*/ 3 h 33"/>
                  <a:gd name="T16" fmla="*/ 2 w 23"/>
                  <a:gd name="T17" fmla="*/ 7 h 33"/>
                  <a:gd name="T18" fmla="*/ 2 w 23"/>
                  <a:gd name="T19" fmla="*/ 11 h 33"/>
                  <a:gd name="T20" fmla="*/ 8 w 23"/>
                  <a:gd name="T21" fmla="*/ 26 h 33"/>
                  <a:gd name="T22" fmla="*/ 20 w 23"/>
                  <a:gd name="T2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33">
                    <a:moveTo>
                      <a:pt x="20" y="33"/>
                    </a:moveTo>
                    <a:cubicBezTo>
                      <a:pt x="22" y="33"/>
                      <a:pt x="23" y="30"/>
                      <a:pt x="23" y="30"/>
                    </a:cubicBezTo>
                    <a:cubicBezTo>
                      <a:pt x="23" y="27"/>
                      <a:pt x="21" y="26"/>
                      <a:pt x="21" y="26"/>
                    </a:cubicBezTo>
                    <a:cubicBezTo>
                      <a:pt x="21" y="28"/>
                      <a:pt x="10" y="25"/>
                      <a:pt x="15" y="26"/>
                    </a:cubicBezTo>
                    <a:cubicBezTo>
                      <a:pt x="17" y="27"/>
                      <a:pt x="10" y="21"/>
                      <a:pt x="8" y="18"/>
                    </a:cubicBezTo>
                    <a:cubicBezTo>
                      <a:pt x="7" y="16"/>
                      <a:pt x="6" y="12"/>
                      <a:pt x="5" y="10"/>
                    </a:cubicBezTo>
                    <a:cubicBezTo>
                      <a:pt x="3" y="3"/>
                      <a:pt x="5" y="0"/>
                      <a:pt x="5" y="0"/>
                    </a:cubicBezTo>
                    <a:cubicBezTo>
                      <a:pt x="5" y="0"/>
                      <a:pt x="4" y="1"/>
                      <a:pt x="3" y="3"/>
                    </a:cubicBezTo>
                    <a:cubicBezTo>
                      <a:pt x="1" y="6"/>
                      <a:pt x="2" y="7"/>
                      <a:pt x="2" y="7"/>
                    </a:cubicBezTo>
                    <a:cubicBezTo>
                      <a:pt x="2" y="7"/>
                      <a:pt x="0" y="8"/>
                      <a:pt x="2" y="11"/>
                    </a:cubicBezTo>
                    <a:cubicBezTo>
                      <a:pt x="3" y="15"/>
                      <a:pt x="5" y="21"/>
                      <a:pt x="8" y="26"/>
                    </a:cubicBezTo>
                    <a:cubicBezTo>
                      <a:pt x="11" y="30"/>
                      <a:pt x="16" y="33"/>
                      <a:pt x="20" y="33"/>
                    </a:cubicBezTo>
                    <a:close/>
                  </a:path>
                </a:pathLst>
              </a:custGeom>
              <a:solidFill>
                <a:srgbClr val="D4DB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1" name="Freeform 508"/>
              <p:cNvSpPr/>
              <p:nvPr/>
            </p:nvSpPr>
            <p:spPr bwMode="auto">
              <a:xfrm>
                <a:off x="6566" y="3427"/>
                <a:ext cx="23" cy="35"/>
              </a:xfrm>
              <a:custGeom>
                <a:avLst/>
                <a:gdLst>
                  <a:gd name="T0" fmla="*/ 19 w 23"/>
                  <a:gd name="T1" fmla="*/ 35 h 35"/>
                  <a:gd name="T2" fmla="*/ 21 w 23"/>
                  <a:gd name="T3" fmla="*/ 27 h 35"/>
                  <a:gd name="T4" fmla="*/ 21 w 23"/>
                  <a:gd name="T5" fmla="*/ 26 h 35"/>
                  <a:gd name="T6" fmla="*/ 16 w 23"/>
                  <a:gd name="T7" fmla="*/ 28 h 35"/>
                  <a:gd name="T8" fmla="*/ 8 w 23"/>
                  <a:gd name="T9" fmla="*/ 20 h 35"/>
                  <a:gd name="T10" fmla="*/ 4 w 23"/>
                  <a:gd name="T11" fmla="*/ 10 h 35"/>
                  <a:gd name="T12" fmla="*/ 6 w 23"/>
                  <a:gd name="T13" fmla="*/ 0 h 35"/>
                  <a:gd name="T14" fmla="*/ 1 w 23"/>
                  <a:gd name="T15" fmla="*/ 4 h 35"/>
                  <a:gd name="T16" fmla="*/ 0 w 23"/>
                  <a:gd name="T17" fmla="*/ 10 h 35"/>
                  <a:gd name="T18" fmla="*/ 2 w 23"/>
                  <a:gd name="T19" fmla="*/ 14 h 35"/>
                  <a:gd name="T20" fmla="*/ 8 w 23"/>
                  <a:gd name="T21" fmla="*/ 28 h 35"/>
                  <a:gd name="T22" fmla="*/ 19 w 23"/>
                  <a:gd name="T23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35">
                    <a:moveTo>
                      <a:pt x="19" y="35"/>
                    </a:moveTo>
                    <a:cubicBezTo>
                      <a:pt x="22" y="35"/>
                      <a:pt x="23" y="33"/>
                      <a:pt x="21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8"/>
                      <a:pt x="20" y="30"/>
                      <a:pt x="16" y="28"/>
                    </a:cubicBezTo>
                    <a:cubicBezTo>
                      <a:pt x="13" y="27"/>
                      <a:pt x="10" y="24"/>
                      <a:pt x="8" y="20"/>
                    </a:cubicBezTo>
                    <a:cubicBezTo>
                      <a:pt x="7" y="18"/>
                      <a:pt x="5" y="15"/>
                      <a:pt x="4" y="10"/>
                    </a:cubicBezTo>
                    <a:cubicBezTo>
                      <a:pt x="3" y="4"/>
                      <a:pt x="6" y="0"/>
                      <a:pt x="6" y="0"/>
                    </a:cubicBezTo>
                    <a:cubicBezTo>
                      <a:pt x="6" y="0"/>
                      <a:pt x="3" y="0"/>
                      <a:pt x="1" y="4"/>
                    </a:cubicBezTo>
                    <a:cubicBezTo>
                      <a:pt x="0" y="8"/>
                      <a:pt x="0" y="10"/>
                      <a:pt x="0" y="1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8"/>
                      <a:pt x="5" y="23"/>
                      <a:pt x="8" y="28"/>
                    </a:cubicBezTo>
                    <a:cubicBezTo>
                      <a:pt x="12" y="33"/>
                      <a:pt x="16" y="35"/>
                      <a:pt x="19" y="35"/>
                    </a:cubicBezTo>
                    <a:close/>
                  </a:path>
                </a:pathLst>
              </a:custGeom>
              <a:solidFill>
                <a:srgbClr val="4F10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2" name="Freeform 509"/>
              <p:cNvSpPr/>
              <p:nvPr/>
            </p:nvSpPr>
            <p:spPr bwMode="auto">
              <a:xfrm>
                <a:off x="6529" y="3333"/>
                <a:ext cx="78" cy="57"/>
              </a:xfrm>
              <a:custGeom>
                <a:avLst/>
                <a:gdLst>
                  <a:gd name="T0" fmla="*/ 49 w 78"/>
                  <a:gd name="T1" fmla="*/ 7 h 57"/>
                  <a:gd name="T2" fmla="*/ 69 w 78"/>
                  <a:gd name="T3" fmla="*/ 21 h 57"/>
                  <a:gd name="T4" fmla="*/ 78 w 78"/>
                  <a:gd name="T5" fmla="*/ 29 h 57"/>
                  <a:gd name="T6" fmla="*/ 69 w 78"/>
                  <a:gd name="T7" fmla="*/ 29 h 57"/>
                  <a:gd name="T8" fmla="*/ 50 w 78"/>
                  <a:gd name="T9" fmla="*/ 35 h 57"/>
                  <a:gd name="T10" fmla="*/ 35 w 78"/>
                  <a:gd name="T11" fmla="*/ 57 h 57"/>
                  <a:gd name="T12" fmla="*/ 29 w 78"/>
                  <a:gd name="T13" fmla="*/ 50 h 57"/>
                  <a:gd name="T14" fmla="*/ 0 w 78"/>
                  <a:gd name="T15" fmla="*/ 23 h 57"/>
                  <a:gd name="T16" fmla="*/ 2 w 78"/>
                  <a:gd name="T17" fmla="*/ 3 h 57"/>
                  <a:gd name="T18" fmla="*/ 29 w 78"/>
                  <a:gd name="T19" fmla="*/ 10 h 57"/>
                  <a:gd name="T20" fmla="*/ 43 w 78"/>
                  <a:gd name="T21" fmla="*/ 0 h 57"/>
                  <a:gd name="T22" fmla="*/ 49 w 78"/>
                  <a:gd name="T23" fmla="*/ 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57">
                    <a:moveTo>
                      <a:pt x="49" y="7"/>
                    </a:moveTo>
                    <a:cubicBezTo>
                      <a:pt x="52" y="10"/>
                      <a:pt x="68" y="21"/>
                      <a:pt x="69" y="21"/>
                    </a:cubicBezTo>
                    <a:cubicBezTo>
                      <a:pt x="77" y="27"/>
                      <a:pt x="78" y="29"/>
                      <a:pt x="78" y="29"/>
                    </a:cubicBezTo>
                    <a:cubicBezTo>
                      <a:pt x="78" y="29"/>
                      <a:pt x="75" y="28"/>
                      <a:pt x="69" y="29"/>
                    </a:cubicBezTo>
                    <a:cubicBezTo>
                      <a:pt x="62" y="31"/>
                      <a:pt x="56" y="33"/>
                      <a:pt x="50" y="35"/>
                    </a:cubicBezTo>
                    <a:cubicBezTo>
                      <a:pt x="39" y="41"/>
                      <a:pt x="35" y="57"/>
                      <a:pt x="35" y="57"/>
                    </a:cubicBezTo>
                    <a:cubicBezTo>
                      <a:pt x="35" y="57"/>
                      <a:pt x="32" y="52"/>
                      <a:pt x="29" y="50"/>
                    </a:cubicBezTo>
                    <a:cubicBezTo>
                      <a:pt x="26" y="48"/>
                      <a:pt x="2" y="40"/>
                      <a:pt x="0" y="23"/>
                    </a:cubicBezTo>
                    <a:cubicBezTo>
                      <a:pt x="0" y="18"/>
                      <a:pt x="0" y="12"/>
                      <a:pt x="2" y="3"/>
                    </a:cubicBezTo>
                    <a:cubicBezTo>
                      <a:pt x="2" y="3"/>
                      <a:pt x="10" y="14"/>
                      <a:pt x="29" y="10"/>
                    </a:cubicBezTo>
                    <a:cubicBezTo>
                      <a:pt x="43" y="7"/>
                      <a:pt x="43" y="0"/>
                      <a:pt x="43" y="0"/>
                    </a:cubicBezTo>
                    <a:cubicBezTo>
                      <a:pt x="43" y="1"/>
                      <a:pt x="45" y="4"/>
                      <a:pt x="49" y="7"/>
                    </a:cubicBezTo>
                    <a:close/>
                  </a:path>
                </a:pathLst>
              </a:custGeom>
              <a:solidFill>
                <a:srgbClr val="5B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3" name="Freeform 510"/>
              <p:cNvSpPr/>
              <p:nvPr/>
            </p:nvSpPr>
            <p:spPr bwMode="auto">
              <a:xfrm>
                <a:off x="6527" y="3256"/>
                <a:ext cx="52" cy="97"/>
              </a:xfrm>
              <a:custGeom>
                <a:avLst/>
                <a:gdLst>
                  <a:gd name="T0" fmla="*/ 44 w 52"/>
                  <a:gd name="T1" fmla="*/ 4 h 97"/>
                  <a:gd name="T2" fmla="*/ 50 w 52"/>
                  <a:gd name="T3" fmla="*/ 32 h 97"/>
                  <a:gd name="T4" fmla="*/ 51 w 52"/>
                  <a:gd name="T5" fmla="*/ 40 h 97"/>
                  <a:gd name="T6" fmla="*/ 47 w 52"/>
                  <a:gd name="T7" fmla="*/ 48 h 97"/>
                  <a:gd name="T8" fmla="*/ 44 w 52"/>
                  <a:gd name="T9" fmla="*/ 62 h 97"/>
                  <a:gd name="T10" fmla="*/ 46 w 52"/>
                  <a:gd name="T11" fmla="*/ 79 h 97"/>
                  <a:gd name="T12" fmla="*/ 35 w 52"/>
                  <a:gd name="T13" fmla="*/ 88 h 97"/>
                  <a:gd name="T14" fmla="*/ 3 w 52"/>
                  <a:gd name="T15" fmla="*/ 87 h 97"/>
                  <a:gd name="T16" fmla="*/ 2 w 52"/>
                  <a:gd name="T17" fmla="*/ 84 h 97"/>
                  <a:gd name="T18" fmla="*/ 5 w 52"/>
                  <a:gd name="T19" fmla="*/ 75 h 97"/>
                  <a:gd name="T20" fmla="*/ 8 w 52"/>
                  <a:gd name="T21" fmla="*/ 61 h 97"/>
                  <a:gd name="T22" fmla="*/ 9 w 52"/>
                  <a:gd name="T23" fmla="*/ 54 h 97"/>
                  <a:gd name="T24" fmla="*/ 5 w 52"/>
                  <a:gd name="T25" fmla="*/ 37 h 97"/>
                  <a:gd name="T26" fmla="*/ 4 w 52"/>
                  <a:gd name="T27" fmla="*/ 19 h 97"/>
                  <a:gd name="T28" fmla="*/ 23 w 52"/>
                  <a:gd name="T29" fmla="*/ 3 h 97"/>
                  <a:gd name="T30" fmla="*/ 29 w 52"/>
                  <a:gd name="T31" fmla="*/ 2 h 97"/>
                  <a:gd name="T32" fmla="*/ 44 w 52"/>
                  <a:gd name="T33" fmla="*/ 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97">
                    <a:moveTo>
                      <a:pt x="44" y="4"/>
                    </a:move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2"/>
                      <a:pt x="52" y="37"/>
                      <a:pt x="51" y="40"/>
                    </a:cubicBezTo>
                    <a:cubicBezTo>
                      <a:pt x="51" y="44"/>
                      <a:pt x="47" y="48"/>
                      <a:pt x="47" y="48"/>
                    </a:cubicBezTo>
                    <a:cubicBezTo>
                      <a:pt x="45" y="52"/>
                      <a:pt x="43" y="56"/>
                      <a:pt x="44" y="62"/>
                    </a:cubicBezTo>
                    <a:cubicBezTo>
                      <a:pt x="46" y="79"/>
                      <a:pt x="46" y="79"/>
                      <a:pt x="46" y="79"/>
                    </a:cubicBezTo>
                    <a:cubicBezTo>
                      <a:pt x="46" y="79"/>
                      <a:pt x="46" y="83"/>
                      <a:pt x="35" y="88"/>
                    </a:cubicBezTo>
                    <a:cubicBezTo>
                      <a:pt x="9" y="97"/>
                      <a:pt x="3" y="87"/>
                      <a:pt x="3" y="87"/>
                    </a:cubicBezTo>
                    <a:cubicBezTo>
                      <a:pt x="3" y="87"/>
                      <a:pt x="2" y="85"/>
                      <a:pt x="2" y="84"/>
                    </a:cubicBezTo>
                    <a:cubicBezTo>
                      <a:pt x="3" y="80"/>
                      <a:pt x="4" y="77"/>
                      <a:pt x="5" y="75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8" y="59"/>
                      <a:pt x="9" y="57"/>
                      <a:pt x="9" y="54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0" y="24"/>
                      <a:pt x="4" y="19"/>
                    </a:cubicBezTo>
                    <a:cubicBezTo>
                      <a:pt x="8" y="13"/>
                      <a:pt x="19" y="5"/>
                      <a:pt x="23" y="3"/>
                    </a:cubicBezTo>
                    <a:cubicBezTo>
                      <a:pt x="24" y="3"/>
                      <a:pt x="27" y="2"/>
                      <a:pt x="29" y="2"/>
                    </a:cubicBezTo>
                    <a:cubicBezTo>
                      <a:pt x="29" y="2"/>
                      <a:pt x="39" y="0"/>
                      <a:pt x="44" y="4"/>
                    </a:cubicBezTo>
                    <a:close/>
                  </a:path>
                </a:pathLst>
              </a:custGeom>
              <a:solidFill>
                <a:srgbClr val="C91D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4" name="Freeform 511"/>
              <p:cNvSpPr/>
              <p:nvPr/>
            </p:nvSpPr>
            <p:spPr bwMode="auto">
              <a:xfrm>
                <a:off x="6526" y="3272"/>
                <a:ext cx="62" cy="68"/>
              </a:xfrm>
              <a:custGeom>
                <a:avLst/>
                <a:gdLst>
                  <a:gd name="T0" fmla="*/ 62 w 62"/>
                  <a:gd name="T1" fmla="*/ 54 h 68"/>
                  <a:gd name="T2" fmla="*/ 59 w 62"/>
                  <a:gd name="T3" fmla="*/ 58 h 68"/>
                  <a:gd name="T4" fmla="*/ 59 w 62"/>
                  <a:gd name="T5" fmla="*/ 62 h 68"/>
                  <a:gd name="T6" fmla="*/ 15 w 62"/>
                  <a:gd name="T7" fmla="*/ 62 h 68"/>
                  <a:gd name="T8" fmla="*/ 8 w 62"/>
                  <a:gd name="T9" fmla="*/ 55 h 68"/>
                  <a:gd name="T10" fmla="*/ 1 w 62"/>
                  <a:gd name="T11" fmla="*/ 16 h 68"/>
                  <a:gd name="T12" fmla="*/ 12 w 62"/>
                  <a:gd name="T13" fmla="*/ 1 h 68"/>
                  <a:gd name="T14" fmla="*/ 21 w 62"/>
                  <a:gd name="T15" fmla="*/ 24 h 68"/>
                  <a:gd name="T16" fmla="*/ 24 w 62"/>
                  <a:gd name="T17" fmla="*/ 45 h 68"/>
                  <a:gd name="T18" fmla="*/ 28 w 62"/>
                  <a:gd name="T19" fmla="*/ 50 h 68"/>
                  <a:gd name="T20" fmla="*/ 62 w 62"/>
                  <a:gd name="T21" fmla="*/ 5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68">
                    <a:moveTo>
                      <a:pt x="62" y="54"/>
                    </a:moveTo>
                    <a:cubicBezTo>
                      <a:pt x="62" y="54"/>
                      <a:pt x="59" y="56"/>
                      <a:pt x="59" y="58"/>
                    </a:cubicBezTo>
                    <a:cubicBezTo>
                      <a:pt x="58" y="60"/>
                      <a:pt x="59" y="62"/>
                      <a:pt x="59" y="62"/>
                    </a:cubicBezTo>
                    <a:cubicBezTo>
                      <a:pt x="59" y="62"/>
                      <a:pt x="30" y="68"/>
                      <a:pt x="15" y="62"/>
                    </a:cubicBezTo>
                    <a:cubicBezTo>
                      <a:pt x="9" y="60"/>
                      <a:pt x="8" y="55"/>
                      <a:pt x="8" y="5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4"/>
                      <a:pt x="6" y="0"/>
                      <a:pt x="12" y="1"/>
                    </a:cubicBezTo>
                    <a:cubicBezTo>
                      <a:pt x="19" y="3"/>
                      <a:pt x="21" y="18"/>
                      <a:pt x="21" y="24"/>
                    </a:cubicBezTo>
                    <a:cubicBezTo>
                      <a:pt x="21" y="29"/>
                      <a:pt x="23" y="40"/>
                      <a:pt x="24" y="45"/>
                    </a:cubicBezTo>
                    <a:cubicBezTo>
                      <a:pt x="25" y="49"/>
                      <a:pt x="26" y="49"/>
                      <a:pt x="28" y="50"/>
                    </a:cubicBezTo>
                    <a:lnTo>
                      <a:pt x="62" y="54"/>
                    </a:lnTo>
                    <a:close/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5" name="Freeform 512"/>
              <p:cNvSpPr/>
              <p:nvPr/>
            </p:nvSpPr>
            <p:spPr bwMode="auto">
              <a:xfrm>
                <a:off x="6553" y="3229"/>
                <a:ext cx="30" cy="36"/>
              </a:xfrm>
              <a:custGeom>
                <a:avLst/>
                <a:gdLst>
                  <a:gd name="T0" fmla="*/ 21 w 30"/>
                  <a:gd name="T1" fmla="*/ 0 h 36"/>
                  <a:gd name="T2" fmla="*/ 30 w 30"/>
                  <a:gd name="T3" fmla="*/ 10 h 36"/>
                  <a:gd name="T4" fmla="*/ 25 w 30"/>
                  <a:gd name="T5" fmla="*/ 27 h 36"/>
                  <a:gd name="T6" fmla="*/ 14 w 30"/>
                  <a:gd name="T7" fmla="*/ 36 h 36"/>
                  <a:gd name="T8" fmla="*/ 7 w 30"/>
                  <a:gd name="T9" fmla="*/ 32 h 36"/>
                  <a:gd name="T10" fmla="*/ 1 w 30"/>
                  <a:gd name="T11" fmla="*/ 26 h 36"/>
                  <a:gd name="T12" fmla="*/ 1 w 30"/>
                  <a:gd name="T13" fmla="*/ 13 h 36"/>
                  <a:gd name="T14" fmla="*/ 21 w 30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6">
                    <a:moveTo>
                      <a:pt x="21" y="0"/>
                    </a:moveTo>
                    <a:cubicBezTo>
                      <a:pt x="29" y="0"/>
                      <a:pt x="30" y="5"/>
                      <a:pt x="30" y="10"/>
                    </a:cubicBezTo>
                    <a:cubicBezTo>
                      <a:pt x="29" y="15"/>
                      <a:pt x="25" y="27"/>
                      <a:pt x="25" y="27"/>
                    </a:cubicBezTo>
                    <a:cubicBezTo>
                      <a:pt x="23" y="33"/>
                      <a:pt x="18" y="36"/>
                      <a:pt x="14" y="36"/>
                    </a:cubicBezTo>
                    <a:cubicBezTo>
                      <a:pt x="12" y="35"/>
                      <a:pt x="10" y="35"/>
                      <a:pt x="7" y="32"/>
                    </a:cubicBezTo>
                    <a:cubicBezTo>
                      <a:pt x="5" y="30"/>
                      <a:pt x="3" y="29"/>
                      <a:pt x="1" y="26"/>
                    </a:cubicBezTo>
                    <a:cubicBezTo>
                      <a:pt x="1" y="26"/>
                      <a:pt x="0" y="16"/>
                      <a:pt x="1" y="13"/>
                    </a:cubicBezTo>
                    <a:cubicBezTo>
                      <a:pt x="1" y="7"/>
                      <a:pt x="9" y="0"/>
                      <a:pt x="21" y="0"/>
                    </a:cubicBezTo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6" name="Freeform 513"/>
              <p:cNvSpPr/>
              <p:nvPr/>
            </p:nvSpPr>
            <p:spPr bwMode="auto">
              <a:xfrm>
                <a:off x="6544" y="3239"/>
                <a:ext cx="16" cy="6"/>
              </a:xfrm>
              <a:custGeom>
                <a:avLst/>
                <a:gdLst>
                  <a:gd name="T0" fmla="*/ 0 w 16"/>
                  <a:gd name="T1" fmla="*/ 4 h 6"/>
                  <a:gd name="T2" fmla="*/ 0 w 16"/>
                  <a:gd name="T3" fmla="*/ 4 h 6"/>
                  <a:gd name="T4" fmla="*/ 5 w 16"/>
                  <a:gd name="T5" fmla="*/ 1 h 6"/>
                  <a:gd name="T6" fmla="*/ 8 w 16"/>
                  <a:gd name="T7" fmla="*/ 1 h 6"/>
                  <a:gd name="T8" fmla="*/ 16 w 16"/>
                  <a:gd name="T9" fmla="*/ 5 h 6"/>
                  <a:gd name="T10" fmla="*/ 16 w 16"/>
                  <a:gd name="T11" fmla="*/ 5 h 6"/>
                  <a:gd name="T12" fmla="*/ 15 w 16"/>
                  <a:gd name="T13" fmla="*/ 6 h 6"/>
                  <a:gd name="T14" fmla="*/ 15 w 16"/>
                  <a:gd name="T15" fmla="*/ 6 h 6"/>
                  <a:gd name="T16" fmla="*/ 7 w 16"/>
                  <a:gd name="T17" fmla="*/ 2 h 6"/>
                  <a:gd name="T18" fmla="*/ 6 w 16"/>
                  <a:gd name="T19" fmla="*/ 2 h 6"/>
                  <a:gd name="T20" fmla="*/ 1 w 16"/>
                  <a:gd name="T21" fmla="*/ 5 h 6"/>
                  <a:gd name="T22" fmla="*/ 1 w 16"/>
                  <a:gd name="T23" fmla="*/ 5 h 6"/>
                  <a:gd name="T24" fmla="*/ 0 w 16"/>
                  <a:gd name="T2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6"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8" y="1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solidFill>
                <a:srgbClr val="6D1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7" name="Freeform 514"/>
              <p:cNvSpPr/>
              <p:nvPr/>
            </p:nvSpPr>
            <p:spPr bwMode="auto">
              <a:xfrm>
                <a:off x="6558" y="3243"/>
                <a:ext cx="12" cy="7"/>
              </a:xfrm>
              <a:custGeom>
                <a:avLst/>
                <a:gdLst>
                  <a:gd name="T0" fmla="*/ 11 w 12"/>
                  <a:gd name="T1" fmla="*/ 0 h 7"/>
                  <a:gd name="T2" fmla="*/ 3 w 12"/>
                  <a:gd name="T3" fmla="*/ 0 h 7"/>
                  <a:gd name="T4" fmla="*/ 3 w 12"/>
                  <a:gd name="T5" fmla="*/ 0 h 7"/>
                  <a:gd name="T6" fmla="*/ 3 w 12"/>
                  <a:gd name="T7" fmla="*/ 0 h 7"/>
                  <a:gd name="T8" fmla="*/ 3 w 12"/>
                  <a:gd name="T9" fmla="*/ 0 h 7"/>
                  <a:gd name="T10" fmla="*/ 2 w 12"/>
                  <a:gd name="T11" fmla="*/ 0 h 7"/>
                  <a:gd name="T12" fmla="*/ 1 w 12"/>
                  <a:gd name="T13" fmla="*/ 1 h 7"/>
                  <a:gd name="T14" fmla="*/ 2 w 12"/>
                  <a:gd name="T15" fmla="*/ 1 h 7"/>
                  <a:gd name="T16" fmla="*/ 2 w 12"/>
                  <a:gd name="T17" fmla="*/ 1 h 7"/>
                  <a:gd name="T18" fmla="*/ 1 w 12"/>
                  <a:gd name="T19" fmla="*/ 2 h 7"/>
                  <a:gd name="T20" fmla="*/ 1 w 12"/>
                  <a:gd name="T21" fmla="*/ 2 h 7"/>
                  <a:gd name="T22" fmla="*/ 0 w 12"/>
                  <a:gd name="T23" fmla="*/ 1 h 7"/>
                  <a:gd name="T24" fmla="*/ 2 w 12"/>
                  <a:gd name="T25" fmla="*/ 5 h 7"/>
                  <a:gd name="T26" fmla="*/ 3 w 12"/>
                  <a:gd name="T27" fmla="*/ 6 h 7"/>
                  <a:gd name="T28" fmla="*/ 5 w 12"/>
                  <a:gd name="T29" fmla="*/ 7 h 7"/>
                  <a:gd name="T30" fmla="*/ 6 w 12"/>
                  <a:gd name="T31" fmla="*/ 7 h 7"/>
                  <a:gd name="T32" fmla="*/ 8 w 12"/>
                  <a:gd name="T33" fmla="*/ 6 h 7"/>
                  <a:gd name="T34" fmla="*/ 11 w 12"/>
                  <a:gd name="T35" fmla="*/ 3 h 7"/>
                  <a:gd name="T36" fmla="*/ 12 w 12"/>
                  <a:gd name="T37" fmla="*/ 2 h 7"/>
                  <a:gd name="T38" fmla="*/ 12 w 12"/>
                  <a:gd name="T39" fmla="*/ 0 h 7"/>
                  <a:gd name="T40" fmla="*/ 11 w 12"/>
                  <a:gd name="T4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7">
                    <a:moveTo>
                      <a:pt x="11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5"/>
                      <a:pt x="2" y="5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6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0" y="6"/>
                      <a:pt x="11" y="3"/>
                      <a:pt x="11" y="3"/>
                    </a:cubicBezTo>
                    <a:cubicBezTo>
                      <a:pt x="11" y="3"/>
                      <a:pt x="11" y="3"/>
                      <a:pt x="12" y="2"/>
                    </a:cubicBezTo>
                    <a:cubicBezTo>
                      <a:pt x="12" y="1"/>
                      <a:pt x="12" y="1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D6BA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8" name="Freeform 515"/>
              <p:cNvSpPr/>
              <p:nvPr/>
            </p:nvSpPr>
            <p:spPr bwMode="auto">
              <a:xfrm>
                <a:off x="6558" y="3244"/>
                <a:ext cx="2" cy="1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1 w 2"/>
                  <a:gd name="T9" fmla="*/ 1 h 1"/>
                  <a:gd name="T10" fmla="*/ 2 w 2"/>
                  <a:gd name="T11" fmla="*/ 0 h 1"/>
                  <a:gd name="T12" fmla="*/ 2 w 2"/>
                  <a:gd name="T13" fmla="*/ 0 h 1"/>
                  <a:gd name="T14" fmla="*/ 1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7339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9" name="Freeform 516"/>
              <p:cNvSpPr/>
              <p:nvPr/>
            </p:nvSpPr>
            <p:spPr bwMode="auto">
              <a:xfrm>
                <a:off x="6570" y="3244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3 w 3"/>
                  <a:gd name="T3" fmla="*/ 2 h 2"/>
                  <a:gd name="T4" fmla="*/ 2 w 3"/>
                  <a:gd name="T5" fmla="*/ 1 h 2"/>
                  <a:gd name="T6" fmla="*/ 0 w 3"/>
                  <a:gd name="T7" fmla="*/ 2 h 2"/>
                  <a:gd name="T8" fmla="*/ 0 w 3"/>
                  <a:gd name="T9" fmla="*/ 2 h 2"/>
                  <a:gd name="T10" fmla="*/ 2 w 3"/>
                  <a:gd name="T11" fmla="*/ 0 h 2"/>
                  <a:gd name="T12" fmla="*/ 3 w 3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3" y="1"/>
                      <a:pt x="3" y="2"/>
                      <a:pt x="3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2" y="0"/>
                    </a:cubicBezTo>
                    <a:cubicBezTo>
                      <a:pt x="3" y="0"/>
                      <a:pt x="3" y="1"/>
                      <a:pt x="3" y="1"/>
                    </a:cubicBezTo>
                  </a:path>
                </a:pathLst>
              </a:custGeom>
              <a:solidFill>
                <a:srgbClr val="6D1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0" name="Freeform 517"/>
              <p:cNvSpPr>
                <a:spLocks noEditPoints="1"/>
              </p:cNvSpPr>
              <p:nvPr/>
            </p:nvSpPr>
            <p:spPr bwMode="auto">
              <a:xfrm>
                <a:off x="6558" y="3242"/>
                <a:ext cx="13" cy="8"/>
              </a:xfrm>
              <a:custGeom>
                <a:avLst/>
                <a:gdLst>
                  <a:gd name="T0" fmla="*/ 7 w 13"/>
                  <a:gd name="T1" fmla="*/ 8 h 8"/>
                  <a:gd name="T2" fmla="*/ 7 w 13"/>
                  <a:gd name="T3" fmla="*/ 8 h 8"/>
                  <a:gd name="T4" fmla="*/ 4 w 13"/>
                  <a:gd name="T5" fmla="*/ 8 h 8"/>
                  <a:gd name="T6" fmla="*/ 1 w 13"/>
                  <a:gd name="T7" fmla="*/ 7 h 8"/>
                  <a:gd name="T8" fmla="*/ 0 w 13"/>
                  <a:gd name="T9" fmla="*/ 3 h 8"/>
                  <a:gd name="T10" fmla="*/ 1 w 13"/>
                  <a:gd name="T11" fmla="*/ 1 h 8"/>
                  <a:gd name="T12" fmla="*/ 4 w 13"/>
                  <a:gd name="T13" fmla="*/ 0 h 8"/>
                  <a:gd name="T14" fmla="*/ 10 w 13"/>
                  <a:gd name="T15" fmla="*/ 0 h 8"/>
                  <a:gd name="T16" fmla="*/ 12 w 13"/>
                  <a:gd name="T17" fmla="*/ 1 h 8"/>
                  <a:gd name="T18" fmla="*/ 13 w 13"/>
                  <a:gd name="T19" fmla="*/ 3 h 8"/>
                  <a:gd name="T20" fmla="*/ 11 w 13"/>
                  <a:gd name="T21" fmla="*/ 6 h 8"/>
                  <a:gd name="T22" fmla="*/ 7 w 13"/>
                  <a:gd name="T23" fmla="*/ 8 h 8"/>
                  <a:gd name="T24" fmla="*/ 4 w 13"/>
                  <a:gd name="T25" fmla="*/ 2 h 8"/>
                  <a:gd name="T26" fmla="*/ 1 w 13"/>
                  <a:gd name="T27" fmla="*/ 3 h 8"/>
                  <a:gd name="T28" fmla="*/ 2 w 13"/>
                  <a:gd name="T29" fmla="*/ 6 h 8"/>
                  <a:gd name="T30" fmla="*/ 8 w 13"/>
                  <a:gd name="T31" fmla="*/ 7 h 8"/>
                  <a:gd name="T32" fmla="*/ 10 w 13"/>
                  <a:gd name="T33" fmla="*/ 5 h 8"/>
                  <a:gd name="T34" fmla="*/ 11 w 13"/>
                  <a:gd name="T35" fmla="*/ 3 h 8"/>
                  <a:gd name="T36" fmla="*/ 11 w 13"/>
                  <a:gd name="T37" fmla="*/ 1 h 8"/>
                  <a:gd name="T38" fmla="*/ 10 w 13"/>
                  <a:gd name="T39" fmla="*/ 1 h 8"/>
                  <a:gd name="T40" fmla="*/ 4 w 13"/>
                  <a:gd name="T41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" h="8">
                    <a:moveTo>
                      <a:pt x="7" y="8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5" y="8"/>
                      <a:pt x="4" y="8"/>
                      <a:pt x="4" y="8"/>
                    </a:cubicBezTo>
                    <a:cubicBezTo>
                      <a:pt x="4" y="8"/>
                      <a:pt x="2" y="8"/>
                      <a:pt x="1" y="7"/>
                    </a:cubicBezTo>
                    <a:cubicBezTo>
                      <a:pt x="0" y="6"/>
                      <a:pt x="0" y="4"/>
                      <a:pt x="0" y="3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4"/>
                      <a:pt x="11" y="6"/>
                      <a:pt x="11" y="6"/>
                    </a:cubicBezTo>
                    <a:cubicBezTo>
                      <a:pt x="11" y="6"/>
                      <a:pt x="10" y="8"/>
                      <a:pt x="7" y="8"/>
                    </a:cubicBezTo>
                    <a:close/>
                    <a:moveTo>
                      <a:pt x="4" y="2"/>
                    </a:moveTo>
                    <a:cubicBezTo>
                      <a:pt x="3" y="2"/>
                      <a:pt x="1" y="2"/>
                      <a:pt x="1" y="3"/>
                    </a:cubicBezTo>
                    <a:cubicBezTo>
                      <a:pt x="1" y="4"/>
                      <a:pt x="1" y="5"/>
                      <a:pt x="2" y="6"/>
                    </a:cubicBezTo>
                    <a:cubicBezTo>
                      <a:pt x="3" y="8"/>
                      <a:pt x="6" y="8"/>
                      <a:pt x="8" y="7"/>
                    </a:cubicBezTo>
                    <a:cubicBezTo>
                      <a:pt x="9" y="7"/>
                      <a:pt x="10" y="5"/>
                      <a:pt x="10" y="5"/>
                    </a:cubicBezTo>
                    <a:cubicBezTo>
                      <a:pt x="10" y="5"/>
                      <a:pt x="11" y="4"/>
                      <a:pt x="11" y="3"/>
                    </a:cubicBezTo>
                    <a:cubicBezTo>
                      <a:pt x="12" y="2"/>
                      <a:pt x="12" y="2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6D1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1" name="Freeform 518"/>
              <p:cNvSpPr/>
              <p:nvPr/>
            </p:nvSpPr>
            <p:spPr bwMode="auto">
              <a:xfrm>
                <a:off x="6584" y="3243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1 h 2"/>
                  <a:gd name="T3" fmla="*/ 0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4836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2" name="Freeform 519"/>
              <p:cNvSpPr/>
              <p:nvPr/>
            </p:nvSpPr>
            <p:spPr bwMode="auto">
              <a:xfrm>
                <a:off x="6580" y="3242"/>
                <a:ext cx="4" cy="6"/>
              </a:xfrm>
              <a:custGeom>
                <a:avLst/>
                <a:gdLst>
                  <a:gd name="T0" fmla="*/ 3 w 4"/>
                  <a:gd name="T1" fmla="*/ 0 h 6"/>
                  <a:gd name="T2" fmla="*/ 2 w 4"/>
                  <a:gd name="T3" fmla="*/ 0 h 6"/>
                  <a:gd name="T4" fmla="*/ 0 w 4"/>
                  <a:gd name="T5" fmla="*/ 6 h 6"/>
                  <a:gd name="T6" fmla="*/ 3 w 4"/>
                  <a:gd name="T7" fmla="*/ 4 h 6"/>
                  <a:gd name="T8" fmla="*/ 4 w 4"/>
                  <a:gd name="T9" fmla="*/ 3 h 6"/>
                  <a:gd name="T10" fmla="*/ 4 w 4"/>
                  <a:gd name="T11" fmla="*/ 1 h 6"/>
                  <a:gd name="T12" fmla="*/ 3 w 4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1" y="4"/>
                      <a:pt x="0" y="6"/>
                    </a:cubicBezTo>
                    <a:cubicBezTo>
                      <a:pt x="3" y="6"/>
                      <a:pt x="3" y="4"/>
                      <a:pt x="3" y="4"/>
                    </a:cubicBezTo>
                    <a:cubicBezTo>
                      <a:pt x="3" y="4"/>
                      <a:pt x="3" y="3"/>
                      <a:pt x="4" y="3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4836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3" name="Freeform 520"/>
              <p:cNvSpPr/>
              <p:nvPr/>
            </p:nvSpPr>
            <p:spPr bwMode="auto">
              <a:xfrm>
                <a:off x="6573" y="3242"/>
                <a:ext cx="9" cy="7"/>
              </a:xfrm>
              <a:custGeom>
                <a:avLst/>
                <a:gdLst>
                  <a:gd name="T0" fmla="*/ 9 w 9"/>
                  <a:gd name="T1" fmla="*/ 0 h 7"/>
                  <a:gd name="T2" fmla="*/ 3 w 9"/>
                  <a:gd name="T3" fmla="*/ 1 h 7"/>
                  <a:gd name="T4" fmla="*/ 3 w 9"/>
                  <a:gd name="T5" fmla="*/ 1 h 7"/>
                  <a:gd name="T6" fmla="*/ 3 w 9"/>
                  <a:gd name="T7" fmla="*/ 1 h 7"/>
                  <a:gd name="T8" fmla="*/ 2 w 9"/>
                  <a:gd name="T9" fmla="*/ 1 h 7"/>
                  <a:gd name="T10" fmla="*/ 2 w 9"/>
                  <a:gd name="T11" fmla="*/ 1 h 7"/>
                  <a:gd name="T12" fmla="*/ 0 w 9"/>
                  <a:gd name="T13" fmla="*/ 2 h 7"/>
                  <a:gd name="T14" fmla="*/ 1 w 9"/>
                  <a:gd name="T15" fmla="*/ 5 h 7"/>
                  <a:gd name="T16" fmla="*/ 3 w 9"/>
                  <a:gd name="T17" fmla="*/ 7 h 7"/>
                  <a:gd name="T18" fmla="*/ 5 w 9"/>
                  <a:gd name="T19" fmla="*/ 7 h 7"/>
                  <a:gd name="T20" fmla="*/ 6 w 9"/>
                  <a:gd name="T21" fmla="*/ 7 h 7"/>
                  <a:gd name="T22" fmla="*/ 7 w 9"/>
                  <a:gd name="T23" fmla="*/ 6 h 7"/>
                  <a:gd name="T24" fmla="*/ 7 w 9"/>
                  <a:gd name="T25" fmla="*/ 6 h 7"/>
                  <a:gd name="T26" fmla="*/ 9 w 9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7">
                    <a:moveTo>
                      <a:pt x="9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1" y="5"/>
                      <a:pt x="1" y="5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7"/>
                      <a:pt x="3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4"/>
                      <a:pt x="9" y="2"/>
                      <a:pt x="9" y="0"/>
                    </a:cubicBezTo>
                  </a:path>
                </a:pathLst>
              </a:custGeom>
              <a:solidFill>
                <a:srgbClr val="D6BA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4" name="Freeform 521"/>
              <p:cNvSpPr>
                <a:spLocks noEditPoints="1"/>
              </p:cNvSpPr>
              <p:nvPr/>
            </p:nvSpPr>
            <p:spPr bwMode="auto">
              <a:xfrm>
                <a:off x="6573" y="3241"/>
                <a:ext cx="12" cy="9"/>
              </a:xfrm>
              <a:custGeom>
                <a:avLst/>
                <a:gdLst>
                  <a:gd name="T0" fmla="*/ 7 w 12"/>
                  <a:gd name="T1" fmla="*/ 8 h 9"/>
                  <a:gd name="T2" fmla="*/ 6 w 12"/>
                  <a:gd name="T3" fmla="*/ 8 h 9"/>
                  <a:gd name="T4" fmla="*/ 4 w 12"/>
                  <a:gd name="T5" fmla="*/ 8 h 9"/>
                  <a:gd name="T6" fmla="*/ 1 w 12"/>
                  <a:gd name="T7" fmla="*/ 7 h 9"/>
                  <a:gd name="T8" fmla="*/ 0 w 12"/>
                  <a:gd name="T9" fmla="*/ 4 h 9"/>
                  <a:gd name="T10" fmla="*/ 2 w 12"/>
                  <a:gd name="T11" fmla="*/ 1 h 9"/>
                  <a:gd name="T12" fmla="*/ 4 w 12"/>
                  <a:gd name="T13" fmla="*/ 1 h 9"/>
                  <a:gd name="T14" fmla="*/ 9 w 12"/>
                  <a:gd name="T15" fmla="*/ 1 h 9"/>
                  <a:gd name="T16" fmla="*/ 11 w 12"/>
                  <a:gd name="T17" fmla="*/ 1 h 9"/>
                  <a:gd name="T18" fmla="*/ 12 w 12"/>
                  <a:gd name="T19" fmla="*/ 4 h 9"/>
                  <a:gd name="T20" fmla="*/ 10 w 12"/>
                  <a:gd name="T21" fmla="*/ 6 h 9"/>
                  <a:gd name="T22" fmla="*/ 7 w 12"/>
                  <a:gd name="T23" fmla="*/ 8 h 9"/>
                  <a:gd name="T24" fmla="*/ 3 w 12"/>
                  <a:gd name="T25" fmla="*/ 2 h 9"/>
                  <a:gd name="T26" fmla="*/ 1 w 12"/>
                  <a:gd name="T27" fmla="*/ 4 h 9"/>
                  <a:gd name="T28" fmla="*/ 2 w 12"/>
                  <a:gd name="T29" fmla="*/ 7 h 9"/>
                  <a:gd name="T30" fmla="*/ 7 w 12"/>
                  <a:gd name="T31" fmla="*/ 7 h 9"/>
                  <a:gd name="T32" fmla="*/ 10 w 12"/>
                  <a:gd name="T33" fmla="*/ 5 h 9"/>
                  <a:gd name="T34" fmla="*/ 11 w 12"/>
                  <a:gd name="T35" fmla="*/ 3 h 9"/>
                  <a:gd name="T36" fmla="*/ 11 w 12"/>
                  <a:gd name="T37" fmla="*/ 2 h 9"/>
                  <a:gd name="T38" fmla="*/ 10 w 12"/>
                  <a:gd name="T39" fmla="*/ 2 h 9"/>
                  <a:gd name="T40" fmla="*/ 3 w 12"/>
                  <a:gd name="T41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9">
                    <a:moveTo>
                      <a:pt x="7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4" y="9"/>
                      <a:pt x="4" y="9"/>
                      <a:pt x="4" y="8"/>
                    </a:cubicBezTo>
                    <a:cubicBezTo>
                      <a:pt x="4" y="8"/>
                      <a:pt x="2" y="8"/>
                      <a:pt x="1" y="7"/>
                    </a:cubicBezTo>
                    <a:cubicBezTo>
                      <a:pt x="0" y="6"/>
                      <a:pt x="0" y="4"/>
                      <a:pt x="0" y="4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11" y="0"/>
                      <a:pt x="11" y="1"/>
                    </a:cubicBezTo>
                    <a:cubicBezTo>
                      <a:pt x="12" y="2"/>
                      <a:pt x="12" y="3"/>
                      <a:pt x="12" y="4"/>
                    </a:cubicBezTo>
                    <a:cubicBezTo>
                      <a:pt x="11" y="5"/>
                      <a:pt x="10" y="6"/>
                      <a:pt x="10" y="6"/>
                    </a:cubicBezTo>
                    <a:cubicBezTo>
                      <a:pt x="10" y="6"/>
                      <a:pt x="9" y="8"/>
                      <a:pt x="7" y="8"/>
                    </a:cubicBezTo>
                    <a:close/>
                    <a:moveTo>
                      <a:pt x="3" y="2"/>
                    </a:moveTo>
                    <a:cubicBezTo>
                      <a:pt x="3" y="2"/>
                      <a:pt x="1" y="3"/>
                      <a:pt x="1" y="4"/>
                    </a:cubicBezTo>
                    <a:cubicBezTo>
                      <a:pt x="1" y="4"/>
                      <a:pt x="1" y="5"/>
                      <a:pt x="2" y="7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9" y="7"/>
                      <a:pt x="10" y="5"/>
                      <a:pt x="10" y="5"/>
                    </a:cubicBezTo>
                    <a:cubicBezTo>
                      <a:pt x="10" y="5"/>
                      <a:pt x="10" y="4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6D1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5" name="Freeform 522"/>
              <p:cNvSpPr/>
              <p:nvPr/>
            </p:nvSpPr>
            <p:spPr bwMode="auto">
              <a:xfrm>
                <a:off x="6537" y="3213"/>
                <a:ext cx="49" cy="53"/>
              </a:xfrm>
              <a:custGeom>
                <a:avLst/>
                <a:gdLst>
                  <a:gd name="T0" fmla="*/ 13 w 49"/>
                  <a:gd name="T1" fmla="*/ 44 h 54"/>
                  <a:gd name="T2" fmla="*/ 9 w 49"/>
                  <a:gd name="T3" fmla="*/ 53 h 54"/>
                  <a:gd name="T4" fmla="*/ 6 w 49"/>
                  <a:gd name="T5" fmla="*/ 51 h 54"/>
                  <a:gd name="T6" fmla="*/ 0 w 49"/>
                  <a:gd name="T7" fmla="*/ 42 h 54"/>
                  <a:gd name="T8" fmla="*/ 6 w 49"/>
                  <a:gd name="T9" fmla="*/ 23 h 54"/>
                  <a:gd name="T10" fmla="*/ 26 w 49"/>
                  <a:gd name="T11" fmla="*/ 1 h 54"/>
                  <a:gd name="T12" fmla="*/ 46 w 49"/>
                  <a:gd name="T13" fmla="*/ 12 h 54"/>
                  <a:gd name="T14" fmla="*/ 46 w 49"/>
                  <a:gd name="T15" fmla="*/ 24 h 54"/>
                  <a:gd name="T16" fmla="*/ 37 w 49"/>
                  <a:gd name="T17" fmla="*/ 20 h 54"/>
                  <a:gd name="T18" fmla="*/ 21 w 49"/>
                  <a:gd name="T19" fmla="*/ 32 h 54"/>
                  <a:gd name="T20" fmla="*/ 12 w 49"/>
                  <a:gd name="T21" fmla="*/ 54 h 54"/>
                  <a:gd name="T22" fmla="*/ 13 w 49"/>
                  <a:gd name="T23" fmla="*/ 4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" h="54">
                    <a:moveTo>
                      <a:pt x="13" y="44"/>
                    </a:moveTo>
                    <a:cubicBezTo>
                      <a:pt x="13" y="44"/>
                      <a:pt x="12" y="51"/>
                      <a:pt x="9" y="53"/>
                    </a:cubicBezTo>
                    <a:cubicBezTo>
                      <a:pt x="8" y="53"/>
                      <a:pt x="7" y="53"/>
                      <a:pt x="6" y="51"/>
                    </a:cubicBezTo>
                    <a:cubicBezTo>
                      <a:pt x="2" y="47"/>
                      <a:pt x="0" y="43"/>
                      <a:pt x="0" y="42"/>
                    </a:cubicBezTo>
                    <a:cubicBezTo>
                      <a:pt x="9" y="35"/>
                      <a:pt x="5" y="27"/>
                      <a:pt x="6" y="23"/>
                    </a:cubicBezTo>
                    <a:cubicBezTo>
                      <a:pt x="7" y="9"/>
                      <a:pt x="14" y="2"/>
                      <a:pt x="26" y="1"/>
                    </a:cubicBezTo>
                    <a:cubicBezTo>
                      <a:pt x="34" y="0"/>
                      <a:pt x="43" y="6"/>
                      <a:pt x="46" y="12"/>
                    </a:cubicBezTo>
                    <a:cubicBezTo>
                      <a:pt x="49" y="19"/>
                      <a:pt x="46" y="25"/>
                      <a:pt x="46" y="24"/>
                    </a:cubicBezTo>
                    <a:cubicBezTo>
                      <a:pt x="46" y="24"/>
                      <a:pt x="42" y="17"/>
                      <a:pt x="37" y="20"/>
                    </a:cubicBezTo>
                    <a:cubicBezTo>
                      <a:pt x="28" y="27"/>
                      <a:pt x="21" y="29"/>
                      <a:pt x="21" y="32"/>
                    </a:cubicBezTo>
                    <a:cubicBezTo>
                      <a:pt x="16" y="51"/>
                      <a:pt x="13" y="53"/>
                      <a:pt x="12" y="54"/>
                    </a:cubicBezTo>
                    <a:cubicBezTo>
                      <a:pt x="14" y="51"/>
                      <a:pt x="13" y="44"/>
                      <a:pt x="13" y="44"/>
                    </a:cubicBezTo>
                    <a:close/>
                  </a:path>
                </a:pathLst>
              </a:custGeom>
              <a:solidFill>
                <a:srgbClr val="3315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6" name="Freeform 523"/>
              <p:cNvSpPr/>
              <p:nvPr/>
            </p:nvSpPr>
            <p:spPr bwMode="auto">
              <a:xfrm>
                <a:off x="6500" y="1473"/>
                <a:ext cx="422" cy="261"/>
              </a:xfrm>
              <a:custGeom>
                <a:avLst/>
                <a:gdLst>
                  <a:gd name="T0" fmla="*/ 410 w 422"/>
                  <a:gd name="T1" fmla="*/ 235 h 261"/>
                  <a:gd name="T2" fmla="*/ 375 w 422"/>
                  <a:gd name="T3" fmla="*/ 258 h 261"/>
                  <a:gd name="T4" fmla="*/ 356 w 422"/>
                  <a:gd name="T5" fmla="*/ 258 h 261"/>
                  <a:gd name="T6" fmla="*/ 12 w 422"/>
                  <a:gd name="T7" fmla="*/ 58 h 261"/>
                  <a:gd name="T8" fmla="*/ 12 w 422"/>
                  <a:gd name="T9" fmla="*/ 26 h 261"/>
                  <a:gd name="T10" fmla="*/ 47 w 422"/>
                  <a:gd name="T11" fmla="*/ 4 h 261"/>
                  <a:gd name="T12" fmla="*/ 65 w 422"/>
                  <a:gd name="T13" fmla="*/ 4 h 261"/>
                  <a:gd name="T14" fmla="*/ 410 w 422"/>
                  <a:gd name="T15" fmla="*/ 203 h 261"/>
                  <a:gd name="T16" fmla="*/ 410 w 422"/>
                  <a:gd name="T17" fmla="*/ 235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2" h="261">
                    <a:moveTo>
                      <a:pt x="410" y="235"/>
                    </a:moveTo>
                    <a:cubicBezTo>
                      <a:pt x="375" y="258"/>
                      <a:pt x="375" y="258"/>
                      <a:pt x="375" y="258"/>
                    </a:cubicBezTo>
                    <a:cubicBezTo>
                      <a:pt x="369" y="261"/>
                      <a:pt x="362" y="261"/>
                      <a:pt x="356" y="2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0" y="50"/>
                      <a:pt x="0" y="33"/>
                      <a:pt x="12" y="26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52" y="0"/>
                      <a:pt x="60" y="0"/>
                      <a:pt x="65" y="4"/>
                    </a:cubicBezTo>
                    <a:cubicBezTo>
                      <a:pt x="410" y="203"/>
                      <a:pt x="410" y="203"/>
                      <a:pt x="410" y="203"/>
                    </a:cubicBezTo>
                    <a:cubicBezTo>
                      <a:pt x="422" y="211"/>
                      <a:pt x="422" y="228"/>
                      <a:pt x="410" y="235"/>
                    </a:cubicBezTo>
                    <a:close/>
                  </a:path>
                </a:pathLst>
              </a:custGeom>
              <a:solidFill>
                <a:srgbClr val="1CB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7" name="Freeform 524"/>
              <p:cNvSpPr/>
              <p:nvPr/>
            </p:nvSpPr>
            <p:spPr bwMode="auto">
              <a:xfrm>
                <a:off x="6541" y="1226"/>
                <a:ext cx="354" cy="481"/>
              </a:xfrm>
              <a:custGeom>
                <a:avLst/>
                <a:gdLst>
                  <a:gd name="T0" fmla="*/ 0 w 354"/>
                  <a:gd name="T1" fmla="*/ 13 h 481"/>
                  <a:gd name="T2" fmla="*/ 0 w 354"/>
                  <a:gd name="T3" fmla="*/ 275 h 481"/>
                  <a:gd name="T4" fmla="*/ 5 w 354"/>
                  <a:gd name="T5" fmla="*/ 284 h 481"/>
                  <a:gd name="T6" fmla="*/ 337 w 354"/>
                  <a:gd name="T7" fmla="*/ 477 h 481"/>
                  <a:gd name="T8" fmla="*/ 353 w 354"/>
                  <a:gd name="T9" fmla="*/ 468 h 481"/>
                  <a:gd name="T10" fmla="*/ 354 w 354"/>
                  <a:gd name="T11" fmla="*/ 206 h 481"/>
                  <a:gd name="T12" fmla="*/ 349 w 354"/>
                  <a:gd name="T13" fmla="*/ 197 h 481"/>
                  <a:gd name="T14" fmla="*/ 16 w 354"/>
                  <a:gd name="T15" fmla="*/ 4 h 481"/>
                  <a:gd name="T16" fmla="*/ 0 w 354"/>
                  <a:gd name="T17" fmla="*/ 13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4" h="481">
                    <a:moveTo>
                      <a:pt x="0" y="13"/>
                    </a:moveTo>
                    <a:cubicBezTo>
                      <a:pt x="0" y="275"/>
                      <a:pt x="0" y="275"/>
                      <a:pt x="0" y="275"/>
                    </a:cubicBezTo>
                    <a:cubicBezTo>
                      <a:pt x="0" y="278"/>
                      <a:pt x="2" y="282"/>
                      <a:pt x="5" y="284"/>
                    </a:cubicBezTo>
                    <a:cubicBezTo>
                      <a:pt x="337" y="477"/>
                      <a:pt x="337" y="477"/>
                      <a:pt x="337" y="477"/>
                    </a:cubicBezTo>
                    <a:cubicBezTo>
                      <a:pt x="344" y="481"/>
                      <a:pt x="353" y="476"/>
                      <a:pt x="353" y="468"/>
                    </a:cubicBezTo>
                    <a:cubicBezTo>
                      <a:pt x="354" y="206"/>
                      <a:pt x="354" y="206"/>
                      <a:pt x="354" y="206"/>
                    </a:cubicBezTo>
                    <a:cubicBezTo>
                      <a:pt x="354" y="203"/>
                      <a:pt x="352" y="199"/>
                      <a:pt x="349" y="197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9" y="0"/>
                      <a:pt x="0" y="5"/>
                      <a:pt x="0" y="13"/>
                    </a:cubicBezTo>
                    <a:close/>
                  </a:path>
                </a:pathLst>
              </a:custGeom>
              <a:solidFill>
                <a:srgbClr val="AEF4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8" name="Freeform 525"/>
              <p:cNvSpPr/>
              <p:nvPr/>
            </p:nvSpPr>
            <p:spPr bwMode="auto">
              <a:xfrm>
                <a:off x="6534" y="1232"/>
                <a:ext cx="355" cy="481"/>
              </a:xfrm>
              <a:custGeom>
                <a:avLst/>
                <a:gdLst>
                  <a:gd name="T0" fmla="*/ 1 w 355"/>
                  <a:gd name="T1" fmla="*/ 13 h 481"/>
                  <a:gd name="T2" fmla="*/ 0 w 355"/>
                  <a:gd name="T3" fmla="*/ 275 h 481"/>
                  <a:gd name="T4" fmla="*/ 6 w 355"/>
                  <a:gd name="T5" fmla="*/ 284 h 481"/>
                  <a:gd name="T6" fmla="*/ 338 w 355"/>
                  <a:gd name="T7" fmla="*/ 477 h 481"/>
                  <a:gd name="T8" fmla="*/ 354 w 355"/>
                  <a:gd name="T9" fmla="*/ 468 h 481"/>
                  <a:gd name="T10" fmla="*/ 355 w 355"/>
                  <a:gd name="T11" fmla="*/ 206 h 481"/>
                  <a:gd name="T12" fmla="*/ 350 w 355"/>
                  <a:gd name="T13" fmla="*/ 197 h 481"/>
                  <a:gd name="T14" fmla="*/ 17 w 355"/>
                  <a:gd name="T15" fmla="*/ 4 h 481"/>
                  <a:gd name="T16" fmla="*/ 1 w 355"/>
                  <a:gd name="T17" fmla="*/ 13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5" h="481">
                    <a:moveTo>
                      <a:pt x="1" y="13"/>
                    </a:moveTo>
                    <a:cubicBezTo>
                      <a:pt x="0" y="275"/>
                      <a:pt x="0" y="275"/>
                      <a:pt x="0" y="275"/>
                    </a:cubicBezTo>
                    <a:cubicBezTo>
                      <a:pt x="0" y="278"/>
                      <a:pt x="2" y="282"/>
                      <a:pt x="6" y="284"/>
                    </a:cubicBezTo>
                    <a:cubicBezTo>
                      <a:pt x="338" y="477"/>
                      <a:pt x="338" y="477"/>
                      <a:pt x="338" y="477"/>
                    </a:cubicBezTo>
                    <a:cubicBezTo>
                      <a:pt x="345" y="481"/>
                      <a:pt x="354" y="476"/>
                      <a:pt x="354" y="468"/>
                    </a:cubicBezTo>
                    <a:cubicBezTo>
                      <a:pt x="355" y="206"/>
                      <a:pt x="355" y="206"/>
                      <a:pt x="355" y="206"/>
                    </a:cubicBezTo>
                    <a:cubicBezTo>
                      <a:pt x="355" y="203"/>
                      <a:pt x="353" y="199"/>
                      <a:pt x="350" y="197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0" y="0"/>
                      <a:pt x="1" y="5"/>
                      <a:pt x="1" y="13"/>
                    </a:cubicBezTo>
                    <a:close/>
                  </a:path>
                </a:pathLst>
              </a:custGeom>
              <a:solidFill>
                <a:srgbClr val="F0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9" name="Freeform 526"/>
              <p:cNvSpPr/>
              <p:nvPr/>
            </p:nvSpPr>
            <p:spPr bwMode="auto">
              <a:xfrm>
                <a:off x="6563" y="1277"/>
                <a:ext cx="80" cy="79"/>
              </a:xfrm>
              <a:custGeom>
                <a:avLst/>
                <a:gdLst>
                  <a:gd name="T0" fmla="*/ 73 w 80"/>
                  <a:gd name="T1" fmla="*/ 78 h 79"/>
                  <a:gd name="T2" fmla="*/ 2 w 80"/>
                  <a:gd name="T3" fmla="*/ 36 h 79"/>
                  <a:gd name="T4" fmla="*/ 0 w 80"/>
                  <a:gd name="T5" fmla="*/ 32 h 79"/>
                  <a:gd name="T6" fmla="*/ 0 w 80"/>
                  <a:gd name="T7" fmla="*/ 6 h 79"/>
                  <a:gd name="T8" fmla="*/ 7 w 80"/>
                  <a:gd name="T9" fmla="*/ 2 h 79"/>
                  <a:gd name="T10" fmla="*/ 78 w 80"/>
                  <a:gd name="T11" fmla="*/ 44 h 79"/>
                  <a:gd name="T12" fmla="*/ 80 w 80"/>
                  <a:gd name="T13" fmla="*/ 48 h 79"/>
                  <a:gd name="T14" fmla="*/ 80 w 80"/>
                  <a:gd name="T15" fmla="*/ 74 h 79"/>
                  <a:gd name="T16" fmla="*/ 73 w 80"/>
                  <a:gd name="T17" fmla="*/ 7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79">
                    <a:moveTo>
                      <a:pt x="73" y="78"/>
                    </a:moveTo>
                    <a:cubicBezTo>
                      <a:pt x="2" y="36"/>
                      <a:pt x="2" y="36"/>
                      <a:pt x="2" y="36"/>
                    </a:cubicBezTo>
                    <a:cubicBezTo>
                      <a:pt x="1" y="35"/>
                      <a:pt x="0" y="33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2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79" y="45"/>
                      <a:pt x="80" y="46"/>
                      <a:pt x="80" y="48"/>
                    </a:cubicBezTo>
                    <a:cubicBezTo>
                      <a:pt x="80" y="74"/>
                      <a:pt x="80" y="74"/>
                      <a:pt x="80" y="74"/>
                    </a:cubicBezTo>
                    <a:cubicBezTo>
                      <a:pt x="80" y="77"/>
                      <a:pt x="76" y="79"/>
                      <a:pt x="73" y="78"/>
                    </a:cubicBezTo>
                    <a:close/>
                  </a:path>
                </a:pathLst>
              </a:custGeom>
              <a:solidFill>
                <a:srgbClr val="BAE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0" name="Freeform 527"/>
              <p:cNvSpPr/>
              <p:nvPr/>
            </p:nvSpPr>
            <p:spPr bwMode="auto">
              <a:xfrm>
                <a:off x="6563" y="1417"/>
                <a:ext cx="176" cy="135"/>
              </a:xfrm>
              <a:custGeom>
                <a:avLst/>
                <a:gdLst>
                  <a:gd name="T0" fmla="*/ 169 w 176"/>
                  <a:gd name="T1" fmla="*/ 134 h 135"/>
                  <a:gd name="T2" fmla="*/ 2 w 176"/>
                  <a:gd name="T3" fmla="*/ 36 h 135"/>
                  <a:gd name="T4" fmla="*/ 0 w 176"/>
                  <a:gd name="T5" fmla="*/ 32 h 135"/>
                  <a:gd name="T6" fmla="*/ 0 w 176"/>
                  <a:gd name="T7" fmla="*/ 6 h 135"/>
                  <a:gd name="T8" fmla="*/ 7 w 176"/>
                  <a:gd name="T9" fmla="*/ 2 h 135"/>
                  <a:gd name="T10" fmla="*/ 174 w 176"/>
                  <a:gd name="T11" fmla="*/ 100 h 135"/>
                  <a:gd name="T12" fmla="*/ 176 w 176"/>
                  <a:gd name="T13" fmla="*/ 104 h 135"/>
                  <a:gd name="T14" fmla="*/ 176 w 176"/>
                  <a:gd name="T15" fmla="*/ 130 h 135"/>
                  <a:gd name="T16" fmla="*/ 169 w 176"/>
                  <a:gd name="T17" fmla="*/ 13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6" h="135">
                    <a:moveTo>
                      <a:pt x="169" y="134"/>
                    </a:moveTo>
                    <a:cubicBezTo>
                      <a:pt x="2" y="36"/>
                      <a:pt x="2" y="36"/>
                      <a:pt x="2" y="36"/>
                    </a:cubicBezTo>
                    <a:cubicBezTo>
                      <a:pt x="1" y="35"/>
                      <a:pt x="0" y="33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2"/>
                    </a:cubicBezTo>
                    <a:cubicBezTo>
                      <a:pt x="174" y="100"/>
                      <a:pt x="174" y="100"/>
                      <a:pt x="174" y="100"/>
                    </a:cubicBezTo>
                    <a:cubicBezTo>
                      <a:pt x="175" y="101"/>
                      <a:pt x="176" y="102"/>
                      <a:pt x="176" y="104"/>
                    </a:cubicBezTo>
                    <a:cubicBezTo>
                      <a:pt x="176" y="130"/>
                      <a:pt x="176" y="130"/>
                      <a:pt x="176" y="130"/>
                    </a:cubicBezTo>
                    <a:cubicBezTo>
                      <a:pt x="176" y="133"/>
                      <a:pt x="172" y="135"/>
                      <a:pt x="169" y="134"/>
                    </a:cubicBezTo>
                    <a:close/>
                  </a:path>
                </a:pathLst>
              </a:custGeom>
              <a:solidFill>
                <a:srgbClr val="7EC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1" name="Freeform 528"/>
              <p:cNvSpPr/>
              <p:nvPr/>
            </p:nvSpPr>
            <p:spPr bwMode="auto">
              <a:xfrm>
                <a:off x="6563" y="1357"/>
                <a:ext cx="292" cy="203"/>
              </a:xfrm>
              <a:custGeom>
                <a:avLst/>
                <a:gdLst>
                  <a:gd name="T0" fmla="*/ 285 w 292"/>
                  <a:gd name="T1" fmla="*/ 202 h 203"/>
                  <a:gd name="T2" fmla="*/ 2 w 292"/>
                  <a:gd name="T3" fmla="*/ 36 h 203"/>
                  <a:gd name="T4" fmla="*/ 0 w 292"/>
                  <a:gd name="T5" fmla="*/ 32 h 203"/>
                  <a:gd name="T6" fmla="*/ 0 w 292"/>
                  <a:gd name="T7" fmla="*/ 6 h 203"/>
                  <a:gd name="T8" fmla="*/ 7 w 292"/>
                  <a:gd name="T9" fmla="*/ 2 h 203"/>
                  <a:gd name="T10" fmla="*/ 290 w 292"/>
                  <a:gd name="T11" fmla="*/ 168 h 203"/>
                  <a:gd name="T12" fmla="*/ 292 w 292"/>
                  <a:gd name="T13" fmla="*/ 172 h 203"/>
                  <a:gd name="T14" fmla="*/ 292 w 292"/>
                  <a:gd name="T15" fmla="*/ 198 h 203"/>
                  <a:gd name="T16" fmla="*/ 285 w 292"/>
                  <a:gd name="T17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2" h="203">
                    <a:moveTo>
                      <a:pt x="285" y="202"/>
                    </a:moveTo>
                    <a:cubicBezTo>
                      <a:pt x="2" y="36"/>
                      <a:pt x="2" y="36"/>
                      <a:pt x="2" y="36"/>
                    </a:cubicBezTo>
                    <a:cubicBezTo>
                      <a:pt x="1" y="35"/>
                      <a:pt x="0" y="33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2"/>
                    </a:cubicBezTo>
                    <a:cubicBezTo>
                      <a:pt x="290" y="168"/>
                      <a:pt x="290" y="168"/>
                      <a:pt x="290" y="168"/>
                    </a:cubicBezTo>
                    <a:cubicBezTo>
                      <a:pt x="291" y="169"/>
                      <a:pt x="292" y="170"/>
                      <a:pt x="292" y="172"/>
                    </a:cubicBezTo>
                    <a:cubicBezTo>
                      <a:pt x="292" y="198"/>
                      <a:pt x="292" y="198"/>
                      <a:pt x="292" y="198"/>
                    </a:cubicBezTo>
                    <a:cubicBezTo>
                      <a:pt x="292" y="201"/>
                      <a:pt x="288" y="203"/>
                      <a:pt x="285" y="202"/>
                    </a:cubicBezTo>
                    <a:close/>
                  </a:path>
                </a:pathLst>
              </a:custGeom>
              <a:solidFill>
                <a:srgbClr val="7EC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2" name="Freeform 529"/>
              <p:cNvSpPr/>
              <p:nvPr/>
            </p:nvSpPr>
            <p:spPr bwMode="auto">
              <a:xfrm>
                <a:off x="6799" y="1427"/>
                <a:ext cx="16" cy="36"/>
              </a:xfrm>
              <a:custGeom>
                <a:avLst/>
                <a:gdLst>
                  <a:gd name="T0" fmla="*/ 12 w 16"/>
                  <a:gd name="T1" fmla="*/ 35 h 36"/>
                  <a:gd name="T2" fmla="*/ 2 w 16"/>
                  <a:gd name="T3" fmla="*/ 29 h 36"/>
                  <a:gd name="T4" fmla="*/ 0 w 16"/>
                  <a:gd name="T5" fmla="*/ 26 h 36"/>
                  <a:gd name="T6" fmla="*/ 0 w 16"/>
                  <a:gd name="T7" fmla="*/ 3 h 36"/>
                  <a:gd name="T8" fmla="*/ 4 w 16"/>
                  <a:gd name="T9" fmla="*/ 1 h 36"/>
                  <a:gd name="T10" fmla="*/ 15 w 16"/>
                  <a:gd name="T11" fmla="*/ 7 h 36"/>
                  <a:gd name="T12" fmla="*/ 16 w 16"/>
                  <a:gd name="T13" fmla="*/ 9 h 36"/>
                  <a:gd name="T14" fmla="*/ 16 w 16"/>
                  <a:gd name="T15" fmla="*/ 33 h 36"/>
                  <a:gd name="T16" fmla="*/ 12 w 16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36">
                    <a:moveTo>
                      <a:pt x="12" y="35"/>
                    </a:moveTo>
                    <a:cubicBezTo>
                      <a:pt x="2" y="29"/>
                      <a:pt x="2" y="29"/>
                      <a:pt x="2" y="29"/>
                    </a:cubicBezTo>
                    <a:cubicBezTo>
                      <a:pt x="1" y="28"/>
                      <a:pt x="0" y="27"/>
                      <a:pt x="0" y="2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1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6" y="8"/>
                      <a:pt x="16" y="9"/>
                      <a:pt x="16" y="9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5"/>
                      <a:pt x="14" y="36"/>
                      <a:pt x="12" y="35"/>
                    </a:cubicBezTo>
                    <a:close/>
                  </a:path>
                </a:pathLst>
              </a:custGeom>
              <a:solidFill>
                <a:srgbClr val="FF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3" name="Freeform 530"/>
              <p:cNvSpPr/>
              <p:nvPr/>
            </p:nvSpPr>
            <p:spPr bwMode="auto">
              <a:xfrm>
                <a:off x="6820" y="1424"/>
                <a:ext cx="16" cy="52"/>
              </a:xfrm>
              <a:custGeom>
                <a:avLst/>
                <a:gdLst>
                  <a:gd name="T0" fmla="*/ 12 w 16"/>
                  <a:gd name="T1" fmla="*/ 50 h 52"/>
                  <a:gd name="T2" fmla="*/ 1 w 16"/>
                  <a:gd name="T3" fmla="*/ 44 h 52"/>
                  <a:gd name="T4" fmla="*/ 0 w 16"/>
                  <a:gd name="T5" fmla="*/ 42 h 52"/>
                  <a:gd name="T6" fmla="*/ 0 w 16"/>
                  <a:gd name="T7" fmla="*/ 3 h 52"/>
                  <a:gd name="T8" fmla="*/ 4 w 16"/>
                  <a:gd name="T9" fmla="*/ 1 h 52"/>
                  <a:gd name="T10" fmla="*/ 14 w 16"/>
                  <a:gd name="T11" fmla="*/ 8 h 52"/>
                  <a:gd name="T12" fmla="*/ 16 w 16"/>
                  <a:gd name="T13" fmla="*/ 10 h 52"/>
                  <a:gd name="T14" fmla="*/ 16 w 16"/>
                  <a:gd name="T15" fmla="*/ 49 h 52"/>
                  <a:gd name="T16" fmla="*/ 12 w 16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2">
                    <a:moveTo>
                      <a:pt x="12" y="50"/>
                    </a:moveTo>
                    <a:cubicBezTo>
                      <a:pt x="1" y="44"/>
                      <a:pt x="1" y="44"/>
                      <a:pt x="1" y="44"/>
                    </a:cubicBezTo>
                    <a:cubicBezTo>
                      <a:pt x="0" y="44"/>
                      <a:pt x="0" y="43"/>
                      <a:pt x="0" y="4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5" y="8"/>
                      <a:pt x="16" y="9"/>
                      <a:pt x="16" y="10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51"/>
                      <a:pt x="13" y="52"/>
                      <a:pt x="12" y="50"/>
                    </a:cubicBezTo>
                    <a:close/>
                  </a:path>
                </a:pathLst>
              </a:custGeom>
              <a:solidFill>
                <a:srgbClr val="FF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4" name="Freeform 531"/>
              <p:cNvSpPr/>
              <p:nvPr/>
            </p:nvSpPr>
            <p:spPr bwMode="auto">
              <a:xfrm>
                <a:off x="6839" y="1460"/>
                <a:ext cx="16" cy="27"/>
              </a:xfrm>
              <a:custGeom>
                <a:avLst/>
                <a:gdLst>
                  <a:gd name="T0" fmla="*/ 12 w 16"/>
                  <a:gd name="T1" fmla="*/ 26 h 27"/>
                  <a:gd name="T2" fmla="*/ 1 w 16"/>
                  <a:gd name="T3" fmla="*/ 20 h 27"/>
                  <a:gd name="T4" fmla="*/ 0 w 16"/>
                  <a:gd name="T5" fmla="*/ 17 h 27"/>
                  <a:gd name="T6" fmla="*/ 0 w 16"/>
                  <a:gd name="T7" fmla="*/ 3 h 27"/>
                  <a:gd name="T8" fmla="*/ 4 w 16"/>
                  <a:gd name="T9" fmla="*/ 1 h 27"/>
                  <a:gd name="T10" fmla="*/ 14 w 16"/>
                  <a:gd name="T11" fmla="*/ 7 h 27"/>
                  <a:gd name="T12" fmla="*/ 16 w 16"/>
                  <a:gd name="T13" fmla="*/ 9 h 27"/>
                  <a:gd name="T14" fmla="*/ 16 w 16"/>
                  <a:gd name="T15" fmla="*/ 24 h 27"/>
                  <a:gd name="T16" fmla="*/ 12 w 16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27">
                    <a:moveTo>
                      <a:pt x="12" y="26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8"/>
                      <a:pt x="16" y="8"/>
                      <a:pt x="16" y="9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6"/>
                      <a:pt x="14" y="27"/>
                      <a:pt x="12" y="26"/>
                    </a:cubicBezTo>
                    <a:close/>
                  </a:path>
                </a:pathLst>
              </a:custGeom>
              <a:solidFill>
                <a:srgbClr val="FF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5" name="Freeform 532"/>
              <p:cNvSpPr>
                <a:spLocks noEditPoints="1"/>
              </p:cNvSpPr>
              <p:nvPr/>
            </p:nvSpPr>
            <p:spPr bwMode="auto">
              <a:xfrm>
                <a:off x="4950" y="1231"/>
                <a:ext cx="210" cy="141"/>
              </a:xfrm>
              <a:custGeom>
                <a:avLst/>
                <a:gdLst>
                  <a:gd name="T0" fmla="*/ 160 w 210"/>
                  <a:gd name="T1" fmla="*/ 24 h 141"/>
                  <a:gd name="T2" fmla="*/ 159 w 210"/>
                  <a:gd name="T3" fmla="*/ 25 h 141"/>
                  <a:gd name="T4" fmla="*/ 159 w 210"/>
                  <a:gd name="T5" fmla="*/ 26 h 141"/>
                  <a:gd name="T6" fmla="*/ 160 w 210"/>
                  <a:gd name="T7" fmla="*/ 24 h 141"/>
                  <a:gd name="T8" fmla="*/ 206 w 210"/>
                  <a:gd name="T9" fmla="*/ 0 h 141"/>
                  <a:gd name="T10" fmla="*/ 187 w 210"/>
                  <a:gd name="T11" fmla="*/ 6 h 141"/>
                  <a:gd name="T12" fmla="*/ 167 w 210"/>
                  <a:gd name="T13" fmla="*/ 19 h 141"/>
                  <a:gd name="T14" fmla="*/ 162 w 210"/>
                  <a:gd name="T15" fmla="*/ 41 h 141"/>
                  <a:gd name="T16" fmla="*/ 152 w 210"/>
                  <a:gd name="T17" fmla="*/ 30 h 141"/>
                  <a:gd name="T18" fmla="*/ 162 w 210"/>
                  <a:gd name="T19" fmla="*/ 41 h 141"/>
                  <a:gd name="T20" fmla="*/ 154 w 210"/>
                  <a:gd name="T21" fmla="*/ 37 h 141"/>
                  <a:gd name="T22" fmla="*/ 143 w 210"/>
                  <a:gd name="T23" fmla="*/ 24 h 141"/>
                  <a:gd name="T24" fmla="*/ 73 w 210"/>
                  <a:gd name="T25" fmla="*/ 60 h 141"/>
                  <a:gd name="T26" fmla="*/ 70 w 210"/>
                  <a:gd name="T27" fmla="*/ 75 h 141"/>
                  <a:gd name="T28" fmla="*/ 68 w 210"/>
                  <a:gd name="T29" fmla="*/ 74 h 141"/>
                  <a:gd name="T30" fmla="*/ 68 w 210"/>
                  <a:gd name="T31" fmla="*/ 73 h 141"/>
                  <a:gd name="T32" fmla="*/ 67 w 210"/>
                  <a:gd name="T33" fmla="*/ 71 h 141"/>
                  <a:gd name="T34" fmla="*/ 68 w 210"/>
                  <a:gd name="T35" fmla="*/ 63 h 141"/>
                  <a:gd name="T36" fmla="*/ 0 w 210"/>
                  <a:gd name="T37" fmla="*/ 120 h 141"/>
                  <a:gd name="T38" fmla="*/ 3 w 210"/>
                  <a:gd name="T39" fmla="*/ 141 h 141"/>
                  <a:gd name="T40" fmla="*/ 210 w 210"/>
                  <a:gd name="T41" fmla="*/ 21 h 141"/>
                  <a:gd name="T42" fmla="*/ 206 w 210"/>
                  <a:gd name="T43" fmla="*/ 2 h 141"/>
                  <a:gd name="T44" fmla="*/ 206 w 210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0" h="141">
                    <a:moveTo>
                      <a:pt x="160" y="24"/>
                    </a:moveTo>
                    <a:cubicBezTo>
                      <a:pt x="159" y="25"/>
                      <a:pt x="159" y="25"/>
                      <a:pt x="159" y="25"/>
                    </a:cubicBezTo>
                    <a:cubicBezTo>
                      <a:pt x="159" y="26"/>
                      <a:pt x="159" y="26"/>
                      <a:pt x="159" y="26"/>
                    </a:cubicBezTo>
                    <a:cubicBezTo>
                      <a:pt x="160" y="24"/>
                      <a:pt x="160" y="24"/>
                      <a:pt x="160" y="24"/>
                    </a:cubicBezTo>
                    <a:moveTo>
                      <a:pt x="206" y="0"/>
                    </a:moveTo>
                    <a:cubicBezTo>
                      <a:pt x="200" y="2"/>
                      <a:pt x="194" y="4"/>
                      <a:pt x="187" y="6"/>
                    </a:cubicBezTo>
                    <a:cubicBezTo>
                      <a:pt x="167" y="19"/>
                      <a:pt x="167" y="19"/>
                      <a:pt x="167" y="19"/>
                    </a:cubicBezTo>
                    <a:cubicBezTo>
                      <a:pt x="162" y="41"/>
                      <a:pt x="162" y="41"/>
                      <a:pt x="162" y="41"/>
                    </a:cubicBezTo>
                    <a:cubicBezTo>
                      <a:pt x="152" y="30"/>
                      <a:pt x="152" y="30"/>
                      <a:pt x="152" y="30"/>
                    </a:cubicBezTo>
                    <a:cubicBezTo>
                      <a:pt x="162" y="41"/>
                      <a:pt x="162" y="41"/>
                      <a:pt x="162" y="41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43" y="24"/>
                      <a:pt x="143" y="24"/>
                      <a:pt x="143" y="24"/>
                    </a:cubicBezTo>
                    <a:cubicBezTo>
                      <a:pt x="119" y="35"/>
                      <a:pt x="95" y="48"/>
                      <a:pt x="73" y="60"/>
                    </a:cubicBezTo>
                    <a:cubicBezTo>
                      <a:pt x="70" y="75"/>
                      <a:pt x="70" y="75"/>
                      <a:pt x="70" y="75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67" y="73"/>
                      <a:pt x="66" y="72"/>
                      <a:pt x="67" y="71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35" y="83"/>
                      <a:pt x="9" y="104"/>
                      <a:pt x="0" y="120"/>
                    </a:cubicBezTo>
                    <a:cubicBezTo>
                      <a:pt x="0" y="120"/>
                      <a:pt x="0" y="130"/>
                      <a:pt x="3" y="141"/>
                    </a:cubicBezTo>
                    <a:cubicBezTo>
                      <a:pt x="210" y="21"/>
                      <a:pt x="210" y="21"/>
                      <a:pt x="210" y="21"/>
                    </a:cubicBezTo>
                    <a:cubicBezTo>
                      <a:pt x="207" y="16"/>
                      <a:pt x="206" y="9"/>
                      <a:pt x="206" y="2"/>
                    </a:cubicBezTo>
                    <a:cubicBezTo>
                      <a:pt x="206" y="1"/>
                      <a:pt x="206" y="0"/>
                      <a:pt x="206" y="0"/>
                    </a:cubicBezTo>
                  </a:path>
                </a:pathLst>
              </a:custGeom>
              <a:solidFill>
                <a:srgbClr val="1B9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6" name="Freeform 533"/>
              <p:cNvSpPr>
                <a:spLocks noEditPoints="1"/>
              </p:cNvSpPr>
              <p:nvPr/>
            </p:nvSpPr>
            <p:spPr bwMode="auto">
              <a:xfrm>
                <a:off x="4953" y="1225"/>
                <a:ext cx="290" cy="165"/>
              </a:xfrm>
              <a:custGeom>
                <a:avLst/>
                <a:gdLst>
                  <a:gd name="T0" fmla="*/ 207 w 290"/>
                  <a:gd name="T1" fmla="*/ 27 h 165"/>
                  <a:gd name="T2" fmla="*/ 0 w 290"/>
                  <a:gd name="T3" fmla="*/ 147 h 165"/>
                  <a:gd name="T4" fmla="*/ 8 w 290"/>
                  <a:gd name="T5" fmla="*/ 165 h 165"/>
                  <a:gd name="T6" fmla="*/ 220 w 290"/>
                  <a:gd name="T7" fmla="*/ 41 h 165"/>
                  <a:gd name="T8" fmla="*/ 207 w 290"/>
                  <a:gd name="T9" fmla="*/ 27 h 165"/>
                  <a:gd name="T10" fmla="*/ 289 w 290"/>
                  <a:gd name="T11" fmla="*/ 0 h 165"/>
                  <a:gd name="T12" fmla="*/ 287 w 290"/>
                  <a:gd name="T13" fmla="*/ 3 h 165"/>
                  <a:gd name="T14" fmla="*/ 290 w 290"/>
                  <a:gd name="T15" fmla="*/ 1 h 165"/>
                  <a:gd name="T16" fmla="*/ 289 w 290"/>
                  <a:gd name="T17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0" h="165">
                    <a:moveTo>
                      <a:pt x="207" y="27"/>
                    </a:moveTo>
                    <a:cubicBezTo>
                      <a:pt x="0" y="147"/>
                      <a:pt x="0" y="147"/>
                      <a:pt x="0" y="147"/>
                    </a:cubicBezTo>
                    <a:cubicBezTo>
                      <a:pt x="2" y="153"/>
                      <a:pt x="4" y="160"/>
                      <a:pt x="8" y="165"/>
                    </a:cubicBezTo>
                    <a:cubicBezTo>
                      <a:pt x="220" y="41"/>
                      <a:pt x="220" y="41"/>
                      <a:pt x="220" y="41"/>
                    </a:cubicBezTo>
                    <a:cubicBezTo>
                      <a:pt x="214" y="39"/>
                      <a:pt x="210" y="34"/>
                      <a:pt x="207" y="27"/>
                    </a:cubicBezTo>
                    <a:moveTo>
                      <a:pt x="289" y="0"/>
                    </a:moveTo>
                    <a:cubicBezTo>
                      <a:pt x="288" y="1"/>
                      <a:pt x="288" y="2"/>
                      <a:pt x="287" y="3"/>
                    </a:cubicBezTo>
                    <a:cubicBezTo>
                      <a:pt x="290" y="1"/>
                      <a:pt x="290" y="1"/>
                      <a:pt x="290" y="1"/>
                    </a:cubicBezTo>
                    <a:cubicBezTo>
                      <a:pt x="289" y="1"/>
                      <a:pt x="289" y="1"/>
                      <a:pt x="289" y="0"/>
                    </a:cubicBezTo>
                  </a:path>
                </a:pathLst>
              </a:custGeom>
              <a:solidFill>
                <a:srgbClr val="8BC3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7" name="Freeform 534"/>
              <p:cNvSpPr/>
              <p:nvPr/>
            </p:nvSpPr>
            <p:spPr bwMode="auto">
              <a:xfrm>
                <a:off x="4961" y="1226"/>
                <a:ext cx="312" cy="176"/>
              </a:xfrm>
              <a:custGeom>
                <a:avLst/>
                <a:gdLst>
                  <a:gd name="T0" fmla="*/ 282 w 312"/>
                  <a:gd name="T1" fmla="*/ 0 h 176"/>
                  <a:gd name="T2" fmla="*/ 279 w 312"/>
                  <a:gd name="T3" fmla="*/ 2 h 176"/>
                  <a:gd name="T4" fmla="*/ 246 w 312"/>
                  <a:gd name="T5" fmla="*/ 36 h 176"/>
                  <a:gd name="T6" fmla="*/ 223 w 312"/>
                  <a:gd name="T7" fmla="*/ 42 h 176"/>
                  <a:gd name="T8" fmla="*/ 212 w 312"/>
                  <a:gd name="T9" fmla="*/ 40 h 176"/>
                  <a:gd name="T10" fmla="*/ 0 w 312"/>
                  <a:gd name="T11" fmla="*/ 164 h 176"/>
                  <a:gd name="T12" fmla="*/ 23 w 312"/>
                  <a:gd name="T13" fmla="*/ 176 h 176"/>
                  <a:gd name="T14" fmla="*/ 61 w 312"/>
                  <a:gd name="T15" fmla="*/ 161 h 176"/>
                  <a:gd name="T16" fmla="*/ 164 w 312"/>
                  <a:gd name="T17" fmla="*/ 104 h 176"/>
                  <a:gd name="T18" fmla="*/ 173 w 312"/>
                  <a:gd name="T19" fmla="*/ 105 h 176"/>
                  <a:gd name="T20" fmla="*/ 177 w 312"/>
                  <a:gd name="T21" fmla="*/ 105 h 176"/>
                  <a:gd name="T22" fmla="*/ 237 w 312"/>
                  <a:gd name="T23" fmla="*/ 57 h 176"/>
                  <a:gd name="T24" fmla="*/ 282 w 312"/>
                  <a:gd name="T25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2" h="176">
                    <a:moveTo>
                      <a:pt x="282" y="0"/>
                    </a:moveTo>
                    <a:cubicBezTo>
                      <a:pt x="279" y="2"/>
                      <a:pt x="279" y="2"/>
                      <a:pt x="279" y="2"/>
                    </a:cubicBezTo>
                    <a:cubicBezTo>
                      <a:pt x="270" y="16"/>
                      <a:pt x="259" y="28"/>
                      <a:pt x="246" y="36"/>
                    </a:cubicBezTo>
                    <a:cubicBezTo>
                      <a:pt x="238" y="40"/>
                      <a:pt x="230" y="42"/>
                      <a:pt x="223" y="42"/>
                    </a:cubicBezTo>
                    <a:cubicBezTo>
                      <a:pt x="219" y="42"/>
                      <a:pt x="216" y="42"/>
                      <a:pt x="212" y="40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5" y="171"/>
                      <a:pt x="12" y="176"/>
                      <a:pt x="23" y="176"/>
                    </a:cubicBezTo>
                    <a:cubicBezTo>
                      <a:pt x="33" y="176"/>
                      <a:pt x="45" y="172"/>
                      <a:pt x="61" y="161"/>
                    </a:cubicBezTo>
                    <a:cubicBezTo>
                      <a:pt x="125" y="119"/>
                      <a:pt x="141" y="104"/>
                      <a:pt x="164" y="104"/>
                    </a:cubicBezTo>
                    <a:cubicBezTo>
                      <a:pt x="167" y="104"/>
                      <a:pt x="170" y="105"/>
                      <a:pt x="173" y="105"/>
                    </a:cubicBezTo>
                    <a:cubicBezTo>
                      <a:pt x="174" y="105"/>
                      <a:pt x="175" y="105"/>
                      <a:pt x="177" y="105"/>
                    </a:cubicBezTo>
                    <a:cubicBezTo>
                      <a:pt x="203" y="105"/>
                      <a:pt x="226" y="65"/>
                      <a:pt x="237" y="57"/>
                    </a:cubicBezTo>
                    <a:cubicBezTo>
                      <a:pt x="248" y="49"/>
                      <a:pt x="312" y="22"/>
                      <a:pt x="282" y="0"/>
                    </a:cubicBezTo>
                  </a:path>
                </a:pathLst>
              </a:custGeom>
              <a:solidFill>
                <a:srgbClr val="C0C1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8" name="Freeform 535"/>
              <p:cNvSpPr/>
              <p:nvPr/>
            </p:nvSpPr>
            <p:spPr bwMode="auto">
              <a:xfrm>
                <a:off x="5165" y="1219"/>
                <a:ext cx="53" cy="28"/>
              </a:xfrm>
              <a:custGeom>
                <a:avLst/>
                <a:gdLst>
                  <a:gd name="T0" fmla="*/ 52 w 53"/>
                  <a:gd name="T1" fmla="*/ 0 h 28"/>
                  <a:gd name="T2" fmla="*/ 0 w 53"/>
                  <a:gd name="T3" fmla="*/ 9 h 28"/>
                  <a:gd name="T4" fmla="*/ 4 w 53"/>
                  <a:gd name="T5" fmla="*/ 28 h 28"/>
                  <a:gd name="T6" fmla="*/ 53 w 53"/>
                  <a:gd name="T7" fmla="*/ 0 h 28"/>
                  <a:gd name="T8" fmla="*/ 52 w 5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8">
                    <a:moveTo>
                      <a:pt x="52" y="0"/>
                    </a:moveTo>
                    <a:cubicBezTo>
                      <a:pt x="38" y="0"/>
                      <a:pt x="20" y="3"/>
                      <a:pt x="0" y="9"/>
                    </a:cubicBezTo>
                    <a:cubicBezTo>
                      <a:pt x="0" y="17"/>
                      <a:pt x="1" y="23"/>
                      <a:pt x="4" y="2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0"/>
                      <a:pt x="52" y="0"/>
                      <a:pt x="52" y="0"/>
                    </a:cubicBezTo>
                  </a:path>
                </a:pathLst>
              </a:custGeom>
              <a:solidFill>
                <a:srgbClr val="1B9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9" name="Freeform 536"/>
              <p:cNvSpPr/>
              <p:nvPr/>
            </p:nvSpPr>
            <p:spPr bwMode="auto">
              <a:xfrm>
                <a:off x="5169" y="1219"/>
                <a:ext cx="67" cy="39"/>
              </a:xfrm>
              <a:custGeom>
                <a:avLst/>
                <a:gdLst>
                  <a:gd name="T0" fmla="*/ 49 w 67"/>
                  <a:gd name="T1" fmla="*/ 0 h 39"/>
                  <a:gd name="T2" fmla="*/ 0 w 67"/>
                  <a:gd name="T3" fmla="*/ 28 h 39"/>
                  <a:gd name="T4" fmla="*/ 19 w 67"/>
                  <a:gd name="T5" fmla="*/ 39 h 39"/>
                  <a:gd name="T6" fmla="*/ 20 w 67"/>
                  <a:gd name="T7" fmla="*/ 39 h 39"/>
                  <a:gd name="T8" fmla="*/ 56 w 67"/>
                  <a:gd name="T9" fmla="*/ 18 h 39"/>
                  <a:gd name="T10" fmla="*/ 67 w 67"/>
                  <a:gd name="T11" fmla="*/ 3 h 39"/>
                  <a:gd name="T12" fmla="*/ 67 w 67"/>
                  <a:gd name="T13" fmla="*/ 3 h 39"/>
                  <a:gd name="T14" fmla="*/ 49 w 67"/>
                  <a:gd name="T1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39">
                    <a:moveTo>
                      <a:pt x="49" y="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4" y="35"/>
                      <a:pt x="11" y="39"/>
                      <a:pt x="19" y="39"/>
                    </a:cubicBezTo>
                    <a:cubicBezTo>
                      <a:pt x="19" y="39"/>
                      <a:pt x="19" y="39"/>
                      <a:pt x="20" y="39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60" y="13"/>
                      <a:pt x="63" y="8"/>
                      <a:pt x="67" y="3"/>
                    </a:cubicBezTo>
                    <a:cubicBezTo>
                      <a:pt x="67" y="3"/>
                      <a:pt x="67" y="3"/>
                      <a:pt x="67" y="3"/>
                    </a:cubicBezTo>
                    <a:cubicBezTo>
                      <a:pt x="62" y="1"/>
                      <a:pt x="56" y="0"/>
                      <a:pt x="49" y="0"/>
                    </a:cubicBezTo>
                  </a:path>
                </a:pathLst>
              </a:custGeom>
              <a:solidFill>
                <a:srgbClr val="8BC3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0" name="Freeform 537"/>
              <p:cNvSpPr/>
              <p:nvPr/>
            </p:nvSpPr>
            <p:spPr bwMode="auto">
              <a:xfrm>
                <a:off x="5189" y="1237"/>
                <a:ext cx="36" cy="21"/>
              </a:xfrm>
              <a:custGeom>
                <a:avLst/>
                <a:gdLst>
                  <a:gd name="T0" fmla="*/ 36 w 36"/>
                  <a:gd name="T1" fmla="*/ 0 h 21"/>
                  <a:gd name="T2" fmla="*/ 0 w 36"/>
                  <a:gd name="T3" fmla="*/ 21 h 21"/>
                  <a:gd name="T4" fmla="*/ 18 w 36"/>
                  <a:gd name="T5" fmla="*/ 15 h 21"/>
                  <a:gd name="T6" fmla="*/ 36 w 36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1">
                    <a:moveTo>
                      <a:pt x="36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5" y="20"/>
                      <a:pt x="11" y="19"/>
                      <a:pt x="18" y="15"/>
                    </a:cubicBezTo>
                    <a:cubicBezTo>
                      <a:pt x="24" y="11"/>
                      <a:pt x="30" y="6"/>
                      <a:pt x="36" y="0"/>
                    </a:cubicBezTo>
                  </a:path>
                </a:pathLst>
              </a:custGeom>
              <a:solidFill>
                <a:srgbClr val="C0C1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1" name="Freeform 538"/>
              <p:cNvSpPr>
                <a:spLocks noEditPoints="1"/>
              </p:cNvSpPr>
              <p:nvPr/>
            </p:nvSpPr>
            <p:spPr bwMode="auto">
              <a:xfrm>
                <a:off x="5186" y="1256"/>
                <a:ext cx="20" cy="6"/>
              </a:xfrm>
              <a:custGeom>
                <a:avLst/>
                <a:gdLst>
                  <a:gd name="T0" fmla="*/ 0 w 20"/>
                  <a:gd name="T1" fmla="*/ 6 h 6"/>
                  <a:gd name="T2" fmla="*/ 0 w 20"/>
                  <a:gd name="T3" fmla="*/ 6 h 6"/>
                  <a:gd name="T4" fmla="*/ 0 w 20"/>
                  <a:gd name="T5" fmla="*/ 6 h 6"/>
                  <a:gd name="T6" fmla="*/ 0 w 20"/>
                  <a:gd name="T7" fmla="*/ 6 h 6"/>
                  <a:gd name="T8" fmla="*/ 20 w 20"/>
                  <a:gd name="T9" fmla="*/ 0 h 6"/>
                  <a:gd name="T10" fmla="*/ 1 w 20"/>
                  <a:gd name="T11" fmla="*/ 6 h 6"/>
                  <a:gd name="T12" fmla="*/ 20 w 20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6"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20" y="0"/>
                    </a:moveTo>
                    <a:cubicBezTo>
                      <a:pt x="13" y="4"/>
                      <a:pt x="6" y="6"/>
                      <a:pt x="1" y="6"/>
                    </a:cubicBezTo>
                    <a:cubicBezTo>
                      <a:pt x="6" y="6"/>
                      <a:pt x="13" y="4"/>
                      <a:pt x="20" y="0"/>
                    </a:cubicBezTo>
                  </a:path>
                </a:pathLst>
              </a:custGeom>
              <a:solidFill>
                <a:srgbClr val="C0C1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2" name="Freeform 539"/>
              <p:cNvSpPr/>
              <p:nvPr/>
            </p:nvSpPr>
            <p:spPr bwMode="auto">
              <a:xfrm>
                <a:off x="5098" y="1240"/>
                <a:ext cx="5" cy="6"/>
              </a:xfrm>
              <a:custGeom>
                <a:avLst/>
                <a:gdLst>
                  <a:gd name="T0" fmla="*/ 3 w 5"/>
                  <a:gd name="T1" fmla="*/ 6 h 6"/>
                  <a:gd name="T2" fmla="*/ 5 w 5"/>
                  <a:gd name="T3" fmla="*/ 5 h 6"/>
                  <a:gd name="T4" fmla="*/ 3 w 5"/>
                  <a:gd name="T5" fmla="*/ 0 h 6"/>
                  <a:gd name="T6" fmla="*/ 0 w 5"/>
                  <a:gd name="T7" fmla="*/ 1 h 6"/>
                  <a:gd name="T8" fmla="*/ 3 w 5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3" y="6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4" y="4"/>
                      <a:pt x="3" y="2"/>
                      <a:pt x="3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2" y="5"/>
                      <a:pt x="3" y="6"/>
                    </a:cubicBez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3" name="Freeform 540"/>
              <p:cNvSpPr/>
              <p:nvPr/>
            </p:nvSpPr>
            <p:spPr bwMode="auto">
              <a:xfrm>
                <a:off x="5098" y="1235"/>
                <a:ext cx="3" cy="6"/>
              </a:xfrm>
              <a:custGeom>
                <a:avLst/>
                <a:gdLst>
                  <a:gd name="T0" fmla="*/ 0 w 3"/>
                  <a:gd name="T1" fmla="*/ 6 h 6"/>
                  <a:gd name="T2" fmla="*/ 3 w 3"/>
                  <a:gd name="T3" fmla="*/ 5 h 6"/>
                  <a:gd name="T4" fmla="*/ 3 w 3"/>
                  <a:gd name="T5" fmla="*/ 0 h 6"/>
                  <a:gd name="T6" fmla="*/ 0 w 3"/>
                  <a:gd name="T7" fmla="*/ 2 h 6"/>
                  <a:gd name="T8" fmla="*/ 0 w 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6">
                    <a:moveTo>
                      <a:pt x="0" y="6"/>
                    </a:moveTo>
                    <a:lnTo>
                      <a:pt x="3" y="5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4" name="Freeform 541"/>
              <p:cNvSpPr/>
              <p:nvPr/>
            </p:nvSpPr>
            <p:spPr bwMode="auto">
              <a:xfrm>
                <a:off x="5088" y="1225"/>
                <a:ext cx="9" cy="5"/>
              </a:xfrm>
              <a:custGeom>
                <a:avLst/>
                <a:gdLst>
                  <a:gd name="T0" fmla="*/ 7 w 9"/>
                  <a:gd name="T1" fmla="*/ 5 h 5"/>
                  <a:gd name="T2" fmla="*/ 9 w 9"/>
                  <a:gd name="T3" fmla="*/ 4 h 5"/>
                  <a:gd name="T4" fmla="*/ 2 w 9"/>
                  <a:gd name="T5" fmla="*/ 0 h 5"/>
                  <a:gd name="T6" fmla="*/ 0 w 9"/>
                  <a:gd name="T7" fmla="*/ 1 h 5"/>
                  <a:gd name="T8" fmla="*/ 7 w 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7" y="5"/>
                    </a:moveTo>
                    <a:lnTo>
                      <a:pt x="9" y="4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5" name="Freeform 542"/>
              <p:cNvSpPr/>
              <p:nvPr/>
            </p:nvSpPr>
            <p:spPr bwMode="auto">
              <a:xfrm>
                <a:off x="5095" y="1229"/>
                <a:ext cx="6" cy="8"/>
              </a:xfrm>
              <a:custGeom>
                <a:avLst/>
                <a:gdLst>
                  <a:gd name="T0" fmla="*/ 3 w 6"/>
                  <a:gd name="T1" fmla="*/ 8 h 8"/>
                  <a:gd name="T2" fmla="*/ 6 w 6"/>
                  <a:gd name="T3" fmla="*/ 6 h 8"/>
                  <a:gd name="T4" fmla="*/ 2 w 6"/>
                  <a:gd name="T5" fmla="*/ 0 h 8"/>
                  <a:gd name="T6" fmla="*/ 0 w 6"/>
                  <a:gd name="T7" fmla="*/ 1 h 8"/>
                  <a:gd name="T8" fmla="*/ 3 w 6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8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6" y="4"/>
                      <a:pt x="4" y="1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3" y="5"/>
                      <a:pt x="3" y="8"/>
                    </a:cubicBez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6" name="Freeform 543"/>
              <p:cNvSpPr/>
              <p:nvPr/>
            </p:nvSpPr>
            <p:spPr bwMode="auto">
              <a:xfrm>
                <a:off x="5101" y="1245"/>
                <a:ext cx="9" cy="5"/>
              </a:xfrm>
              <a:custGeom>
                <a:avLst/>
                <a:gdLst>
                  <a:gd name="T0" fmla="*/ 7 w 9"/>
                  <a:gd name="T1" fmla="*/ 5 h 5"/>
                  <a:gd name="T2" fmla="*/ 9 w 9"/>
                  <a:gd name="T3" fmla="*/ 4 h 5"/>
                  <a:gd name="T4" fmla="*/ 2 w 9"/>
                  <a:gd name="T5" fmla="*/ 0 h 5"/>
                  <a:gd name="T6" fmla="*/ 0 w 9"/>
                  <a:gd name="T7" fmla="*/ 1 h 5"/>
                  <a:gd name="T8" fmla="*/ 7 w 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7" y="5"/>
                    </a:moveTo>
                    <a:lnTo>
                      <a:pt x="9" y="4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7" name="Freeform 544"/>
              <p:cNvSpPr/>
              <p:nvPr/>
            </p:nvSpPr>
            <p:spPr bwMode="auto">
              <a:xfrm>
                <a:off x="5108" y="1249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1 h 2"/>
                  <a:gd name="T4" fmla="*/ 2 w 2"/>
                  <a:gd name="T5" fmla="*/ 0 h 2"/>
                  <a:gd name="T6" fmla="*/ 0 w 2"/>
                  <a:gd name="T7" fmla="*/ 1 h 2"/>
                  <a:gd name="T8" fmla="*/ 0 w 2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1930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8" name="Freeform 545"/>
              <p:cNvSpPr/>
              <p:nvPr/>
            </p:nvSpPr>
            <p:spPr bwMode="auto">
              <a:xfrm>
                <a:off x="5088" y="1226"/>
                <a:ext cx="20" cy="25"/>
              </a:xfrm>
              <a:custGeom>
                <a:avLst/>
                <a:gdLst>
                  <a:gd name="T0" fmla="*/ 0 w 20"/>
                  <a:gd name="T1" fmla="*/ 0 h 25"/>
                  <a:gd name="T2" fmla="*/ 0 w 20"/>
                  <a:gd name="T3" fmla="*/ 1 h 25"/>
                  <a:gd name="T4" fmla="*/ 7 w 20"/>
                  <a:gd name="T5" fmla="*/ 5 h 25"/>
                  <a:gd name="T6" fmla="*/ 9 w 20"/>
                  <a:gd name="T7" fmla="*/ 10 h 25"/>
                  <a:gd name="T8" fmla="*/ 9 w 20"/>
                  <a:gd name="T9" fmla="*/ 15 h 25"/>
                  <a:gd name="T10" fmla="*/ 13 w 20"/>
                  <a:gd name="T11" fmla="*/ 21 h 25"/>
                  <a:gd name="T12" fmla="*/ 20 w 20"/>
                  <a:gd name="T13" fmla="*/ 25 h 25"/>
                  <a:gd name="T14" fmla="*/ 20 w 20"/>
                  <a:gd name="T15" fmla="*/ 24 h 25"/>
                  <a:gd name="T16" fmla="*/ 13 w 20"/>
                  <a:gd name="T17" fmla="*/ 20 h 25"/>
                  <a:gd name="T18" fmla="*/ 10 w 20"/>
                  <a:gd name="T19" fmla="*/ 15 h 25"/>
                  <a:gd name="T20" fmla="*/ 10 w 20"/>
                  <a:gd name="T21" fmla="*/ 11 h 25"/>
                  <a:gd name="T22" fmla="*/ 7 w 20"/>
                  <a:gd name="T23" fmla="*/ 4 h 25"/>
                  <a:gd name="T24" fmla="*/ 0 w 20"/>
                  <a:gd name="T2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5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6"/>
                      <a:pt x="9" y="8"/>
                      <a:pt x="9" y="10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7"/>
                      <a:pt x="11" y="20"/>
                      <a:pt x="13" y="21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19"/>
                      <a:pt x="10" y="17"/>
                      <a:pt x="10" y="1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8"/>
                      <a:pt x="9" y="5"/>
                      <a:pt x="7" y="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9" name="Freeform 546"/>
              <p:cNvSpPr/>
              <p:nvPr/>
            </p:nvSpPr>
            <p:spPr bwMode="auto">
              <a:xfrm>
                <a:off x="5078" y="1223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2 h 5"/>
                  <a:gd name="T4" fmla="*/ 2 w 2"/>
                  <a:gd name="T5" fmla="*/ 5 h 5"/>
                  <a:gd name="T6" fmla="*/ 2 w 2"/>
                  <a:gd name="T7" fmla="*/ 2 h 5"/>
                  <a:gd name="T8" fmla="*/ 0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2" y="5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0" name="Freeform 547"/>
              <p:cNvSpPr/>
              <p:nvPr/>
            </p:nvSpPr>
            <p:spPr bwMode="auto">
              <a:xfrm>
                <a:off x="5101" y="1225"/>
                <a:ext cx="0" cy="3"/>
              </a:xfrm>
              <a:custGeom>
                <a:avLst/>
                <a:gdLst>
                  <a:gd name="T0" fmla="*/ 2 h 3"/>
                  <a:gd name="T1" fmla="*/ 0 h 3"/>
                  <a:gd name="T2" fmla="*/ 1 h 3"/>
                  <a:gd name="T3" fmla="*/ 3 h 3"/>
                  <a:gd name="T4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1" name="Freeform 548"/>
              <p:cNvSpPr/>
              <p:nvPr/>
            </p:nvSpPr>
            <p:spPr bwMode="auto">
              <a:xfrm>
                <a:off x="5101" y="1225"/>
                <a:ext cx="0" cy="3"/>
              </a:xfrm>
              <a:custGeom>
                <a:avLst/>
                <a:gdLst>
                  <a:gd name="T0" fmla="*/ 1 h 3"/>
                  <a:gd name="T1" fmla="*/ 3 h 3"/>
                  <a:gd name="T2" fmla="*/ 2 h 3"/>
                  <a:gd name="T3" fmla="*/ 0 h 3"/>
                  <a:gd name="T4" fmla="*/ 1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1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2" name="Freeform 549"/>
              <p:cNvSpPr/>
              <p:nvPr/>
            </p:nvSpPr>
            <p:spPr bwMode="auto">
              <a:xfrm>
                <a:off x="5080" y="1225"/>
                <a:ext cx="10" cy="8"/>
              </a:xfrm>
              <a:custGeom>
                <a:avLst/>
                <a:gdLst>
                  <a:gd name="T0" fmla="*/ 0 w 10"/>
                  <a:gd name="T1" fmla="*/ 0 h 8"/>
                  <a:gd name="T2" fmla="*/ 0 w 10"/>
                  <a:gd name="T3" fmla="*/ 3 h 8"/>
                  <a:gd name="T4" fmla="*/ 10 w 10"/>
                  <a:gd name="T5" fmla="*/ 8 h 8"/>
                  <a:gd name="T6" fmla="*/ 10 w 10"/>
                  <a:gd name="T7" fmla="*/ 6 h 8"/>
                  <a:gd name="T8" fmla="*/ 0 w 10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0" y="3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3" name="Freeform 550"/>
              <p:cNvSpPr/>
              <p:nvPr/>
            </p:nvSpPr>
            <p:spPr bwMode="auto">
              <a:xfrm>
                <a:off x="5091" y="1226"/>
                <a:ext cx="10" cy="7"/>
              </a:xfrm>
              <a:custGeom>
                <a:avLst/>
                <a:gdLst>
                  <a:gd name="T0" fmla="*/ 0 w 10"/>
                  <a:gd name="T1" fmla="*/ 5 h 7"/>
                  <a:gd name="T2" fmla="*/ 0 w 10"/>
                  <a:gd name="T3" fmla="*/ 7 h 7"/>
                  <a:gd name="T4" fmla="*/ 10 w 10"/>
                  <a:gd name="T5" fmla="*/ 2 h 7"/>
                  <a:gd name="T6" fmla="*/ 10 w 10"/>
                  <a:gd name="T7" fmla="*/ 0 h 7"/>
                  <a:gd name="T8" fmla="*/ 0 w 10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">
                    <a:moveTo>
                      <a:pt x="0" y="5"/>
                    </a:moveTo>
                    <a:lnTo>
                      <a:pt x="0" y="7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4" name="Freeform 551"/>
              <p:cNvSpPr/>
              <p:nvPr/>
            </p:nvSpPr>
            <p:spPr bwMode="auto">
              <a:xfrm>
                <a:off x="5090" y="1231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1 w 1"/>
                  <a:gd name="T5" fmla="*/ 2 h 3"/>
                  <a:gd name="T6" fmla="*/ 1 w 1"/>
                  <a:gd name="T7" fmla="*/ 0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5" name="Freeform 552"/>
              <p:cNvSpPr/>
              <p:nvPr/>
            </p:nvSpPr>
            <p:spPr bwMode="auto">
              <a:xfrm>
                <a:off x="5090" y="1231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1 w 1"/>
                  <a:gd name="T5" fmla="*/ 2 h 3"/>
                  <a:gd name="T6" fmla="*/ 1 w 1"/>
                  <a:gd name="T7" fmla="*/ 0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6" name="Freeform 553"/>
              <p:cNvSpPr/>
              <p:nvPr/>
            </p:nvSpPr>
            <p:spPr bwMode="auto">
              <a:xfrm>
                <a:off x="5077" y="1217"/>
                <a:ext cx="24" cy="14"/>
              </a:xfrm>
              <a:custGeom>
                <a:avLst/>
                <a:gdLst>
                  <a:gd name="T0" fmla="*/ 3 w 24"/>
                  <a:gd name="T1" fmla="*/ 3 h 14"/>
                  <a:gd name="T2" fmla="*/ 3 w 24"/>
                  <a:gd name="T3" fmla="*/ 8 h 14"/>
                  <a:gd name="T4" fmla="*/ 13 w 24"/>
                  <a:gd name="T5" fmla="*/ 14 h 14"/>
                  <a:gd name="T6" fmla="*/ 14 w 24"/>
                  <a:gd name="T7" fmla="*/ 14 h 14"/>
                  <a:gd name="T8" fmla="*/ 24 w 24"/>
                  <a:gd name="T9" fmla="*/ 9 h 14"/>
                  <a:gd name="T10" fmla="*/ 24 w 24"/>
                  <a:gd name="T11" fmla="*/ 7 h 14"/>
                  <a:gd name="T12" fmla="*/ 14 w 24"/>
                  <a:gd name="T13" fmla="*/ 2 h 14"/>
                  <a:gd name="T14" fmla="*/ 5 w 24"/>
                  <a:gd name="T15" fmla="*/ 2 h 14"/>
                  <a:gd name="T16" fmla="*/ 3 w 24"/>
                  <a:gd name="T1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4">
                    <a:moveTo>
                      <a:pt x="3" y="3"/>
                    </a:moveTo>
                    <a:cubicBezTo>
                      <a:pt x="0" y="5"/>
                      <a:pt x="0" y="7"/>
                      <a:pt x="3" y="8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4" y="14"/>
                      <a:pt x="14" y="14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4" y="8"/>
                      <a:pt x="24" y="7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2" y="0"/>
                      <a:pt x="8" y="0"/>
                      <a:pt x="5" y="2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7" name="Freeform 554"/>
              <p:cNvSpPr/>
              <p:nvPr/>
            </p:nvSpPr>
            <p:spPr bwMode="auto">
              <a:xfrm>
                <a:off x="5043" y="1198"/>
                <a:ext cx="52" cy="42"/>
              </a:xfrm>
              <a:custGeom>
                <a:avLst/>
                <a:gdLst>
                  <a:gd name="T0" fmla="*/ 26 w 52"/>
                  <a:gd name="T1" fmla="*/ 6 h 42"/>
                  <a:gd name="T2" fmla="*/ 24 w 52"/>
                  <a:gd name="T3" fmla="*/ 11 h 42"/>
                  <a:gd name="T4" fmla="*/ 10 w 52"/>
                  <a:gd name="T5" fmla="*/ 22 h 42"/>
                  <a:gd name="T6" fmla="*/ 1 w 52"/>
                  <a:gd name="T7" fmla="*/ 30 h 42"/>
                  <a:gd name="T8" fmla="*/ 0 w 52"/>
                  <a:gd name="T9" fmla="*/ 35 h 42"/>
                  <a:gd name="T10" fmla="*/ 1 w 52"/>
                  <a:gd name="T11" fmla="*/ 39 h 42"/>
                  <a:gd name="T12" fmla="*/ 9 w 52"/>
                  <a:gd name="T13" fmla="*/ 42 h 42"/>
                  <a:gd name="T14" fmla="*/ 25 w 52"/>
                  <a:gd name="T15" fmla="*/ 36 h 42"/>
                  <a:gd name="T16" fmla="*/ 52 w 52"/>
                  <a:gd name="T17" fmla="*/ 20 h 42"/>
                  <a:gd name="T18" fmla="*/ 52 w 52"/>
                  <a:gd name="T19" fmla="*/ 16 h 42"/>
                  <a:gd name="T20" fmla="*/ 47 w 52"/>
                  <a:gd name="T21" fmla="*/ 0 h 42"/>
                  <a:gd name="T22" fmla="*/ 26 w 52"/>
                  <a:gd name="T23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42">
                    <a:moveTo>
                      <a:pt x="26" y="6"/>
                    </a:moveTo>
                    <a:cubicBezTo>
                      <a:pt x="24" y="11"/>
                      <a:pt x="24" y="11"/>
                      <a:pt x="24" y="11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4" y="27"/>
                      <a:pt x="1" y="30"/>
                    </a:cubicBezTo>
                    <a:cubicBezTo>
                      <a:pt x="0" y="31"/>
                      <a:pt x="0" y="34"/>
                      <a:pt x="0" y="35"/>
                    </a:cubicBezTo>
                    <a:cubicBezTo>
                      <a:pt x="0" y="36"/>
                      <a:pt x="1" y="39"/>
                      <a:pt x="1" y="39"/>
                    </a:cubicBezTo>
                    <a:cubicBezTo>
                      <a:pt x="3" y="41"/>
                      <a:pt x="6" y="41"/>
                      <a:pt x="9" y="42"/>
                    </a:cubicBezTo>
                    <a:cubicBezTo>
                      <a:pt x="17" y="42"/>
                      <a:pt x="25" y="36"/>
                      <a:pt x="25" y="36"/>
                    </a:cubicBezTo>
                    <a:cubicBezTo>
                      <a:pt x="26" y="35"/>
                      <a:pt x="52" y="20"/>
                      <a:pt x="52" y="20"/>
                    </a:cubicBezTo>
                    <a:cubicBezTo>
                      <a:pt x="52" y="20"/>
                      <a:pt x="52" y="18"/>
                      <a:pt x="52" y="16"/>
                    </a:cubicBezTo>
                    <a:cubicBezTo>
                      <a:pt x="51" y="6"/>
                      <a:pt x="47" y="0"/>
                      <a:pt x="47" y="0"/>
                    </a:cubicBezTo>
                    <a:lnTo>
                      <a:pt x="26" y="6"/>
                    </a:lnTo>
                    <a:close/>
                  </a:path>
                </a:pathLst>
              </a:custGeom>
              <a:solidFill>
                <a:srgbClr val="269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8" name="Freeform 555"/>
              <p:cNvSpPr/>
              <p:nvPr/>
            </p:nvSpPr>
            <p:spPr bwMode="auto">
              <a:xfrm>
                <a:off x="5056" y="1216"/>
                <a:ext cx="13" cy="7"/>
              </a:xfrm>
              <a:custGeom>
                <a:avLst/>
                <a:gdLst>
                  <a:gd name="T0" fmla="*/ 13 w 13"/>
                  <a:gd name="T1" fmla="*/ 7 h 7"/>
                  <a:gd name="T2" fmla="*/ 13 w 13"/>
                  <a:gd name="T3" fmla="*/ 7 h 7"/>
                  <a:gd name="T4" fmla="*/ 13 w 13"/>
                  <a:gd name="T5" fmla="*/ 6 h 7"/>
                  <a:gd name="T6" fmla="*/ 6 w 13"/>
                  <a:gd name="T7" fmla="*/ 1 h 7"/>
                  <a:gd name="T8" fmla="*/ 0 w 13"/>
                  <a:gd name="T9" fmla="*/ 1 h 7"/>
                  <a:gd name="T10" fmla="*/ 0 w 13"/>
                  <a:gd name="T11" fmla="*/ 1 h 7"/>
                  <a:gd name="T12" fmla="*/ 0 w 13"/>
                  <a:gd name="T13" fmla="*/ 2 h 7"/>
                  <a:gd name="T14" fmla="*/ 6 w 13"/>
                  <a:gd name="T15" fmla="*/ 2 h 7"/>
                  <a:gd name="T16" fmla="*/ 13 w 13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7"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9" y="2"/>
                      <a:pt x="6" y="1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3" y="1"/>
                      <a:pt x="6" y="2"/>
                    </a:cubicBezTo>
                    <a:cubicBezTo>
                      <a:pt x="8" y="3"/>
                      <a:pt x="11" y="6"/>
                      <a:pt x="13" y="7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9" name="Freeform 556"/>
              <p:cNvSpPr/>
              <p:nvPr/>
            </p:nvSpPr>
            <p:spPr bwMode="auto">
              <a:xfrm>
                <a:off x="5053" y="1218"/>
                <a:ext cx="14" cy="7"/>
              </a:xfrm>
              <a:custGeom>
                <a:avLst/>
                <a:gdLst>
                  <a:gd name="T0" fmla="*/ 13 w 14"/>
                  <a:gd name="T1" fmla="*/ 7 h 7"/>
                  <a:gd name="T2" fmla="*/ 13 w 14"/>
                  <a:gd name="T3" fmla="*/ 7 h 7"/>
                  <a:gd name="T4" fmla="*/ 14 w 14"/>
                  <a:gd name="T5" fmla="*/ 6 h 7"/>
                  <a:gd name="T6" fmla="*/ 6 w 14"/>
                  <a:gd name="T7" fmla="*/ 1 h 7"/>
                  <a:gd name="T8" fmla="*/ 0 w 14"/>
                  <a:gd name="T9" fmla="*/ 1 h 7"/>
                  <a:gd name="T10" fmla="*/ 0 w 14"/>
                  <a:gd name="T11" fmla="*/ 2 h 7"/>
                  <a:gd name="T12" fmla="*/ 0 w 14"/>
                  <a:gd name="T13" fmla="*/ 2 h 7"/>
                  <a:gd name="T14" fmla="*/ 6 w 14"/>
                  <a:gd name="T15" fmla="*/ 2 h 7"/>
                  <a:gd name="T16" fmla="*/ 13 w 14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7"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5"/>
                      <a:pt x="9" y="3"/>
                      <a:pt x="6" y="1"/>
                    </a:cubicBezTo>
                    <a:cubicBezTo>
                      <a:pt x="3" y="0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3" y="1"/>
                      <a:pt x="6" y="2"/>
                    </a:cubicBezTo>
                    <a:cubicBezTo>
                      <a:pt x="9" y="3"/>
                      <a:pt x="12" y="6"/>
                      <a:pt x="13" y="7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0" name="Freeform 557"/>
              <p:cNvSpPr/>
              <p:nvPr/>
            </p:nvSpPr>
            <p:spPr bwMode="auto">
              <a:xfrm>
                <a:off x="5050" y="1221"/>
                <a:ext cx="14" cy="6"/>
              </a:xfrm>
              <a:custGeom>
                <a:avLst/>
                <a:gdLst>
                  <a:gd name="T0" fmla="*/ 13 w 14"/>
                  <a:gd name="T1" fmla="*/ 6 h 6"/>
                  <a:gd name="T2" fmla="*/ 14 w 14"/>
                  <a:gd name="T3" fmla="*/ 6 h 6"/>
                  <a:gd name="T4" fmla="*/ 14 w 14"/>
                  <a:gd name="T5" fmla="*/ 5 h 6"/>
                  <a:gd name="T6" fmla="*/ 6 w 14"/>
                  <a:gd name="T7" fmla="*/ 1 h 6"/>
                  <a:gd name="T8" fmla="*/ 0 w 14"/>
                  <a:gd name="T9" fmla="*/ 1 h 6"/>
                  <a:gd name="T10" fmla="*/ 0 w 14"/>
                  <a:gd name="T11" fmla="*/ 2 h 6"/>
                  <a:gd name="T12" fmla="*/ 1 w 14"/>
                  <a:gd name="T13" fmla="*/ 2 h 6"/>
                  <a:gd name="T14" fmla="*/ 6 w 14"/>
                  <a:gd name="T15" fmla="*/ 2 h 6"/>
                  <a:gd name="T16" fmla="*/ 13 w 14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6">
                    <a:moveTo>
                      <a:pt x="13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0" y="2"/>
                      <a:pt x="6" y="1"/>
                    </a:cubicBezTo>
                    <a:cubicBezTo>
                      <a:pt x="4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4" y="1"/>
                      <a:pt x="6" y="2"/>
                    </a:cubicBezTo>
                    <a:cubicBezTo>
                      <a:pt x="9" y="2"/>
                      <a:pt x="12" y="5"/>
                      <a:pt x="13" y="6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1" name="Freeform 558"/>
              <p:cNvSpPr/>
              <p:nvPr/>
            </p:nvSpPr>
            <p:spPr bwMode="auto">
              <a:xfrm>
                <a:off x="5043" y="1226"/>
                <a:ext cx="21" cy="13"/>
              </a:xfrm>
              <a:custGeom>
                <a:avLst/>
                <a:gdLst>
                  <a:gd name="T0" fmla="*/ 1 w 21"/>
                  <a:gd name="T1" fmla="*/ 2 h 13"/>
                  <a:gd name="T2" fmla="*/ 3 w 21"/>
                  <a:gd name="T3" fmla="*/ 1 h 13"/>
                  <a:gd name="T4" fmla="*/ 11 w 21"/>
                  <a:gd name="T5" fmla="*/ 2 h 13"/>
                  <a:gd name="T6" fmla="*/ 21 w 21"/>
                  <a:gd name="T7" fmla="*/ 9 h 13"/>
                  <a:gd name="T8" fmla="*/ 6 w 21"/>
                  <a:gd name="T9" fmla="*/ 13 h 13"/>
                  <a:gd name="T10" fmla="*/ 5 w 21"/>
                  <a:gd name="T11" fmla="*/ 13 h 13"/>
                  <a:gd name="T12" fmla="*/ 1 w 21"/>
                  <a:gd name="T13" fmla="*/ 11 h 13"/>
                  <a:gd name="T14" fmla="*/ 0 w 21"/>
                  <a:gd name="T15" fmla="*/ 7 h 13"/>
                  <a:gd name="T16" fmla="*/ 1 w 21"/>
                  <a:gd name="T17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3">
                    <a:moveTo>
                      <a:pt x="1" y="2"/>
                    </a:moveTo>
                    <a:cubicBezTo>
                      <a:pt x="2" y="2"/>
                      <a:pt x="2" y="1"/>
                      <a:pt x="3" y="1"/>
                    </a:cubicBezTo>
                    <a:cubicBezTo>
                      <a:pt x="4" y="0"/>
                      <a:pt x="6" y="0"/>
                      <a:pt x="11" y="2"/>
                    </a:cubicBezTo>
                    <a:cubicBezTo>
                      <a:pt x="17" y="4"/>
                      <a:pt x="21" y="9"/>
                      <a:pt x="21" y="9"/>
                    </a:cubicBezTo>
                    <a:cubicBezTo>
                      <a:pt x="21" y="9"/>
                      <a:pt x="17" y="12"/>
                      <a:pt x="6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3"/>
                      <a:pt x="2" y="12"/>
                      <a:pt x="1" y="11"/>
                    </a:cubicBezTo>
                    <a:cubicBezTo>
                      <a:pt x="1" y="11"/>
                      <a:pt x="0" y="8"/>
                      <a:pt x="0" y="7"/>
                    </a:cubicBezTo>
                    <a:cubicBezTo>
                      <a:pt x="0" y="6"/>
                      <a:pt x="0" y="3"/>
                      <a:pt x="1" y="2"/>
                    </a:cubicBezTo>
                    <a:close/>
                  </a:path>
                </a:pathLst>
              </a:custGeom>
              <a:solidFill>
                <a:srgbClr val="254B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2" name="Freeform 559"/>
              <p:cNvSpPr/>
              <p:nvPr/>
            </p:nvSpPr>
            <p:spPr bwMode="auto">
              <a:xfrm>
                <a:off x="5043" y="1215"/>
                <a:ext cx="52" cy="27"/>
              </a:xfrm>
              <a:custGeom>
                <a:avLst/>
                <a:gdLst>
                  <a:gd name="T0" fmla="*/ 0 w 52"/>
                  <a:gd name="T1" fmla="*/ 18 h 27"/>
                  <a:gd name="T2" fmla="*/ 9 w 52"/>
                  <a:gd name="T3" fmla="*/ 22 h 27"/>
                  <a:gd name="T4" fmla="*/ 49 w 52"/>
                  <a:gd name="T5" fmla="*/ 3 h 27"/>
                  <a:gd name="T6" fmla="*/ 52 w 52"/>
                  <a:gd name="T7" fmla="*/ 0 h 27"/>
                  <a:gd name="T8" fmla="*/ 52 w 52"/>
                  <a:gd name="T9" fmla="*/ 3 h 27"/>
                  <a:gd name="T10" fmla="*/ 50 w 52"/>
                  <a:gd name="T11" fmla="*/ 8 h 27"/>
                  <a:gd name="T12" fmla="*/ 29 w 52"/>
                  <a:gd name="T13" fmla="*/ 20 h 27"/>
                  <a:gd name="T14" fmla="*/ 9 w 52"/>
                  <a:gd name="T15" fmla="*/ 26 h 27"/>
                  <a:gd name="T16" fmla="*/ 0 w 52"/>
                  <a:gd name="T17" fmla="*/ 22 h 27"/>
                  <a:gd name="T18" fmla="*/ 0 w 52"/>
                  <a:gd name="T1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27">
                    <a:moveTo>
                      <a:pt x="0" y="18"/>
                    </a:moveTo>
                    <a:cubicBezTo>
                      <a:pt x="0" y="20"/>
                      <a:pt x="6" y="22"/>
                      <a:pt x="9" y="22"/>
                    </a:cubicBezTo>
                    <a:cubicBezTo>
                      <a:pt x="23" y="24"/>
                      <a:pt x="48" y="4"/>
                      <a:pt x="49" y="3"/>
                    </a:cubicBezTo>
                    <a:cubicBezTo>
                      <a:pt x="51" y="1"/>
                      <a:pt x="52" y="0"/>
                      <a:pt x="52" y="0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7"/>
                      <a:pt x="50" y="8"/>
                    </a:cubicBezTo>
                    <a:cubicBezTo>
                      <a:pt x="49" y="9"/>
                      <a:pt x="31" y="19"/>
                      <a:pt x="29" y="20"/>
                    </a:cubicBezTo>
                    <a:cubicBezTo>
                      <a:pt x="29" y="20"/>
                      <a:pt x="18" y="27"/>
                      <a:pt x="9" y="26"/>
                    </a:cubicBezTo>
                    <a:cubicBezTo>
                      <a:pt x="6" y="25"/>
                      <a:pt x="2" y="25"/>
                      <a:pt x="0" y="22"/>
                    </a:cubicBezTo>
                    <a:cubicBezTo>
                      <a:pt x="0" y="22"/>
                      <a:pt x="0" y="18"/>
                      <a:pt x="0" y="18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3" name="Freeform 560"/>
              <p:cNvSpPr/>
              <p:nvPr/>
            </p:nvSpPr>
            <p:spPr bwMode="auto">
              <a:xfrm>
                <a:off x="5023" y="1108"/>
                <a:ext cx="105" cy="107"/>
              </a:xfrm>
              <a:custGeom>
                <a:avLst/>
                <a:gdLst>
                  <a:gd name="T0" fmla="*/ 84 w 105"/>
                  <a:gd name="T1" fmla="*/ 0 h 107"/>
                  <a:gd name="T2" fmla="*/ 24 w 105"/>
                  <a:gd name="T3" fmla="*/ 25 h 107"/>
                  <a:gd name="T4" fmla="*/ 16 w 105"/>
                  <a:gd name="T5" fmla="*/ 56 h 107"/>
                  <a:gd name="T6" fmla="*/ 45 w 105"/>
                  <a:gd name="T7" fmla="*/ 102 h 107"/>
                  <a:gd name="T8" fmla="*/ 62 w 105"/>
                  <a:gd name="T9" fmla="*/ 105 h 107"/>
                  <a:gd name="T10" fmla="*/ 71 w 105"/>
                  <a:gd name="T11" fmla="*/ 93 h 107"/>
                  <a:gd name="T12" fmla="*/ 48 w 105"/>
                  <a:gd name="T13" fmla="*/ 52 h 107"/>
                  <a:gd name="T14" fmla="*/ 52 w 105"/>
                  <a:gd name="T15" fmla="*/ 48 h 107"/>
                  <a:gd name="T16" fmla="*/ 105 w 105"/>
                  <a:gd name="T17" fmla="*/ 25 h 107"/>
                  <a:gd name="T18" fmla="*/ 84 w 105"/>
                  <a:gd name="T1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107">
                    <a:moveTo>
                      <a:pt x="84" y="0"/>
                    </a:move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0" y="34"/>
                      <a:pt x="16" y="56"/>
                    </a:cubicBezTo>
                    <a:cubicBezTo>
                      <a:pt x="29" y="75"/>
                      <a:pt x="45" y="102"/>
                      <a:pt x="45" y="102"/>
                    </a:cubicBezTo>
                    <a:cubicBezTo>
                      <a:pt x="45" y="102"/>
                      <a:pt x="56" y="107"/>
                      <a:pt x="62" y="105"/>
                    </a:cubicBezTo>
                    <a:cubicBezTo>
                      <a:pt x="71" y="101"/>
                      <a:pt x="71" y="93"/>
                      <a:pt x="71" y="93"/>
                    </a:cubicBezTo>
                    <a:cubicBezTo>
                      <a:pt x="71" y="93"/>
                      <a:pt x="59" y="67"/>
                      <a:pt x="48" y="52"/>
                    </a:cubicBezTo>
                    <a:cubicBezTo>
                      <a:pt x="47" y="51"/>
                      <a:pt x="52" y="48"/>
                      <a:pt x="52" y="48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4" y="0"/>
                      <a:pt x="84" y="0"/>
                      <a:pt x="84" y="0"/>
                    </a:cubicBezTo>
                  </a:path>
                </a:pathLst>
              </a:custGeom>
              <a:solidFill>
                <a:srgbClr val="163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4" name="Freeform 561"/>
              <p:cNvSpPr/>
              <p:nvPr/>
            </p:nvSpPr>
            <p:spPr bwMode="auto">
              <a:xfrm>
                <a:off x="5095" y="1192"/>
                <a:ext cx="97" cy="65"/>
              </a:xfrm>
              <a:custGeom>
                <a:avLst/>
                <a:gdLst>
                  <a:gd name="T0" fmla="*/ 92 w 97"/>
                  <a:gd name="T1" fmla="*/ 2 h 65"/>
                  <a:gd name="T2" fmla="*/ 92 w 97"/>
                  <a:gd name="T3" fmla="*/ 2 h 65"/>
                  <a:gd name="T4" fmla="*/ 92 w 97"/>
                  <a:gd name="T5" fmla="*/ 1 h 65"/>
                  <a:gd name="T6" fmla="*/ 93 w 97"/>
                  <a:gd name="T7" fmla="*/ 1 h 65"/>
                  <a:gd name="T8" fmla="*/ 93 w 97"/>
                  <a:gd name="T9" fmla="*/ 1 h 65"/>
                  <a:gd name="T10" fmla="*/ 93 w 97"/>
                  <a:gd name="T11" fmla="*/ 1 h 65"/>
                  <a:gd name="T12" fmla="*/ 93 w 97"/>
                  <a:gd name="T13" fmla="*/ 0 h 65"/>
                  <a:gd name="T14" fmla="*/ 96 w 97"/>
                  <a:gd name="T15" fmla="*/ 3 h 65"/>
                  <a:gd name="T16" fmla="*/ 97 w 97"/>
                  <a:gd name="T17" fmla="*/ 3 h 65"/>
                  <a:gd name="T18" fmla="*/ 96 w 97"/>
                  <a:gd name="T19" fmla="*/ 3 h 65"/>
                  <a:gd name="T20" fmla="*/ 96 w 97"/>
                  <a:gd name="T21" fmla="*/ 3 h 65"/>
                  <a:gd name="T22" fmla="*/ 96 w 97"/>
                  <a:gd name="T23" fmla="*/ 4 h 65"/>
                  <a:gd name="T24" fmla="*/ 96 w 97"/>
                  <a:gd name="T25" fmla="*/ 4 h 65"/>
                  <a:gd name="T26" fmla="*/ 96 w 97"/>
                  <a:gd name="T27" fmla="*/ 4 h 65"/>
                  <a:gd name="T28" fmla="*/ 96 w 97"/>
                  <a:gd name="T29" fmla="*/ 4 h 65"/>
                  <a:gd name="T30" fmla="*/ 96 w 97"/>
                  <a:gd name="T31" fmla="*/ 4 h 65"/>
                  <a:gd name="T32" fmla="*/ 4 w 97"/>
                  <a:gd name="T33" fmla="*/ 65 h 65"/>
                  <a:gd name="T34" fmla="*/ 0 w 97"/>
                  <a:gd name="T35" fmla="*/ 63 h 65"/>
                  <a:gd name="T36" fmla="*/ 92 w 97"/>
                  <a:gd name="T37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7" h="65">
                    <a:moveTo>
                      <a:pt x="92" y="2"/>
                    </a:moveTo>
                    <a:lnTo>
                      <a:pt x="92" y="2"/>
                    </a:lnTo>
                    <a:lnTo>
                      <a:pt x="92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0"/>
                    </a:lnTo>
                    <a:lnTo>
                      <a:pt x="96" y="3"/>
                    </a:lnTo>
                    <a:lnTo>
                      <a:pt x="97" y="3"/>
                    </a:lnTo>
                    <a:lnTo>
                      <a:pt x="96" y="3"/>
                    </a:lnTo>
                    <a:lnTo>
                      <a:pt x="96" y="3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4" y="65"/>
                    </a:lnTo>
                    <a:lnTo>
                      <a:pt x="0" y="63"/>
                    </a:lnTo>
                    <a:lnTo>
                      <a:pt x="92" y="2"/>
                    </a:ln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5" name="Freeform 562"/>
              <p:cNvSpPr/>
              <p:nvPr/>
            </p:nvSpPr>
            <p:spPr bwMode="auto">
              <a:xfrm>
                <a:off x="5095" y="1192"/>
                <a:ext cx="97" cy="65"/>
              </a:xfrm>
              <a:custGeom>
                <a:avLst/>
                <a:gdLst>
                  <a:gd name="T0" fmla="*/ 92 w 97"/>
                  <a:gd name="T1" fmla="*/ 2 h 65"/>
                  <a:gd name="T2" fmla="*/ 92 w 97"/>
                  <a:gd name="T3" fmla="*/ 2 h 65"/>
                  <a:gd name="T4" fmla="*/ 92 w 97"/>
                  <a:gd name="T5" fmla="*/ 1 h 65"/>
                  <a:gd name="T6" fmla="*/ 93 w 97"/>
                  <a:gd name="T7" fmla="*/ 1 h 65"/>
                  <a:gd name="T8" fmla="*/ 93 w 97"/>
                  <a:gd name="T9" fmla="*/ 1 h 65"/>
                  <a:gd name="T10" fmla="*/ 93 w 97"/>
                  <a:gd name="T11" fmla="*/ 1 h 65"/>
                  <a:gd name="T12" fmla="*/ 93 w 97"/>
                  <a:gd name="T13" fmla="*/ 0 h 65"/>
                  <a:gd name="T14" fmla="*/ 96 w 97"/>
                  <a:gd name="T15" fmla="*/ 3 h 65"/>
                  <a:gd name="T16" fmla="*/ 97 w 97"/>
                  <a:gd name="T17" fmla="*/ 3 h 65"/>
                  <a:gd name="T18" fmla="*/ 96 w 97"/>
                  <a:gd name="T19" fmla="*/ 3 h 65"/>
                  <a:gd name="T20" fmla="*/ 96 w 97"/>
                  <a:gd name="T21" fmla="*/ 3 h 65"/>
                  <a:gd name="T22" fmla="*/ 96 w 97"/>
                  <a:gd name="T23" fmla="*/ 4 h 65"/>
                  <a:gd name="T24" fmla="*/ 96 w 97"/>
                  <a:gd name="T25" fmla="*/ 4 h 65"/>
                  <a:gd name="T26" fmla="*/ 96 w 97"/>
                  <a:gd name="T27" fmla="*/ 4 h 65"/>
                  <a:gd name="T28" fmla="*/ 96 w 97"/>
                  <a:gd name="T29" fmla="*/ 4 h 65"/>
                  <a:gd name="T30" fmla="*/ 96 w 97"/>
                  <a:gd name="T31" fmla="*/ 4 h 65"/>
                  <a:gd name="T32" fmla="*/ 4 w 97"/>
                  <a:gd name="T33" fmla="*/ 65 h 65"/>
                  <a:gd name="T34" fmla="*/ 0 w 97"/>
                  <a:gd name="T35" fmla="*/ 63 h 65"/>
                  <a:gd name="T36" fmla="*/ 92 w 97"/>
                  <a:gd name="T37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7" h="65">
                    <a:moveTo>
                      <a:pt x="92" y="2"/>
                    </a:moveTo>
                    <a:lnTo>
                      <a:pt x="92" y="2"/>
                    </a:lnTo>
                    <a:lnTo>
                      <a:pt x="92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0"/>
                    </a:lnTo>
                    <a:lnTo>
                      <a:pt x="96" y="3"/>
                    </a:lnTo>
                    <a:lnTo>
                      <a:pt x="97" y="3"/>
                    </a:lnTo>
                    <a:lnTo>
                      <a:pt x="96" y="3"/>
                    </a:lnTo>
                    <a:lnTo>
                      <a:pt x="96" y="3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4" y="65"/>
                    </a:lnTo>
                    <a:lnTo>
                      <a:pt x="0" y="63"/>
                    </a:lnTo>
                    <a:lnTo>
                      <a:pt x="92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6" name="Freeform 563"/>
              <p:cNvSpPr/>
              <p:nvPr/>
            </p:nvSpPr>
            <p:spPr bwMode="auto">
              <a:xfrm>
                <a:off x="5124" y="1152"/>
                <a:ext cx="67" cy="43"/>
              </a:xfrm>
              <a:custGeom>
                <a:avLst/>
                <a:gdLst>
                  <a:gd name="T0" fmla="*/ 4 w 67"/>
                  <a:gd name="T1" fmla="*/ 2 h 43"/>
                  <a:gd name="T2" fmla="*/ 0 w 67"/>
                  <a:gd name="T3" fmla="*/ 0 h 43"/>
                  <a:gd name="T4" fmla="*/ 64 w 67"/>
                  <a:gd name="T5" fmla="*/ 40 h 43"/>
                  <a:gd name="T6" fmla="*/ 67 w 67"/>
                  <a:gd name="T7" fmla="*/ 43 h 43"/>
                  <a:gd name="T8" fmla="*/ 4 w 67"/>
                  <a:gd name="T9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3">
                    <a:moveTo>
                      <a:pt x="4" y="2"/>
                    </a:moveTo>
                    <a:lnTo>
                      <a:pt x="0" y="0"/>
                    </a:lnTo>
                    <a:lnTo>
                      <a:pt x="64" y="40"/>
                    </a:lnTo>
                    <a:lnTo>
                      <a:pt x="67" y="43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1324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7" name="Freeform 564"/>
              <p:cNvSpPr/>
              <p:nvPr/>
            </p:nvSpPr>
            <p:spPr bwMode="auto">
              <a:xfrm>
                <a:off x="5124" y="1152"/>
                <a:ext cx="67" cy="43"/>
              </a:xfrm>
              <a:custGeom>
                <a:avLst/>
                <a:gdLst>
                  <a:gd name="T0" fmla="*/ 4 w 67"/>
                  <a:gd name="T1" fmla="*/ 2 h 43"/>
                  <a:gd name="T2" fmla="*/ 0 w 67"/>
                  <a:gd name="T3" fmla="*/ 0 h 43"/>
                  <a:gd name="T4" fmla="*/ 64 w 67"/>
                  <a:gd name="T5" fmla="*/ 40 h 43"/>
                  <a:gd name="T6" fmla="*/ 67 w 67"/>
                  <a:gd name="T7" fmla="*/ 43 h 43"/>
                  <a:gd name="T8" fmla="*/ 4 w 67"/>
                  <a:gd name="T9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3">
                    <a:moveTo>
                      <a:pt x="4" y="2"/>
                    </a:moveTo>
                    <a:lnTo>
                      <a:pt x="0" y="0"/>
                    </a:lnTo>
                    <a:lnTo>
                      <a:pt x="64" y="40"/>
                    </a:lnTo>
                    <a:lnTo>
                      <a:pt x="67" y="43"/>
                    </a:lnTo>
                    <a:lnTo>
                      <a:pt x="4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8" name="Freeform 565"/>
              <p:cNvSpPr/>
              <p:nvPr/>
            </p:nvSpPr>
            <p:spPr bwMode="auto">
              <a:xfrm>
                <a:off x="5124" y="1146"/>
                <a:ext cx="8" cy="8"/>
              </a:xfrm>
              <a:custGeom>
                <a:avLst/>
                <a:gdLst>
                  <a:gd name="T0" fmla="*/ 8 w 8"/>
                  <a:gd name="T1" fmla="*/ 2 h 8"/>
                  <a:gd name="T2" fmla="*/ 4 w 8"/>
                  <a:gd name="T3" fmla="*/ 0 h 8"/>
                  <a:gd name="T4" fmla="*/ 0 w 8"/>
                  <a:gd name="T5" fmla="*/ 6 h 8"/>
                  <a:gd name="T6" fmla="*/ 4 w 8"/>
                  <a:gd name="T7" fmla="*/ 8 h 8"/>
                  <a:gd name="T8" fmla="*/ 8 w 8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8" y="2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234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9" name="Freeform 566"/>
              <p:cNvSpPr/>
              <p:nvPr/>
            </p:nvSpPr>
            <p:spPr bwMode="auto">
              <a:xfrm>
                <a:off x="5099" y="1148"/>
                <a:ext cx="99" cy="113"/>
              </a:xfrm>
              <a:custGeom>
                <a:avLst/>
                <a:gdLst>
                  <a:gd name="T0" fmla="*/ 33 w 99"/>
                  <a:gd name="T1" fmla="*/ 0 h 113"/>
                  <a:gd name="T2" fmla="*/ 29 w 99"/>
                  <a:gd name="T3" fmla="*/ 6 h 113"/>
                  <a:gd name="T4" fmla="*/ 92 w 99"/>
                  <a:gd name="T5" fmla="*/ 47 h 113"/>
                  <a:gd name="T6" fmla="*/ 93 w 99"/>
                  <a:gd name="T7" fmla="*/ 47 h 113"/>
                  <a:gd name="T8" fmla="*/ 92 w 99"/>
                  <a:gd name="T9" fmla="*/ 48 h 113"/>
                  <a:gd name="T10" fmla="*/ 0 w 99"/>
                  <a:gd name="T11" fmla="*/ 109 h 113"/>
                  <a:gd name="T12" fmla="*/ 2 w 99"/>
                  <a:gd name="T13" fmla="*/ 113 h 113"/>
                  <a:gd name="T14" fmla="*/ 92 w 99"/>
                  <a:gd name="T15" fmla="*/ 54 h 113"/>
                  <a:gd name="T16" fmla="*/ 98 w 99"/>
                  <a:gd name="T17" fmla="*/ 47 h 113"/>
                  <a:gd name="T18" fmla="*/ 96 w 99"/>
                  <a:gd name="T19" fmla="*/ 40 h 113"/>
                  <a:gd name="T20" fmla="*/ 33 w 99"/>
                  <a:gd name="T21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113">
                    <a:moveTo>
                      <a:pt x="33" y="0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92" y="47"/>
                      <a:pt x="92" y="47"/>
                      <a:pt x="92" y="47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48"/>
                      <a:pt x="92" y="48"/>
                      <a:pt x="92" y="48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2" y="113"/>
                      <a:pt x="2" y="113"/>
                      <a:pt x="2" y="113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5" y="52"/>
                      <a:pt x="98" y="50"/>
                      <a:pt x="98" y="47"/>
                    </a:cubicBezTo>
                    <a:cubicBezTo>
                      <a:pt x="99" y="44"/>
                      <a:pt x="98" y="41"/>
                      <a:pt x="96" y="40"/>
                    </a:cubicBez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0" name="Freeform 567"/>
              <p:cNvSpPr/>
              <p:nvPr/>
            </p:nvSpPr>
            <p:spPr bwMode="auto">
              <a:xfrm>
                <a:off x="5001" y="1243"/>
                <a:ext cx="15" cy="51"/>
              </a:xfrm>
              <a:custGeom>
                <a:avLst/>
                <a:gdLst>
                  <a:gd name="T0" fmla="*/ 10 w 15"/>
                  <a:gd name="T1" fmla="*/ 3 h 51"/>
                  <a:gd name="T2" fmla="*/ 15 w 15"/>
                  <a:gd name="T3" fmla="*/ 0 h 51"/>
                  <a:gd name="T4" fmla="*/ 3 w 15"/>
                  <a:gd name="T5" fmla="*/ 51 h 51"/>
                  <a:gd name="T6" fmla="*/ 0 w 15"/>
                  <a:gd name="T7" fmla="*/ 48 h 51"/>
                  <a:gd name="T8" fmla="*/ 10 w 15"/>
                  <a:gd name="T9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51">
                    <a:moveTo>
                      <a:pt x="10" y="3"/>
                    </a:moveTo>
                    <a:cubicBezTo>
                      <a:pt x="11" y="2"/>
                      <a:pt x="14" y="1"/>
                      <a:pt x="15" y="0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0" y="48"/>
                      <a:pt x="0" y="48"/>
                      <a:pt x="0" y="48"/>
                    </a:cubicBezTo>
                    <a:lnTo>
                      <a:pt x="10" y="3"/>
                    </a:ln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1" name="Freeform 568"/>
              <p:cNvSpPr/>
              <p:nvPr/>
            </p:nvSpPr>
            <p:spPr bwMode="auto">
              <a:xfrm>
                <a:off x="5004" y="1218"/>
                <a:ext cx="22" cy="76"/>
              </a:xfrm>
              <a:custGeom>
                <a:avLst/>
                <a:gdLst>
                  <a:gd name="T0" fmla="*/ 0 w 22"/>
                  <a:gd name="T1" fmla="*/ 76 h 76"/>
                  <a:gd name="T2" fmla="*/ 5 w 22"/>
                  <a:gd name="T3" fmla="*/ 73 h 76"/>
                  <a:gd name="T4" fmla="*/ 22 w 22"/>
                  <a:gd name="T5" fmla="*/ 0 h 76"/>
                  <a:gd name="T6" fmla="*/ 17 w 22"/>
                  <a:gd name="T7" fmla="*/ 3 h 76"/>
                  <a:gd name="T8" fmla="*/ 0 w 22"/>
                  <a:gd name="T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6">
                    <a:moveTo>
                      <a:pt x="0" y="76"/>
                    </a:moveTo>
                    <a:lnTo>
                      <a:pt x="5" y="73"/>
                    </a:lnTo>
                    <a:lnTo>
                      <a:pt x="22" y="0"/>
                    </a:lnTo>
                    <a:lnTo>
                      <a:pt x="17" y="3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2" name="Freeform 569"/>
              <p:cNvSpPr/>
              <p:nvPr/>
            </p:nvSpPr>
            <p:spPr bwMode="auto">
              <a:xfrm>
                <a:off x="5007" y="1288"/>
                <a:ext cx="6" cy="3"/>
              </a:xfrm>
              <a:custGeom>
                <a:avLst/>
                <a:gdLst>
                  <a:gd name="T0" fmla="*/ 6 w 6"/>
                  <a:gd name="T1" fmla="*/ 3 h 3"/>
                  <a:gd name="T2" fmla="*/ 2 w 6"/>
                  <a:gd name="T3" fmla="*/ 0 h 3"/>
                  <a:gd name="T4" fmla="*/ 0 w 6"/>
                  <a:gd name="T5" fmla="*/ 1 h 3"/>
                  <a:gd name="T6" fmla="*/ 4 w 6"/>
                  <a:gd name="T7" fmla="*/ 3 h 3"/>
                  <a:gd name="T8" fmla="*/ 6 w 6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5" y="2"/>
                      <a:pt x="6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3" name="Freeform 570"/>
              <p:cNvSpPr/>
              <p:nvPr/>
            </p:nvSpPr>
            <p:spPr bwMode="auto">
              <a:xfrm>
                <a:off x="5006" y="1289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1 w 5"/>
                  <a:gd name="T3" fmla="*/ 0 h 3"/>
                  <a:gd name="T4" fmla="*/ 0 w 5"/>
                  <a:gd name="T5" fmla="*/ 1 h 3"/>
                  <a:gd name="T6" fmla="*/ 4 w 5"/>
                  <a:gd name="T7" fmla="*/ 3 h 3"/>
                  <a:gd name="T8" fmla="*/ 5 w 5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4" name="Freeform 571"/>
              <p:cNvSpPr/>
              <p:nvPr/>
            </p:nvSpPr>
            <p:spPr bwMode="auto">
              <a:xfrm>
                <a:off x="5005" y="1290"/>
                <a:ext cx="5" cy="4"/>
              </a:xfrm>
              <a:custGeom>
                <a:avLst/>
                <a:gdLst>
                  <a:gd name="T0" fmla="*/ 5 w 5"/>
                  <a:gd name="T1" fmla="*/ 2 h 4"/>
                  <a:gd name="T2" fmla="*/ 1 w 5"/>
                  <a:gd name="T3" fmla="*/ 0 h 4"/>
                  <a:gd name="T4" fmla="*/ 0 w 5"/>
                  <a:gd name="T5" fmla="*/ 1 h 4"/>
                  <a:gd name="T6" fmla="*/ 3 w 5"/>
                  <a:gd name="T7" fmla="*/ 4 h 4"/>
                  <a:gd name="T8" fmla="*/ 5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5" name="Freeform 572"/>
              <p:cNvSpPr/>
              <p:nvPr/>
            </p:nvSpPr>
            <p:spPr bwMode="auto">
              <a:xfrm>
                <a:off x="5004" y="1291"/>
                <a:ext cx="5" cy="7"/>
              </a:xfrm>
              <a:custGeom>
                <a:avLst/>
                <a:gdLst>
                  <a:gd name="T0" fmla="*/ 4 w 5"/>
                  <a:gd name="T1" fmla="*/ 3 h 7"/>
                  <a:gd name="T2" fmla="*/ 1 w 5"/>
                  <a:gd name="T3" fmla="*/ 0 h 7"/>
                  <a:gd name="T4" fmla="*/ 0 w 5"/>
                  <a:gd name="T5" fmla="*/ 3 h 7"/>
                  <a:gd name="T6" fmla="*/ 1 w 5"/>
                  <a:gd name="T7" fmla="*/ 4 h 7"/>
                  <a:gd name="T8" fmla="*/ 5 w 5"/>
                  <a:gd name="T9" fmla="*/ 7 h 7"/>
                  <a:gd name="T10" fmla="*/ 4 w 5"/>
                  <a:gd name="T11" fmla="*/ 5 h 7"/>
                  <a:gd name="T12" fmla="*/ 4 w 5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4"/>
                      <a:pt x="4" y="3"/>
                      <a:pt x="4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6" name="Freeform 573"/>
              <p:cNvSpPr/>
              <p:nvPr/>
            </p:nvSpPr>
            <p:spPr bwMode="auto">
              <a:xfrm>
                <a:off x="5008" y="1290"/>
                <a:ext cx="6" cy="8"/>
              </a:xfrm>
              <a:custGeom>
                <a:avLst/>
                <a:gdLst>
                  <a:gd name="T0" fmla="*/ 3 w 6"/>
                  <a:gd name="T1" fmla="*/ 1 h 8"/>
                  <a:gd name="T2" fmla="*/ 0 w 6"/>
                  <a:gd name="T3" fmla="*/ 6 h 8"/>
                  <a:gd name="T4" fmla="*/ 3 w 6"/>
                  <a:gd name="T5" fmla="*/ 8 h 8"/>
                  <a:gd name="T6" fmla="*/ 6 w 6"/>
                  <a:gd name="T7" fmla="*/ 3 h 8"/>
                  <a:gd name="T8" fmla="*/ 3 w 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1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0" y="8"/>
                      <a:pt x="1" y="8"/>
                      <a:pt x="3" y="8"/>
                    </a:cubicBezTo>
                    <a:cubicBezTo>
                      <a:pt x="4" y="7"/>
                      <a:pt x="6" y="4"/>
                      <a:pt x="6" y="3"/>
                    </a:cubicBezTo>
                    <a:cubicBezTo>
                      <a:pt x="6" y="1"/>
                      <a:pt x="4" y="0"/>
                      <a:pt x="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7" name="Freeform 574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8" name="Freeform 575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9" name="Freeform 576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0" name="Freeform 577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1" name="Freeform 578"/>
              <p:cNvSpPr/>
              <p:nvPr/>
            </p:nvSpPr>
            <p:spPr bwMode="auto">
              <a:xfrm>
                <a:off x="4989" y="1243"/>
                <a:ext cx="24" cy="19"/>
              </a:xfrm>
              <a:custGeom>
                <a:avLst/>
                <a:gdLst>
                  <a:gd name="T0" fmla="*/ 24 w 24"/>
                  <a:gd name="T1" fmla="*/ 2 h 19"/>
                  <a:gd name="T2" fmla="*/ 20 w 24"/>
                  <a:gd name="T3" fmla="*/ 0 h 19"/>
                  <a:gd name="T4" fmla="*/ 0 w 24"/>
                  <a:gd name="T5" fmla="*/ 16 h 19"/>
                  <a:gd name="T6" fmla="*/ 4 w 24"/>
                  <a:gd name="T7" fmla="*/ 19 h 19"/>
                  <a:gd name="T8" fmla="*/ 24 w 24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4" y="2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3" y="4"/>
                      <a:pt x="6" y="10"/>
                      <a:pt x="0" y="1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10" y="12"/>
                      <a:pt x="17" y="6"/>
                      <a:pt x="24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2" name="Freeform 579"/>
              <p:cNvSpPr/>
              <p:nvPr/>
            </p:nvSpPr>
            <p:spPr bwMode="auto">
              <a:xfrm>
                <a:off x="4971" y="1259"/>
                <a:ext cx="22" cy="31"/>
              </a:xfrm>
              <a:custGeom>
                <a:avLst/>
                <a:gdLst>
                  <a:gd name="T0" fmla="*/ 22 w 22"/>
                  <a:gd name="T1" fmla="*/ 3 h 31"/>
                  <a:gd name="T2" fmla="*/ 18 w 22"/>
                  <a:gd name="T3" fmla="*/ 0 h 31"/>
                  <a:gd name="T4" fmla="*/ 0 w 22"/>
                  <a:gd name="T5" fmla="*/ 28 h 31"/>
                  <a:gd name="T6" fmla="*/ 5 w 22"/>
                  <a:gd name="T7" fmla="*/ 31 h 31"/>
                  <a:gd name="T8" fmla="*/ 22 w 22"/>
                  <a:gd name="T9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22" y="3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1" y="8"/>
                      <a:pt x="5" y="18"/>
                      <a:pt x="0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9" y="21"/>
                      <a:pt x="15" y="11"/>
                      <a:pt x="22" y="3"/>
                    </a:cubicBezTo>
                    <a:close/>
                  </a:path>
                </a:pathLst>
              </a:custGeom>
              <a:solidFill>
                <a:srgbClr val="D6D3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3" name="Freeform 580"/>
              <p:cNvSpPr/>
              <p:nvPr/>
            </p:nvSpPr>
            <p:spPr bwMode="auto">
              <a:xfrm>
                <a:off x="4964" y="1287"/>
                <a:ext cx="17" cy="66"/>
              </a:xfrm>
              <a:custGeom>
                <a:avLst/>
                <a:gdLst>
                  <a:gd name="T0" fmla="*/ 12 w 17"/>
                  <a:gd name="T1" fmla="*/ 3 h 66"/>
                  <a:gd name="T2" fmla="*/ 7 w 17"/>
                  <a:gd name="T3" fmla="*/ 0 h 66"/>
                  <a:gd name="T4" fmla="*/ 0 w 17"/>
                  <a:gd name="T5" fmla="*/ 34 h 66"/>
                  <a:gd name="T6" fmla="*/ 13 w 17"/>
                  <a:gd name="T7" fmla="*/ 63 h 66"/>
                  <a:gd name="T8" fmla="*/ 17 w 17"/>
                  <a:gd name="T9" fmla="*/ 66 h 66"/>
                  <a:gd name="T10" fmla="*/ 4 w 17"/>
                  <a:gd name="T11" fmla="*/ 37 h 66"/>
                  <a:gd name="T12" fmla="*/ 12 w 17"/>
                  <a:gd name="T13" fmla="*/ 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66">
                    <a:moveTo>
                      <a:pt x="12" y="3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2" y="11"/>
                      <a:pt x="0" y="23"/>
                      <a:pt x="0" y="34"/>
                    </a:cubicBezTo>
                    <a:cubicBezTo>
                      <a:pt x="0" y="48"/>
                      <a:pt x="5" y="58"/>
                      <a:pt x="13" y="63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9" y="61"/>
                      <a:pt x="4" y="51"/>
                      <a:pt x="4" y="37"/>
                    </a:cubicBezTo>
                    <a:cubicBezTo>
                      <a:pt x="4" y="26"/>
                      <a:pt x="7" y="14"/>
                      <a:pt x="12" y="3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4" name="Freeform 581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5" name="Freeform 582"/>
              <p:cNvSpPr/>
              <p:nvPr/>
            </p:nvSpPr>
            <p:spPr bwMode="auto">
              <a:xfrm>
                <a:off x="5041" y="1240"/>
                <a:ext cx="18" cy="65"/>
              </a:xfrm>
              <a:custGeom>
                <a:avLst/>
                <a:gdLst>
                  <a:gd name="T0" fmla="*/ 4 w 18"/>
                  <a:gd name="T1" fmla="*/ 2 h 65"/>
                  <a:gd name="T2" fmla="*/ 0 w 18"/>
                  <a:gd name="T3" fmla="*/ 0 h 65"/>
                  <a:gd name="T4" fmla="*/ 13 w 18"/>
                  <a:gd name="T5" fmla="*/ 29 h 65"/>
                  <a:gd name="T6" fmla="*/ 5 w 18"/>
                  <a:gd name="T7" fmla="*/ 63 h 65"/>
                  <a:gd name="T8" fmla="*/ 10 w 18"/>
                  <a:gd name="T9" fmla="*/ 65 h 65"/>
                  <a:gd name="T10" fmla="*/ 18 w 18"/>
                  <a:gd name="T11" fmla="*/ 31 h 65"/>
                  <a:gd name="T12" fmla="*/ 4 w 18"/>
                  <a:gd name="T13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5">
                    <a:moveTo>
                      <a:pt x="4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13" y="14"/>
                      <a:pt x="13" y="29"/>
                    </a:cubicBezTo>
                    <a:cubicBezTo>
                      <a:pt x="13" y="40"/>
                      <a:pt x="10" y="51"/>
                      <a:pt x="5" y="63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5" y="54"/>
                      <a:pt x="18" y="42"/>
                      <a:pt x="18" y="31"/>
                    </a:cubicBezTo>
                    <a:cubicBezTo>
                      <a:pt x="18" y="17"/>
                      <a:pt x="13" y="7"/>
                      <a:pt x="4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6" name="Freeform 583"/>
              <p:cNvSpPr/>
              <p:nvPr/>
            </p:nvSpPr>
            <p:spPr bwMode="auto">
              <a:xfrm>
                <a:off x="5029" y="1303"/>
                <a:ext cx="22" cy="30"/>
              </a:xfrm>
              <a:custGeom>
                <a:avLst/>
                <a:gdLst>
                  <a:gd name="T0" fmla="*/ 22 w 22"/>
                  <a:gd name="T1" fmla="*/ 2 h 30"/>
                  <a:gd name="T2" fmla="*/ 17 w 22"/>
                  <a:gd name="T3" fmla="*/ 0 h 30"/>
                  <a:gd name="T4" fmla="*/ 0 w 22"/>
                  <a:gd name="T5" fmla="*/ 27 h 30"/>
                  <a:gd name="T6" fmla="*/ 4 w 22"/>
                  <a:gd name="T7" fmla="*/ 30 h 30"/>
                  <a:gd name="T8" fmla="*/ 22 w 22"/>
                  <a:gd name="T9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22" y="2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3" y="10"/>
                      <a:pt x="7" y="19"/>
                      <a:pt x="0" y="27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11" y="22"/>
                      <a:pt x="17" y="12"/>
                      <a:pt x="22" y="2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7" name="Freeform 584"/>
              <p:cNvSpPr/>
              <p:nvPr/>
            </p:nvSpPr>
            <p:spPr bwMode="auto">
              <a:xfrm>
                <a:off x="5009" y="1330"/>
                <a:ext cx="24" cy="19"/>
              </a:xfrm>
              <a:custGeom>
                <a:avLst/>
                <a:gdLst>
                  <a:gd name="T0" fmla="*/ 24 w 24"/>
                  <a:gd name="T1" fmla="*/ 3 h 19"/>
                  <a:gd name="T2" fmla="*/ 20 w 24"/>
                  <a:gd name="T3" fmla="*/ 0 h 19"/>
                  <a:gd name="T4" fmla="*/ 0 w 24"/>
                  <a:gd name="T5" fmla="*/ 17 h 19"/>
                  <a:gd name="T6" fmla="*/ 4 w 24"/>
                  <a:gd name="T7" fmla="*/ 19 h 19"/>
                  <a:gd name="T8" fmla="*/ 24 w 24"/>
                  <a:gd name="T9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4" y="3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4" y="7"/>
                      <a:pt x="7" y="13"/>
                      <a:pt x="0" y="17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12" y="15"/>
                      <a:pt x="18" y="10"/>
                      <a:pt x="24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8" name="Freeform 585"/>
              <p:cNvSpPr/>
              <p:nvPr/>
            </p:nvSpPr>
            <p:spPr bwMode="auto">
              <a:xfrm>
                <a:off x="5039" y="1244"/>
                <a:ext cx="16" cy="61"/>
              </a:xfrm>
              <a:custGeom>
                <a:avLst/>
                <a:gdLst>
                  <a:gd name="T0" fmla="*/ 4 w 16"/>
                  <a:gd name="T1" fmla="*/ 2 h 61"/>
                  <a:gd name="T2" fmla="*/ 0 w 16"/>
                  <a:gd name="T3" fmla="*/ 0 h 61"/>
                  <a:gd name="T4" fmla="*/ 12 w 16"/>
                  <a:gd name="T5" fmla="*/ 26 h 61"/>
                  <a:gd name="T6" fmla="*/ 5 w 16"/>
                  <a:gd name="T7" fmla="*/ 58 h 61"/>
                  <a:gd name="T8" fmla="*/ 9 w 16"/>
                  <a:gd name="T9" fmla="*/ 61 h 61"/>
                  <a:gd name="T10" fmla="*/ 16 w 16"/>
                  <a:gd name="T11" fmla="*/ 29 h 61"/>
                  <a:gd name="T12" fmla="*/ 4 w 16"/>
                  <a:gd name="T13" fmla="*/ 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61">
                    <a:moveTo>
                      <a:pt x="4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7" y="4"/>
                      <a:pt x="12" y="13"/>
                      <a:pt x="12" y="26"/>
                    </a:cubicBezTo>
                    <a:cubicBezTo>
                      <a:pt x="12" y="37"/>
                      <a:pt x="9" y="48"/>
                      <a:pt x="5" y="58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4" y="50"/>
                      <a:pt x="16" y="39"/>
                      <a:pt x="16" y="29"/>
                    </a:cubicBezTo>
                    <a:cubicBezTo>
                      <a:pt x="16" y="16"/>
                      <a:pt x="12" y="7"/>
                      <a:pt x="4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9" name="Freeform 586"/>
              <p:cNvSpPr/>
              <p:nvPr/>
            </p:nvSpPr>
            <p:spPr bwMode="auto">
              <a:xfrm>
                <a:off x="5027" y="1302"/>
                <a:ext cx="21" cy="28"/>
              </a:xfrm>
              <a:custGeom>
                <a:avLst/>
                <a:gdLst>
                  <a:gd name="T0" fmla="*/ 21 w 21"/>
                  <a:gd name="T1" fmla="*/ 3 h 28"/>
                  <a:gd name="T2" fmla="*/ 17 w 21"/>
                  <a:gd name="T3" fmla="*/ 0 h 28"/>
                  <a:gd name="T4" fmla="*/ 0 w 21"/>
                  <a:gd name="T5" fmla="*/ 26 h 28"/>
                  <a:gd name="T6" fmla="*/ 5 w 21"/>
                  <a:gd name="T7" fmla="*/ 28 h 28"/>
                  <a:gd name="T8" fmla="*/ 21 w 21"/>
                  <a:gd name="T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8">
                    <a:moveTo>
                      <a:pt x="21" y="3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3" y="9"/>
                      <a:pt x="7" y="18"/>
                      <a:pt x="0" y="26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11" y="21"/>
                      <a:pt x="17" y="12"/>
                      <a:pt x="21" y="3"/>
                    </a:cubicBezTo>
                    <a:close/>
                  </a:path>
                </a:pathLst>
              </a:custGeom>
              <a:solidFill>
                <a:srgbClr val="D6D3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0" name="Freeform 587"/>
              <p:cNvSpPr/>
              <p:nvPr/>
            </p:nvSpPr>
            <p:spPr bwMode="auto">
              <a:xfrm>
                <a:off x="5009" y="1328"/>
                <a:ext cx="23" cy="18"/>
              </a:xfrm>
              <a:custGeom>
                <a:avLst/>
                <a:gdLst>
                  <a:gd name="T0" fmla="*/ 23 w 23"/>
                  <a:gd name="T1" fmla="*/ 2 h 18"/>
                  <a:gd name="T2" fmla="*/ 18 w 23"/>
                  <a:gd name="T3" fmla="*/ 0 h 18"/>
                  <a:gd name="T4" fmla="*/ 0 w 23"/>
                  <a:gd name="T5" fmla="*/ 15 h 18"/>
                  <a:gd name="T6" fmla="*/ 4 w 23"/>
                  <a:gd name="T7" fmla="*/ 18 h 18"/>
                  <a:gd name="T8" fmla="*/ 23 w 23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8">
                    <a:moveTo>
                      <a:pt x="23" y="2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3" y="6"/>
                      <a:pt x="7" y="11"/>
                      <a:pt x="0" y="15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1" y="14"/>
                      <a:pt x="17" y="9"/>
                      <a:pt x="23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1" name="Freeform 588"/>
              <p:cNvSpPr/>
              <p:nvPr/>
            </p:nvSpPr>
            <p:spPr bwMode="auto">
              <a:xfrm>
                <a:off x="4979" y="1343"/>
                <a:ext cx="34" cy="10"/>
              </a:xfrm>
              <a:custGeom>
                <a:avLst/>
                <a:gdLst>
                  <a:gd name="T0" fmla="*/ 34 w 34"/>
                  <a:gd name="T1" fmla="*/ 3 h 10"/>
                  <a:gd name="T2" fmla="*/ 30 w 34"/>
                  <a:gd name="T3" fmla="*/ 0 h 10"/>
                  <a:gd name="T4" fmla="*/ 0 w 34"/>
                  <a:gd name="T5" fmla="*/ 3 h 10"/>
                  <a:gd name="T6" fmla="*/ 5 w 34"/>
                  <a:gd name="T7" fmla="*/ 6 h 10"/>
                  <a:gd name="T8" fmla="*/ 34 w 34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34" y="3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8" y="7"/>
                      <a:pt x="8" y="7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2" y="10"/>
                      <a:pt x="23" y="9"/>
                      <a:pt x="34" y="3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2" name="Freeform 589"/>
              <p:cNvSpPr/>
              <p:nvPr/>
            </p:nvSpPr>
            <p:spPr bwMode="auto">
              <a:xfrm>
                <a:off x="5009" y="1235"/>
                <a:ext cx="36" cy="10"/>
              </a:xfrm>
              <a:custGeom>
                <a:avLst/>
                <a:gdLst>
                  <a:gd name="T0" fmla="*/ 36 w 36"/>
                  <a:gd name="T1" fmla="*/ 7 h 10"/>
                  <a:gd name="T2" fmla="*/ 32 w 36"/>
                  <a:gd name="T3" fmla="*/ 5 h 10"/>
                  <a:gd name="T4" fmla="*/ 0 w 36"/>
                  <a:gd name="T5" fmla="*/ 8 h 10"/>
                  <a:gd name="T6" fmla="*/ 4 w 36"/>
                  <a:gd name="T7" fmla="*/ 10 h 10"/>
                  <a:gd name="T8" fmla="*/ 36 w 36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7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24" y="0"/>
                      <a:pt x="12" y="0"/>
                      <a:pt x="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7" y="3"/>
                      <a:pt x="28" y="2"/>
                      <a:pt x="36" y="7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3" name="Freeform 590"/>
              <p:cNvSpPr/>
              <p:nvPr/>
            </p:nvSpPr>
            <p:spPr bwMode="auto">
              <a:xfrm>
                <a:off x="5009" y="1228"/>
                <a:ext cx="40" cy="11"/>
              </a:xfrm>
              <a:custGeom>
                <a:avLst/>
                <a:gdLst>
                  <a:gd name="T0" fmla="*/ 40 w 40"/>
                  <a:gd name="T1" fmla="*/ 8 h 11"/>
                  <a:gd name="T2" fmla="*/ 36 w 40"/>
                  <a:gd name="T3" fmla="*/ 5 h 11"/>
                  <a:gd name="T4" fmla="*/ 0 w 40"/>
                  <a:gd name="T5" fmla="*/ 9 h 11"/>
                  <a:gd name="T6" fmla="*/ 4 w 40"/>
                  <a:gd name="T7" fmla="*/ 11 h 11"/>
                  <a:gd name="T8" fmla="*/ 40 w 40"/>
                  <a:gd name="T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1">
                    <a:moveTo>
                      <a:pt x="40" y="8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26" y="0"/>
                      <a:pt x="14" y="1"/>
                      <a:pt x="0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8" y="3"/>
                      <a:pt x="31" y="2"/>
                      <a:pt x="40" y="8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4" name="Freeform 591"/>
              <p:cNvSpPr>
                <a:spLocks noEditPoints="1"/>
              </p:cNvSpPr>
              <p:nvPr/>
            </p:nvSpPr>
            <p:spPr bwMode="auto">
              <a:xfrm>
                <a:off x="4968" y="1231"/>
                <a:ext cx="91" cy="133"/>
              </a:xfrm>
              <a:custGeom>
                <a:avLst/>
                <a:gdLst>
                  <a:gd name="T0" fmla="*/ 91 w 91"/>
                  <a:gd name="T1" fmla="*/ 40 h 133"/>
                  <a:gd name="T2" fmla="*/ 45 w 91"/>
                  <a:gd name="T3" fmla="*/ 118 h 133"/>
                  <a:gd name="T4" fmla="*/ 0 w 91"/>
                  <a:gd name="T5" fmla="*/ 93 h 133"/>
                  <a:gd name="T6" fmla="*/ 45 w 91"/>
                  <a:gd name="T7" fmla="*/ 14 h 133"/>
                  <a:gd name="T8" fmla="*/ 91 w 91"/>
                  <a:gd name="T9" fmla="*/ 40 h 133"/>
                  <a:gd name="T10" fmla="*/ 45 w 91"/>
                  <a:gd name="T11" fmla="*/ 115 h 133"/>
                  <a:gd name="T12" fmla="*/ 87 w 91"/>
                  <a:gd name="T13" fmla="*/ 42 h 133"/>
                  <a:gd name="T14" fmla="*/ 45 w 91"/>
                  <a:gd name="T15" fmla="*/ 18 h 133"/>
                  <a:gd name="T16" fmla="*/ 3 w 91"/>
                  <a:gd name="T17" fmla="*/ 91 h 133"/>
                  <a:gd name="T18" fmla="*/ 45 w 91"/>
                  <a:gd name="T19" fmla="*/ 11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133">
                    <a:moveTo>
                      <a:pt x="91" y="40"/>
                    </a:moveTo>
                    <a:cubicBezTo>
                      <a:pt x="91" y="69"/>
                      <a:pt x="70" y="104"/>
                      <a:pt x="45" y="118"/>
                    </a:cubicBezTo>
                    <a:cubicBezTo>
                      <a:pt x="21" y="133"/>
                      <a:pt x="0" y="121"/>
                      <a:pt x="0" y="93"/>
                    </a:cubicBezTo>
                    <a:cubicBezTo>
                      <a:pt x="0" y="64"/>
                      <a:pt x="20" y="29"/>
                      <a:pt x="45" y="14"/>
                    </a:cubicBezTo>
                    <a:cubicBezTo>
                      <a:pt x="70" y="0"/>
                      <a:pt x="91" y="12"/>
                      <a:pt x="91" y="40"/>
                    </a:cubicBezTo>
                    <a:close/>
                    <a:moveTo>
                      <a:pt x="45" y="115"/>
                    </a:moveTo>
                    <a:cubicBezTo>
                      <a:pt x="69" y="101"/>
                      <a:pt x="87" y="69"/>
                      <a:pt x="87" y="42"/>
                    </a:cubicBezTo>
                    <a:cubicBezTo>
                      <a:pt x="87" y="15"/>
                      <a:pt x="68" y="5"/>
                      <a:pt x="45" y="18"/>
                    </a:cubicBezTo>
                    <a:cubicBezTo>
                      <a:pt x="22" y="31"/>
                      <a:pt x="3" y="64"/>
                      <a:pt x="3" y="91"/>
                    </a:cubicBezTo>
                    <a:cubicBezTo>
                      <a:pt x="3" y="117"/>
                      <a:pt x="22" y="128"/>
                      <a:pt x="45" y="115"/>
                    </a:cubicBezTo>
                    <a:close/>
                  </a:path>
                </a:pathLst>
              </a:custGeom>
              <a:solidFill>
                <a:srgbClr val="636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5" name="Freeform 592"/>
              <p:cNvSpPr/>
              <p:nvPr/>
            </p:nvSpPr>
            <p:spPr bwMode="auto">
              <a:xfrm>
                <a:off x="4987" y="1237"/>
                <a:ext cx="26" cy="21"/>
              </a:xfrm>
              <a:custGeom>
                <a:avLst/>
                <a:gdLst>
                  <a:gd name="T0" fmla="*/ 26 w 26"/>
                  <a:gd name="T1" fmla="*/ 2 h 21"/>
                  <a:gd name="T2" fmla="*/ 22 w 26"/>
                  <a:gd name="T3" fmla="*/ 0 h 21"/>
                  <a:gd name="T4" fmla="*/ 0 w 26"/>
                  <a:gd name="T5" fmla="*/ 18 h 21"/>
                  <a:gd name="T6" fmla="*/ 4 w 26"/>
                  <a:gd name="T7" fmla="*/ 21 h 21"/>
                  <a:gd name="T8" fmla="*/ 26 w 26"/>
                  <a:gd name="T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1">
                    <a:moveTo>
                      <a:pt x="26" y="2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4" y="4"/>
                      <a:pt x="6" y="11"/>
                      <a:pt x="0" y="18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11" y="13"/>
                      <a:pt x="18" y="7"/>
                      <a:pt x="2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6" name="Freeform 593"/>
              <p:cNvSpPr/>
              <p:nvPr/>
            </p:nvSpPr>
            <p:spPr bwMode="auto">
              <a:xfrm>
                <a:off x="4967" y="1255"/>
                <a:ext cx="24" cy="34"/>
              </a:xfrm>
              <a:custGeom>
                <a:avLst/>
                <a:gdLst>
                  <a:gd name="T0" fmla="*/ 24 w 24"/>
                  <a:gd name="T1" fmla="*/ 3 h 34"/>
                  <a:gd name="T2" fmla="*/ 20 w 24"/>
                  <a:gd name="T3" fmla="*/ 0 h 34"/>
                  <a:gd name="T4" fmla="*/ 0 w 24"/>
                  <a:gd name="T5" fmla="*/ 31 h 34"/>
                  <a:gd name="T6" fmla="*/ 5 w 24"/>
                  <a:gd name="T7" fmla="*/ 34 h 34"/>
                  <a:gd name="T8" fmla="*/ 24 w 24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4">
                    <a:moveTo>
                      <a:pt x="24" y="3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2" y="9"/>
                      <a:pt x="5" y="20"/>
                      <a:pt x="0" y="31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9" y="23"/>
                      <a:pt x="16" y="12"/>
                      <a:pt x="24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7" name="Freeform 594"/>
              <p:cNvSpPr/>
              <p:nvPr/>
            </p:nvSpPr>
            <p:spPr bwMode="auto">
              <a:xfrm>
                <a:off x="4958" y="1286"/>
                <a:ext cx="20" cy="73"/>
              </a:xfrm>
              <a:custGeom>
                <a:avLst/>
                <a:gdLst>
                  <a:gd name="T0" fmla="*/ 14 w 20"/>
                  <a:gd name="T1" fmla="*/ 3 h 73"/>
                  <a:gd name="T2" fmla="*/ 9 w 20"/>
                  <a:gd name="T3" fmla="*/ 0 h 73"/>
                  <a:gd name="T4" fmla="*/ 0 w 20"/>
                  <a:gd name="T5" fmla="*/ 38 h 73"/>
                  <a:gd name="T6" fmla="*/ 15 w 20"/>
                  <a:gd name="T7" fmla="*/ 70 h 73"/>
                  <a:gd name="T8" fmla="*/ 20 w 20"/>
                  <a:gd name="T9" fmla="*/ 73 h 73"/>
                  <a:gd name="T10" fmla="*/ 5 w 20"/>
                  <a:gd name="T11" fmla="*/ 41 h 73"/>
                  <a:gd name="T12" fmla="*/ 14 w 20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73">
                    <a:moveTo>
                      <a:pt x="14" y="3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13"/>
                      <a:pt x="0" y="26"/>
                      <a:pt x="0" y="38"/>
                    </a:cubicBezTo>
                    <a:cubicBezTo>
                      <a:pt x="0" y="54"/>
                      <a:pt x="6" y="65"/>
                      <a:pt x="15" y="70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10" y="68"/>
                      <a:pt x="5" y="56"/>
                      <a:pt x="5" y="41"/>
                    </a:cubicBezTo>
                    <a:cubicBezTo>
                      <a:pt x="5" y="28"/>
                      <a:pt x="8" y="15"/>
                      <a:pt x="14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8" name="Freeform 595"/>
              <p:cNvSpPr>
                <a:spLocks noEditPoints="1"/>
              </p:cNvSpPr>
              <p:nvPr/>
            </p:nvSpPr>
            <p:spPr bwMode="auto">
              <a:xfrm>
                <a:off x="4963" y="1223"/>
                <a:ext cx="101" cy="149"/>
              </a:xfrm>
              <a:custGeom>
                <a:avLst/>
                <a:gdLst>
                  <a:gd name="T0" fmla="*/ 101 w 101"/>
                  <a:gd name="T1" fmla="*/ 45 h 149"/>
                  <a:gd name="T2" fmla="*/ 51 w 101"/>
                  <a:gd name="T3" fmla="*/ 132 h 149"/>
                  <a:gd name="T4" fmla="*/ 0 w 101"/>
                  <a:gd name="T5" fmla="*/ 104 h 149"/>
                  <a:gd name="T6" fmla="*/ 50 w 101"/>
                  <a:gd name="T7" fmla="*/ 16 h 149"/>
                  <a:gd name="T8" fmla="*/ 101 w 101"/>
                  <a:gd name="T9" fmla="*/ 45 h 149"/>
                  <a:gd name="T10" fmla="*/ 50 w 101"/>
                  <a:gd name="T11" fmla="*/ 126 h 149"/>
                  <a:gd name="T12" fmla="*/ 96 w 101"/>
                  <a:gd name="T13" fmla="*/ 48 h 149"/>
                  <a:gd name="T14" fmla="*/ 50 w 101"/>
                  <a:gd name="T15" fmla="*/ 22 h 149"/>
                  <a:gd name="T16" fmla="*/ 5 w 101"/>
                  <a:gd name="T17" fmla="*/ 101 h 149"/>
                  <a:gd name="T18" fmla="*/ 50 w 101"/>
                  <a:gd name="T19" fmla="*/ 12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149">
                    <a:moveTo>
                      <a:pt x="101" y="45"/>
                    </a:moveTo>
                    <a:cubicBezTo>
                      <a:pt x="101" y="77"/>
                      <a:pt x="78" y="116"/>
                      <a:pt x="51" y="132"/>
                    </a:cubicBezTo>
                    <a:cubicBezTo>
                      <a:pt x="23" y="149"/>
                      <a:pt x="0" y="136"/>
                      <a:pt x="0" y="104"/>
                    </a:cubicBezTo>
                    <a:cubicBezTo>
                      <a:pt x="0" y="72"/>
                      <a:pt x="22" y="32"/>
                      <a:pt x="50" y="16"/>
                    </a:cubicBezTo>
                    <a:cubicBezTo>
                      <a:pt x="78" y="0"/>
                      <a:pt x="101" y="13"/>
                      <a:pt x="101" y="45"/>
                    </a:cubicBezTo>
                    <a:close/>
                    <a:moveTo>
                      <a:pt x="50" y="126"/>
                    </a:moveTo>
                    <a:cubicBezTo>
                      <a:pt x="75" y="112"/>
                      <a:pt x="96" y="77"/>
                      <a:pt x="96" y="48"/>
                    </a:cubicBezTo>
                    <a:cubicBezTo>
                      <a:pt x="96" y="20"/>
                      <a:pt x="75" y="8"/>
                      <a:pt x="50" y="22"/>
                    </a:cubicBezTo>
                    <a:cubicBezTo>
                      <a:pt x="25" y="37"/>
                      <a:pt x="5" y="72"/>
                      <a:pt x="5" y="101"/>
                    </a:cubicBezTo>
                    <a:cubicBezTo>
                      <a:pt x="5" y="129"/>
                      <a:pt x="26" y="141"/>
                      <a:pt x="50" y="126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9" name="Freeform 596"/>
              <p:cNvSpPr/>
              <p:nvPr/>
            </p:nvSpPr>
            <p:spPr bwMode="auto">
              <a:xfrm>
                <a:off x="5013" y="1297"/>
                <a:ext cx="20" cy="28"/>
              </a:xfrm>
              <a:custGeom>
                <a:avLst/>
                <a:gdLst>
                  <a:gd name="T0" fmla="*/ 1 w 20"/>
                  <a:gd name="T1" fmla="*/ 1 h 28"/>
                  <a:gd name="T2" fmla="*/ 0 w 20"/>
                  <a:gd name="T3" fmla="*/ 0 h 28"/>
                  <a:gd name="T4" fmla="*/ 19 w 20"/>
                  <a:gd name="T5" fmla="*/ 28 h 28"/>
                  <a:gd name="T6" fmla="*/ 20 w 20"/>
                  <a:gd name="T7" fmla="*/ 28 h 28"/>
                  <a:gd name="T8" fmla="*/ 1 w 20"/>
                  <a:gd name="T9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8">
                    <a:moveTo>
                      <a:pt x="1" y="1"/>
                    </a:moveTo>
                    <a:lnTo>
                      <a:pt x="0" y="0"/>
                    </a:lnTo>
                    <a:lnTo>
                      <a:pt x="19" y="28"/>
                    </a:lnTo>
                    <a:lnTo>
                      <a:pt x="20" y="2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0" name="Freeform 597"/>
              <p:cNvSpPr/>
              <p:nvPr/>
            </p:nvSpPr>
            <p:spPr bwMode="auto">
              <a:xfrm>
                <a:off x="5014" y="1295"/>
                <a:ext cx="34" cy="5"/>
              </a:xfrm>
              <a:custGeom>
                <a:avLst/>
                <a:gdLst>
                  <a:gd name="T0" fmla="*/ 34 w 34"/>
                  <a:gd name="T1" fmla="*/ 5 h 5"/>
                  <a:gd name="T2" fmla="*/ 33 w 34"/>
                  <a:gd name="T3" fmla="*/ 5 h 5"/>
                  <a:gd name="T4" fmla="*/ 0 w 34"/>
                  <a:gd name="T5" fmla="*/ 0 h 5"/>
                  <a:gd name="T6" fmla="*/ 1 w 34"/>
                  <a:gd name="T7" fmla="*/ 1 h 5"/>
                  <a:gd name="T8" fmla="*/ 34 w 3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34" y="5"/>
                    </a:moveTo>
                    <a:lnTo>
                      <a:pt x="33" y="5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1" name="Freeform 598"/>
              <p:cNvSpPr/>
              <p:nvPr/>
            </p:nvSpPr>
            <p:spPr bwMode="auto">
              <a:xfrm>
                <a:off x="5014" y="1272"/>
                <a:ext cx="40" cy="23"/>
              </a:xfrm>
              <a:custGeom>
                <a:avLst/>
                <a:gdLst>
                  <a:gd name="T0" fmla="*/ 40 w 40"/>
                  <a:gd name="T1" fmla="*/ 1 h 23"/>
                  <a:gd name="T2" fmla="*/ 38 w 40"/>
                  <a:gd name="T3" fmla="*/ 0 h 23"/>
                  <a:gd name="T4" fmla="*/ 0 w 40"/>
                  <a:gd name="T5" fmla="*/ 22 h 23"/>
                  <a:gd name="T6" fmla="*/ 1 w 40"/>
                  <a:gd name="T7" fmla="*/ 23 h 23"/>
                  <a:gd name="T8" fmla="*/ 40 w 40"/>
                  <a:gd name="T9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3">
                    <a:moveTo>
                      <a:pt x="40" y="1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1" y="23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847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2" name="Freeform 599"/>
              <p:cNvSpPr/>
              <p:nvPr/>
            </p:nvSpPr>
            <p:spPr bwMode="auto">
              <a:xfrm>
                <a:off x="5012" y="1298"/>
                <a:ext cx="1" cy="45"/>
              </a:xfrm>
              <a:custGeom>
                <a:avLst/>
                <a:gdLst>
                  <a:gd name="T0" fmla="*/ 1 w 1"/>
                  <a:gd name="T1" fmla="*/ 1 h 45"/>
                  <a:gd name="T2" fmla="*/ 0 w 1"/>
                  <a:gd name="T3" fmla="*/ 0 h 45"/>
                  <a:gd name="T4" fmla="*/ 0 w 1"/>
                  <a:gd name="T5" fmla="*/ 45 h 45"/>
                  <a:gd name="T6" fmla="*/ 1 w 1"/>
                  <a:gd name="T7" fmla="*/ 45 h 45"/>
                  <a:gd name="T8" fmla="*/ 1 w 1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5">
                    <a:moveTo>
                      <a:pt x="1" y="1"/>
                    </a:moveTo>
                    <a:lnTo>
                      <a:pt x="0" y="0"/>
                    </a:lnTo>
                    <a:lnTo>
                      <a:pt x="0" y="45"/>
                    </a:lnTo>
                    <a:lnTo>
                      <a:pt x="1" y="4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670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3" name="Freeform 600"/>
              <p:cNvSpPr/>
              <p:nvPr/>
            </p:nvSpPr>
            <p:spPr bwMode="auto">
              <a:xfrm>
                <a:off x="5013" y="1295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4" name="Freeform 601"/>
              <p:cNvSpPr/>
              <p:nvPr/>
            </p:nvSpPr>
            <p:spPr bwMode="auto">
              <a:xfrm>
                <a:off x="5015" y="1273"/>
                <a:ext cx="39" cy="23"/>
              </a:xfrm>
              <a:custGeom>
                <a:avLst/>
                <a:gdLst>
                  <a:gd name="T0" fmla="*/ 39 w 39"/>
                  <a:gd name="T1" fmla="*/ 0 h 23"/>
                  <a:gd name="T2" fmla="*/ 0 w 39"/>
                  <a:gd name="T3" fmla="*/ 22 h 23"/>
                  <a:gd name="T4" fmla="*/ 0 w 39"/>
                  <a:gd name="T5" fmla="*/ 23 h 23"/>
                  <a:gd name="T6" fmla="*/ 0 w 39"/>
                  <a:gd name="T7" fmla="*/ 23 h 23"/>
                  <a:gd name="T8" fmla="*/ 39 w 39"/>
                  <a:gd name="T9" fmla="*/ 1 h 23"/>
                  <a:gd name="T10" fmla="*/ 39 w 39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23">
                    <a:moveTo>
                      <a:pt x="39" y="0"/>
                    </a:moveTo>
                    <a:lnTo>
                      <a:pt x="0" y="22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39" y="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5" name="Freeform 602"/>
              <p:cNvSpPr/>
              <p:nvPr/>
            </p:nvSpPr>
            <p:spPr bwMode="auto">
              <a:xfrm>
                <a:off x="5013" y="1294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6" name="Freeform 603"/>
              <p:cNvSpPr/>
              <p:nvPr/>
            </p:nvSpPr>
            <p:spPr bwMode="auto">
              <a:xfrm>
                <a:off x="5012" y="1297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1 w 2"/>
                  <a:gd name="T5" fmla="*/ 0 h 1"/>
                  <a:gd name="T6" fmla="*/ 2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7" name="Freeform 604"/>
              <p:cNvSpPr/>
              <p:nvPr/>
            </p:nvSpPr>
            <p:spPr bwMode="auto">
              <a:xfrm>
                <a:off x="5012" y="129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8" name="Freeform 605"/>
              <p:cNvSpPr/>
              <p:nvPr/>
            </p:nvSpPr>
            <p:spPr bwMode="auto">
              <a:xfrm>
                <a:off x="5013" y="1297"/>
                <a:ext cx="1" cy="46"/>
              </a:xfrm>
              <a:custGeom>
                <a:avLst/>
                <a:gdLst>
                  <a:gd name="T0" fmla="*/ 1 w 1"/>
                  <a:gd name="T1" fmla="*/ 1 h 46"/>
                  <a:gd name="T2" fmla="*/ 1 w 1"/>
                  <a:gd name="T3" fmla="*/ 0 h 46"/>
                  <a:gd name="T4" fmla="*/ 0 w 1"/>
                  <a:gd name="T5" fmla="*/ 2 h 46"/>
                  <a:gd name="T6" fmla="*/ 0 w 1"/>
                  <a:gd name="T7" fmla="*/ 46 h 46"/>
                  <a:gd name="T8" fmla="*/ 1 w 1"/>
                  <a:gd name="T9" fmla="*/ 46 h 46"/>
                  <a:gd name="T10" fmla="*/ 1 w 1"/>
                  <a:gd name="T11" fmla="*/ 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6">
                    <a:moveTo>
                      <a:pt x="1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46"/>
                    </a:lnTo>
                    <a:lnTo>
                      <a:pt x="1" y="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9" name="Freeform 606"/>
              <p:cNvSpPr/>
              <p:nvPr/>
            </p:nvSpPr>
            <p:spPr bwMode="auto">
              <a:xfrm>
                <a:off x="5013" y="1295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" name="Group 808"/>
            <p:cNvGrpSpPr/>
            <p:nvPr/>
          </p:nvGrpSpPr>
          <p:grpSpPr bwMode="auto">
            <a:xfrm>
              <a:off x="8691563" y="1751013"/>
              <a:ext cx="454025" cy="392113"/>
              <a:chOff x="4971" y="1103"/>
              <a:chExt cx="286" cy="247"/>
            </a:xfrm>
          </p:grpSpPr>
          <p:sp>
            <p:nvSpPr>
              <p:cNvPr id="310" name="Freeform 608"/>
              <p:cNvSpPr/>
              <p:nvPr/>
            </p:nvSpPr>
            <p:spPr bwMode="auto">
              <a:xfrm>
                <a:off x="5014" y="1252"/>
                <a:ext cx="35" cy="42"/>
              </a:xfrm>
              <a:custGeom>
                <a:avLst/>
                <a:gdLst>
                  <a:gd name="T0" fmla="*/ 35 w 35"/>
                  <a:gd name="T1" fmla="*/ 1 h 42"/>
                  <a:gd name="T2" fmla="*/ 33 w 35"/>
                  <a:gd name="T3" fmla="*/ 0 h 42"/>
                  <a:gd name="T4" fmla="*/ 0 w 35"/>
                  <a:gd name="T5" fmla="*/ 42 h 42"/>
                  <a:gd name="T6" fmla="*/ 1 w 35"/>
                  <a:gd name="T7" fmla="*/ 42 h 42"/>
                  <a:gd name="T8" fmla="*/ 35 w 35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2">
                    <a:moveTo>
                      <a:pt x="35" y="1"/>
                    </a:moveTo>
                    <a:lnTo>
                      <a:pt x="33" y="0"/>
                    </a:lnTo>
                    <a:lnTo>
                      <a:pt x="0" y="42"/>
                    </a:lnTo>
                    <a:lnTo>
                      <a:pt x="1" y="42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1" name="Freeform 609"/>
              <p:cNvSpPr/>
              <p:nvPr/>
            </p:nvSpPr>
            <p:spPr bwMode="auto">
              <a:xfrm>
                <a:off x="5013" y="1294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2" name="Freeform 610"/>
              <p:cNvSpPr/>
              <p:nvPr/>
            </p:nvSpPr>
            <p:spPr bwMode="auto">
              <a:xfrm>
                <a:off x="5014" y="1253"/>
                <a:ext cx="35" cy="43"/>
              </a:xfrm>
              <a:custGeom>
                <a:avLst/>
                <a:gdLst>
                  <a:gd name="T0" fmla="*/ 35 w 35"/>
                  <a:gd name="T1" fmla="*/ 0 h 43"/>
                  <a:gd name="T2" fmla="*/ 1 w 35"/>
                  <a:gd name="T3" fmla="*/ 41 h 43"/>
                  <a:gd name="T4" fmla="*/ 0 w 35"/>
                  <a:gd name="T5" fmla="*/ 43 h 43"/>
                  <a:gd name="T6" fmla="*/ 1 w 35"/>
                  <a:gd name="T7" fmla="*/ 43 h 43"/>
                  <a:gd name="T8" fmla="*/ 1 w 35"/>
                  <a:gd name="T9" fmla="*/ 42 h 43"/>
                  <a:gd name="T10" fmla="*/ 35 w 35"/>
                  <a:gd name="T11" fmla="*/ 0 h 43"/>
                  <a:gd name="T12" fmla="*/ 35 w 35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3">
                    <a:moveTo>
                      <a:pt x="35" y="0"/>
                    </a:moveTo>
                    <a:lnTo>
                      <a:pt x="1" y="41"/>
                    </a:lnTo>
                    <a:lnTo>
                      <a:pt x="0" y="43"/>
                    </a:lnTo>
                    <a:lnTo>
                      <a:pt x="1" y="43"/>
                    </a:lnTo>
                    <a:lnTo>
                      <a:pt x="1" y="42"/>
                    </a:lnTo>
                    <a:lnTo>
                      <a:pt x="3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3" name="Freeform 611"/>
              <p:cNvSpPr/>
              <p:nvPr/>
            </p:nvSpPr>
            <p:spPr bwMode="auto">
              <a:xfrm>
                <a:off x="5013" y="129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4" name="Freeform 612"/>
              <p:cNvSpPr/>
              <p:nvPr/>
            </p:nvSpPr>
            <p:spPr bwMode="auto">
              <a:xfrm>
                <a:off x="5012" y="1296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1 h 1"/>
                  <a:gd name="T4" fmla="*/ 0 w 3"/>
                  <a:gd name="T5" fmla="*/ 0 h 1"/>
                  <a:gd name="T6" fmla="*/ 1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2" y="1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5" name="Freeform 613"/>
              <p:cNvSpPr/>
              <p:nvPr/>
            </p:nvSpPr>
            <p:spPr bwMode="auto">
              <a:xfrm>
                <a:off x="5012" y="1296"/>
                <a:ext cx="2" cy="1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1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6" name="Freeform 614"/>
              <p:cNvSpPr/>
              <p:nvPr/>
            </p:nvSpPr>
            <p:spPr bwMode="auto">
              <a:xfrm>
                <a:off x="5013" y="1297"/>
                <a:ext cx="21" cy="28"/>
              </a:xfrm>
              <a:custGeom>
                <a:avLst/>
                <a:gdLst>
                  <a:gd name="T0" fmla="*/ 21 w 21"/>
                  <a:gd name="T1" fmla="*/ 27 h 28"/>
                  <a:gd name="T2" fmla="*/ 2 w 21"/>
                  <a:gd name="T3" fmla="*/ 0 h 28"/>
                  <a:gd name="T4" fmla="*/ 0 w 21"/>
                  <a:gd name="T5" fmla="*/ 0 h 28"/>
                  <a:gd name="T6" fmla="*/ 1 w 21"/>
                  <a:gd name="T7" fmla="*/ 0 h 28"/>
                  <a:gd name="T8" fmla="*/ 1 w 21"/>
                  <a:gd name="T9" fmla="*/ 1 h 28"/>
                  <a:gd name="T10" fmla="*/ 20 w 21"/>
                  <a:gd name="T11" fmla="*/ 28 h 28"/>
                  <a:gd name="T12" fmla="*/ 21 w 21"/>
                  <a:gd name="T13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8">
                    <a:moveTo>
                      <a:pt x="21" y="27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20" y="28"/>
                    </a:lnTo>
                    <a:lnTo>
                      <a:pt x="21" y="27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7" name="Freeform 615"/>
              <p:cNvSpPr/>
              <p:nvPr/>
            </p:nvSpPr>
            <p:spPr bwMode="auto">
              <a:xfrm>
                <a:off x="4990" y="1298"/>
                <a:ext cx="22" cy="52"/>
              </a:xfrm>
              <a:custGeom>
                <a:avLst/>
                <a:gdLst>
                  <a:gd name="T0" fmla="*/ 22 w 22"/>
                  <a:gd name="T1" fmla="*/ 1 h 52"/>
                  <a:gd name="T2" fmla="*/ 21 w 22"/>
                  <a:gd name="T3" fmla="*/ 0 h 52"/>
                  <a:gd name="T4" fmla="*/ 0 w 22"/>
                  <a:gd name="T5" fmla="*/ 51 h 52"/>
                  <a:gd name="T6" fmla="*/ 1 w 22"/>
                  <a:gd name="T7" fmla="*/ 52 h 52"/>
                  <a:gd name="T8" fmla="*/ 22 w 22"/>
                  <a:gd name="T9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2">
                    <a:moveTo>
                      <a:pt x="22" y="1"/>
                    </a:moveTo>
                    <a:lnTo>
                      <a:pt x="21" y="0"/>
                    </a:lnTo>
                    <a:lnTo>
                      <a:pt x="0" y="51"/>
                    </a:lnTo>
                    <a:lnTo>
                      <a:pt x="1" y="52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8" name="Freeform 616"/>
              <p:cNvSpPr/>
              <p:nvPr/>
            </p:nvSpPr>
            <p:spPr bwMode="auto">
              <a:xfrm>
                <a:off x="5012" y="1296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9" name="Freeform 617"/>
              <p:cNvSpPr/>
              <p:nvPr/>
            </p:nvSpPr>
            <p:spPr bwMode="auto">
              <a:xfrm>
                <a:off x="4991" y="1297"/>
                <a:ext cx="23" cy="53"/>
              </a:xfrm>
              <a:custGeom>
                <a:avLst/>
                <a:gdLst>
                  <a:gd name="T0" fmla="*/ 21 w 23"/>
                  <a:gd name="T1" fmla="*/ 2 h 53"/>
                  <a:gd name="T2" fmla="*/ 0 w 23"/>
                  <a:gd name="T3" fmla="*/ 53 h 53"/>
                  <a:gd name="T4" fmla="*/ 1 w 23"/>
                  <a:gd name="T5" fmla="*/ 53 h 53"/>
                  <a:gd name="T6" fmla="*/ 22 w 23"/>
                  <a:gd name="T7" fmla="*/ 2 h 53"/>
                  <a:gd name="T8" fmla="*/ 23 w 23"/>
                  <a:gd name="T9" fmla="*/ 0 h 53"/>
                  <a:gd name="T10" fmla="*/ 22 w 23"/>
                  <a:gd name="T11" fmla="*/ 0 h 53"/>
                  <a:gd name="T12" fmla="*/ 22 w 23"/>
                  <a:gd name="T13" fmla="*/ 0 h 53"/>
                  <a:gd name="T14" fmla="*/ 21 w 23"/>
                  <a:gd name="T15" fmla="*/ 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53">
                    <a:moveTo>
                      <a:pt x="21" y="2"/>
                    </a:moveTo>
                    <a:lnTo>
                      <a:pt x="0" y="53"/>
                    </a:lnTo>
                    <a:lnTo>
                      <a:pt x="1" y="53"/>
                    </a:lnTo>
                    <a:lnTo>
                      <a:pt x="22" y="2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1" y="2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0" name="Freeform 618"/>
              <p:cNvSpPr/>
              <p:nvPr/>
            </p:nvSpPr>
            <p:spPr bwMode="auto">
              <a:xfrm>
                <a:off x="5011" y="1296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0 h 3"/>
                  <a:gd name="T4" fmla="*/ 0 w 2"/>
                  <a:gd name="T5" fmla="*/ 2 h 3"/>
                  <a:gd name="T6" fmla="*/ 1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1" name="Freeform 619"/>
              <p:cNvSpPr/>
              <p:nvPr/>
            </p:nvSpPr>
            <p:spPr bwMode="auto">
              <a:xfrm>
                <a:off x="5012" y="1295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1 w 2"/>
                  <a:gd name="T5" fmla="*/ 0 h 1"/>
                  <a:gd name="T6" fmla="*/ 2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2" name="Freeform 620"/>
              <p:cNvSpPr/>
              <p:nvPr/>
            </p:nvSpPr>
            <p:spPr bwMode="auto">
              <a:xfrm>
                <a:off x="5012" y="1296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3" name="Freeform 621"/>
              <p:cNvSpPr/>
              <p:nvPr/>
            </p:nvSpPr>
            <p:spPr bwMode="auto">
              <a:xfrm>
                <a:off x="5012" y="1294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4" name="Freeform 622"/>
              <p:cNvSpPr/>
              <p:nvPr/>
            </p:nvSpPr>
            <p:spPr bwMode="auto">
              <a:xfrm>
                <a:off x="5011" y="1296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5" name="Freeform 623"/>
              <p:cNvSpPr/>
              <p:nvPr/>
            </p:nvSpPr>
            <p:spPr bwMode="auto">
              <a:xfrm>
                <a:off x="5011" y="1296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6" name="Freeform 624"/>
              <p:cNvSpPr/>
              <p:nvPr/>
            </p:nvSpPr>
            <p:spPr bwMode="auto">
              <a:xfrm>
                <a:off x="5012" y="1294"/>
                <a:ext cx="2" cy="1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1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7" name="Freeform 625"/>
              <p:cNvSpPr/>
              <p:nvPr/>
            </p:nvSpPr>
            <p:spPr bwMode="auto">
              <a:xfrm>
                <a:off x="5011" y="1295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0 h 1"/>
                  <a:gd name="T4" fmla="*/ 0 w 3"/>
                  <a:gd name="T5" fmla="*/ 0 h 1"/>
                  <a:gd name="T6" fmla="*/ 1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8" name="Freeform 626"/>
              <p:cNvSpPr/>
              <p:nvPr/>
            </p:nvSpPr>
            <p:spPr bwMode="auto">
              <a:xfrm>
                <a:off x="5014" y="1243"/>
                <a:ext cx="21" cy="53"/>
              </a:xfrm>
              <a:custGeom>
                <a:avLst/>
                <a:gdLst>
                  <a:gd name="T0" fmla="*/ 21 w 21"/>
                  <a:gd name="T1" fmla="*/ 0 h 53"/>
                  <a:gd name="T2" fmla="*/ 0 w 21"/>
                  <a:gd name="T3" fmla="*/ 51 h 53"/>
                  <a:gd name="T4" fmla="*/ 0 w 21"/>
                  <a:gd name="T5" fmla="*/ 52 h 53"/>
                  <a:gd name="T6" fmla="*/ 0 w 21"/>
                  <a:gd name="T7" fmla="*/ 53 h 53"/>
                  <a:gd name="T8" fmla="*/ 0 w 21"/>
                  <a:gd name="T9" fmla="*/ 53 h 53"/>
                  <a:gd name="T10" fmla="*/ 1 w 21"/>
                  <a:gd name="T11" fmla="*/ 51 h 53"/>
                  <a:gd name="T12" fmla="*/ 21 w 21"/>
                  <a:gd name="T13" fmla="*/ 1 h 53"/>
                  <a:gd name="T14" fmla="*/ 21 w 21"/>
                  <a:gd name="T1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53">
                    <a:moveTo>
                      <a:pt x="21" y="0"/>
                    </a:moveTo>
                    <a:lnTo>
                      <a:pt x="0" y="51"/>
                    </a:lnTo>
                    <a:lnTo>
                      <a:pt x="0" y="52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51"/>
                    </a:lnTo>
                    <a:lnTo>
                      <a:pt x="21" y="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9" name="Freeform 627"/>
              <p:cNvSpPr/>
              <p:nvPr/>
            </p:nvSpPr>
            <p:spPr bwMode="auto">
              <a:xfrm>
                <a:off x="5013" y="1243"/>
                <a:ext cx="22" cy="51"/>
              </a:xfrm>
              <a:custGeom>
                <a:avLst/>
                <a:gdLst>
                  <a:gd name="T0" fmla="*/ 22 w 22"/>
                  <a:gd name="T1" fmla="*/ 0 h 51"/>
                  <a:gd name="T2" fmla="*/ 20 w 22"/>
                  <a:gd name="T3" fmla="*/ 0 h 51"/>
                  <a:gd name="T4" fmla="*/ 0 w 22"/>
                  <a:gd name="T5" fmla="*/ 51 h 51"/>
                  <a:gd name="T6" fmla="*/ 1 w 22"/>
                  <a:gd name="T7" fmla="*/ 51 h 51"/>
                  <a:gd name="T8" fmla="*/ 22 w 22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1">
                    <a:moveTo>
                      <a:pt x="22" y="0"/>
                    </a:moveTo>
                    <a:lnTo>
                      <a:pt x="20" y="0"/>
                    </a:lnTo>
                    <a:lnTo>
                      <a:pt x="0" y="51"/>
                    </a:lnTo>
                    <a:lnTo>
                      <a:pt x="1" y="5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0" name="Freeform 628"/>
              <p:cNvSpPr/>
              <p:nvPr/>
            </p:nvSpPr>
            <p:spPr bwMode="auto">
              <a:xfrm>
                <a:off x="4976" y="1297"/>
                <a:ext cx="36" cy="45"/>
              </a:xfrm>
              <a:custGeom>
                <a:avLst/>
                <a:gdLst>
                  <a:gd name="T0" fmla="*/ 36 w 36"/>
                  <a:gd name="T1" fmla="*/ 1 h 45"/>
                  <a:gd name="T2" fmla="*/ 35 w 36"/>
                  <a:gd name="T3" fmla="*/ 0 h 45"/>
                  <a:gd name="T4" fmla="*/ 0 w 36"/>
                  <a:gd name="T5" fmla="*/ 44 h 45"/>
                  <a:gd name="T6" fmla="*/ 0 w 36"/>
                  <a:gd name="T7" fmla="*/ 45 h 45"/>
                  <a:gd name="T8" fmla="*/ 36 w 36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5">
                    <a:moveTo>
                      <a:pt x="36" y="1"/>
                    </a:moveTo>
                    <a:lnTo>
                      <a:pt x="35" y="0"/>
                    </a:lnTo>
                    <a:lnTo>
                      <a:pt x="0" y="44"/>
                    </a:lnTo>
                    <a:lnTo>
                      <a:pt x="0" y="45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1" name="Freeform 629"/>
              <p:cNvSpPr/>
              <p:nvPr/>
            </p:nvSpPr>
            <p:spPr bwMode="auto">
              <a:xfrm>
                <a:off x="4976" y="1297"/>
                <a:ext cx="37" cy="45"/>
              </a:xfrm>
              <a:custGeom>
                <a:avLst/>
                <a:gdLst>
                  <a:gd name="T0" fmla="*/ 36 w 37"/>
                  <a:gd name="T1" fmla="*/ 1 h 45"/>
                  <a:gd name="T2" fmla="*/ 0 w 37"/>
                  <a:gd name="T3" fmla="*/ 45 h 45"/>
                  <a:gd name="T4" fmla="*/ 1 w 37"/>
                  <a:gd name="T5" fmla="*/ 45 h 45"/>
                  <a:gd name="T6" fmla="*/ 36 w 37"/>
                  <a:gd name="T7" fmla="*/ 2 h 45"/>
                  <a:gd name="T8" fmla="*/ 37 w 37"/>
                  <a:gd name="T9" fmla="*/ 0 h 45"/>
                  <a:gd name="T10" fmla="*/ 37 w 37"/>
                  <a:gd name="T11" fmla="*/ 0 h 45"/>
                  <a:gd name="T12" fmla="*/ 36 w 37"/>
                  <a:gd name="T13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45">
                    <a:moveTo>
                      <a:pt x="36" y="1"/>
                    </a:moveTo>
                    <a:lnTo>
                      <a:pt x="0" y="45"/>
                    </a:lnTo>
                    <a:lnTo>
                      <a:pt x="1" y="45"/>
                    </a:lnTo>
                    <a:lnTo>
                      <a:pt x="36" y="2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2" name="Freeform 630"/>
              <p:cNvSpPr/>
              <p:nvPr/>
            </p:nvSpPr>
            <p:spPr bwMode="auto">
              <a:xfrm>
                <a:off x="4971" y="1297"/>
                <a:ext cx="42" cy="24"/>
              </a:xfrm>
              <a:custGeom>
                <a:avLst/>
                <a:gdLst>
                  <a:gd name="T0" fmla="*/ 41 w 42"/>
                  <a:gd name="T1" fmla="*/ 0 h 24"/>
                  <a:gd name="T2" fmla="*/ 0 w 42"/>
                  <a:gd name="T3" fmla="*/ 23 h 24"/>
                  <a:gd name="T4" fmla="*/ 0 w 42"/>
                  <a:gd name="T5" fmla="*/ 24 h 24"/>
                  <a:gd name="T6" fmla="*/ 41 w 42"/>
                  <a:gd name="T7" fmla="*/ 1 h 24"/>
                  <a:gd name="T8" fmla="*/ 42 w 42"/>
                  <a:gd name="T9" fmla="*/ 0 h 24"/>
                  <a:gd name="T10" fmla="*/ 41 w 42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4">
                    <a:moveTo>
                      <a:pt x="41" y="0"/>
                    </a:moveTo>
                    <a:lnTo>
                      <a:pt x="0" y="23"/>
                    </a:lnTo>
                    <a:lnTo>
                      <a:pt x="0" y="24"/>
                    </a:lnTo>
                    <a:lnTo>
                      <a:pt x="41" y="1"/>
                    </a:lnTo>
                    <a:lnTo>
                      <a:pt x="42" y="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3" name="Freeform 631"/>
              <p:cNvSpPr/>
              <p:nvPr/>
            </p:nvSpPr>
            <p:spPr bwMode="auto">
              <a:xfrm>
                <a:off x="4971" y="1296"/>
                <a:ext cx="41" cy="24"/>
              </a:xfrm>
              <a:custGeom>
                <a:avLst/>
                <a:gdLst>
                  <a:gd name="T0" fmla="*/ 41 w 41"/>
                  <a:gd name="T1" fmla="*/ 1 h 24"/>
                  <a:gd name="T2" fmla="*/ 40 w 41"/>
                  <a:gd name="T3" fmla="*/ 0 h 24"/>
                  <a:gd name="T4" fmla="*/ 0 w 41"/>
                  <a:gd name="T5" fmla="*/ 23 h 24"/>
                  <a:gd name="T6" fmla="*/ 0 w 41"/>
                  <a:gd name="T7" fmla="*/ 24 h 24"/>
                  <a:gd name="T8" fmla="*/ 41 w 41"/>
                  <a:gd name="T9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24">
                    <a:moveTo>
                      <a:pt x="41" y="1"/>
                    </a:moveTo>
                    <a:lnTo>
                      <a:pt x="40" y="0"/>
                    </a:lnTo>
                    <a:lnTo>
                      <a:pt x="0" y="23"/>
                    </a:lnTo>
                    <a:lnTo>
                      <a:pt x="0" y="24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rgbClr val="847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4" name="Freeform 632"/>
              <p:cNvSpPr/>
              <p:nvPr/>
            </p:nvSpPr>
            <p:spPr bwMode="auto">
              <a:xfrm>
                <a:off x="5013" y="1249"/>
                <a:ext cx="1" cy="46"/>
              </a:xfrm>
              <a:custGeom>
                <a:avLst/>
                <a:gdLst>
                  <a:gd name="T0" fmla="*/ 1 w 1"/>
                  <a:gd name="T1" fmla="*/ 0 h 46"/>
                  <a:gd name="T2" fmla="*/ 0 w 1"/>
                  <a:gd name="T3" fmla="*/ 0 h 46"/>
                  <a:gd name="T4" fmla="*/ 0 w 1"/>
                  <a:gd name="T5" fmla="*/ 46 h 46"/>
                  <a:gd name="T6" fmla="*/ 1 w 1"/>
                  <a:gd name="T7" fmla="*/ 46 h 46"/>
                  <a:gd name="T8" fmla="*/ 1 w 1"/>
                  <a:gd name="T9" fmla="*/ 45 h 46"/>
                  <a:gd name="T10" fmla="*/ 1 w 1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6">
                    <a:moveTo>
                      <a:pt x="1" y="0"/>
                    </a:moveTo>
                    <a:lnTo>
                      <a:pt x="0" y="0"/>
                    </a:lnTo>
                    <a:lnTo>
                      <a:pt x="0" y="46"/>
                    </a:lnTo>
                    <a:lnTo>
                      <a:pt x="1" y="46"/>
                    </a:lnTo>
                    <a:lnTo>
                      <a:pt x="1" y="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5" name="Freeform 633"/>
              <p:cNvSpPr/>
              <p:nvPr/>
            </p:nvSpPr>
            <p:spPr bwMode="auto">
              <a:xfrm>
                <a:off x="5012" y="1249"/>
                <a:ext cx="1" cy="46"/>
              </a:xfrm>
              <a:custGeom>
                <a:avLst/>
                <a:gdLst>
                  <a:gd name="T0" fmla="*/ 1 w 1"/>
                  <a:gd name="T1" fmla="*/ 0 h 46"/>
                  <a:gd name="T2" fmla="*/ 0 w 1"/>
                  <a:gd name="T3" fmla="*/ 1 h 46"/>
                  <a:gd name="T4" fmla="*/ 0 w 1"/>
                  <a:gd name="T5" fmla="*/ 45 h 46"/>
                  <a:gd name="T6" fmla="*/ 1 w 1"/>
                  <a:gd name="T7" fmla="*/ 46 h 46"/>
                  <a:gd name="T8" fmla="*/ 1 w 1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6">
                    <a:moveTo>
                      <a:pt x="1" y="0"/>
                    </a:moveTo>
                    <a:lnTo>
                      <a:pt x="0" y="1"/>
                    </a:lnTo>
                    <a:lnTo>
                      <a:pt x="0" y="45"/>
                    </a:lnTo>
                    <a:lnTo>
                      <a:pt x="1" y="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670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6" name="Freeform 634"/>
              <p:cNvSpPr/>
              <p:nvPr/>
            </p:nvSpPr>
            <p:spPr bwMode="auto">
              <a:xfrm>
                <a:off x="4992" y="1266"/>
                <a:ext cx="22" cy="30"/>
              </a:xfrm>
              <a:custGeom>
                <a:avLst/>
                <a:gdLst>
                  <a:gd name="T0" fmla="*/ 1 w 22"/>
                  <a:gd name="T1" fmla="*/ 0 h 30"/>
                  <a:gd name="T2" fmla="*/ 0 w 22"/>
                  <a:gd name="T3" fmla="*/ 1 h 30"/>
                  <a:gd name="T4" fmla="*/ 20 w 22"/>
                  <a:gd name="T5" fmla="*/ 30 h 30"/>
                  <a:gd name="T6" fmla="*/ 22 w 22"/>
                  <a:gd name="T7" fmla="*/ 30 h 30"/>
                  <a:gd name="T8" fmla="*/ 22 w 22"/>
                  <a:gd name="T9" fmla="*/ 29 h 30"/>
                  <a:gd name="T10" fmla="*/ 21 w 22"/>
                  <a:gd name="T11" fmla="*/ 29 h 30"/>
                  <a:gd name="T12" fmla="*/ 1 w 22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30">
                    <a:moveTo>
                      <a:pt x="1" y="0"/>
                    </a:moveTo>
                    <a:lnTo>
                      <a:pt x="0" y="1"/>
                    </a:lnTo>
                    <a:lnTo>
                      <a:pt x="20" y="30"/>
                    </a:lnTo>
                    <a:lnTo>
                      <a:pt x="22" y="30"/>
                    </a:lnTo>
                    <a:lnTo>
                      <a:pt x="22" y="29"/>
                    </a:lnTo>
                    <a:lnTo>
                      <a:pt x="21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7" name="Freeform 635"/>
              <p:cNvSpPr/>
              <p:nvPr/>
            </p:nvSpPr>
            <p:spPr bwMode="auto">
              <a:xfrm>
                <a:off x="4992" y="1267"/>
                <a:ext cx="20" cy="29"/>
              </a:xfrm>
              <a:custGeom>
                <a:avLst/>
                <a:gdLst>
                  <a:gd name="T0" fmla="*/ 0 w 20"/>
                  <a:gd name="T1" fmla="*/ 0 h 29"/>
                  <a:gd name="T2" fmla="*/ 0 w 20"/>
                  <a:gd name="T3" fmla="*/ 1 h 29"/>
                  <a:gd name="T4" fmla="*/ 19 w 20"/>
                  <a:gd name="T5" fmla="*/ 28 h 29"/>
                  <a:gd name="T6" fmla="*/ 20 w 20"/>
                  <a:gd name="T7" fmla="*/ 29 h 29"/>
                  <a:gd name="T8" fmla="*/ 0 w 20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9">
                    <a:moveTo>
                      <a:pt x="0" y="0"/>
                    </a:moveTo>
                    <a:lnTo>
                      <a:pt x="0" y="1"/>
                    </a:lnTo>
                    <a:lnTo>
                      <a:pt x="19" y="28"/>
                    </a:lnTo>
                    <a:lnTo>
                      <a:pt x="20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8" name="Freeform 636"/>
              <p:cNvSpPr/>
              <p:nvPr/>
            </p:nvSpPr>
            <p:spPr bwMode="auto">
              <a:xfrm>
                <a:off x="4978" y="1291"/>
                <a:ext cx="70" cy="10"/>
              </a:xfrm>
              <a:custGeom>
                <a:avLst/>
                <a:gdLst>
                  <a:gd name="T0" fmla="*/ 0 w 70"/>
                  <a:gd name="T1" fmla="*/ 0 h 10"/>
                  <a:gd name="T2" fmla="*/ 0 w 70"/>
                  <a:gd name="T3" fmla="*/ 2 h 10"/>
                  <a:gd name="T4" fmla="*/ 34 w 70"/>
                  <a:gd name="T5" fmla="*/ 6 h 10"/>
                  <a:gd name="T6" fmla="*/ 35 w 70"/>
                  <a:gd name="T7" fmla="*/ 6 h 10"/>
                  <a:gd name="T8" fmla="*/ 35 w 70"/>
                  <a:gd name="T9" fmla="*/ 6 h 10"/>
                  <a:gd name="T10" fmla="*/ 35 w 70"/>
                  <a:gd name="T11" fmla="*/ 6 h 10"/>
                  <a:gd name="T12" fmla="*/ 37 w 70"/>
                  <a:gd name="T13" fmla="*/ 6 h 10"/>
                  <a:gd name="T14" fmla="*/ 69 w 70"/>
                  <a:gd name="T15" fmla="*/ 10 h 10"/>
                  <a:gd name="T16" fmla="*/ 70 w 70"/>
                  <a:gd name="T17" fmla="*/ 9 h 10"/>
                  <a:gd name="T18" fmla="*/ 37 w 70"/>
                  <a:gd name="T19" fmla="*/ 5 h 10"/>
                  <a:gd name="T20" fmla="*/ 37 w 70"/>
                  <a:gd name="T21" fmla="*/ 5 h 10"/>
                  <a:gd name="T22" fmla="*/ 36 w 70"/>
                  <a:gd name="T23" fmla="*/ 5 h 10"/>
                  <a:gd name="T24" fmla="*/ 36 w 70"/>
                  <a:gd name="T25" fmla="*/ 5 h 10"/>
                  <a:gd name="T26" fmla="*/ 34 w 70"/>
                  <a:gd name="T27" fmla="*/ 5 h 10"/>
                  <a:gd name="T28" fmla="*/ 0 w 70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0" h="10">
                    <a:moveTo>
                      <a:pt x="0" y="0"/>
                    </a:moveTo>
                    <a:lnTo>
                      <a:pt x="0" y="2"/>
                    </a:lnTo>
                    <a:lnTo>
                      <a:pt x="34" y="6"/>
                    </a:lnTo>
                    <a:lnTo>
                      <a:pt x="35" y="6"/>
                    </a:lnTo>
                    <a:lnTo>
                      <a:pt x="35" y="6"/>
                    </a:lnTo>
                    <a:lnTo>
                      <a:pt x="35" y="6"/>
                    </a:lnTo>
                    <a:lnTo>
                      <a:pt x="37" y="6"/>
                    </a:lnTo>
                    <a:lnTo>
                      <a:pt x="69" y="10"/>
                    </a:lnTo>
                    <a:lnTo>
                      <a:pt x="70" y="9"/>
                    </a:lnTo>
                    <a:lnTo>
                      <a:pt x="37" y="5"/>
                    </a:lnTo>
                    <a:lnTo>
                      <a:pt x="37" y="5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34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9" name="Freeform 637"/>
              <p:cNvSpPr/>
              <p:nvPr/>
            </p:nvSpPr>
            <p:spPr bwMode="auto">
              <a:xfrm>
                <a:off x="4978" y="1291"/>
                <a:ext cx="34" cy="5"/>
              </a:xfrm>
              <a:custGeom>
                <a:avLst/>
                <a:gdLst>
                  <a:gd name="T0" fmla="*/ 34 w 34"/>
                  <a:gd name="T1" fmla="*/ 5 h 5"/>
                  <a:gd name="T2" fmla="*/ 33 w 34"/>
                  <a:gd name="T3" fmla="*/ 4 h 5"/>
                  <a:gd name="T4" fmla="*/ 0 w 34"/>
                  <a:gd name="T5" fmla="*/ 0 h 5"/>
                  <a:gd name="T6" fmla="*/ 0 w 34"/>
                  <a:gd name="T7" fmla="*/ 0 h 5"/>
                  <a:gd name="T8" fmla="*/ 34 w 3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34" y="5"/>
                    </a:moveTo>
                    <a:lnTo>
                      <a:pt x="33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0" name="Freeform 638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1" name="Freeform 639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2" name="Freeform 640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3" name="Freeform 641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4" name="Freeform 642"/>
              <p:cNvSpPr/>
              <p:nvPr/>
            </p:nvSpPr>
            <p:spPr bwMode="auto">
              <a:xfrm>
                <a:off x="5182" y="1149"/>
                <a:ext cx="24" cy="19"/>
              </a:xfrm>
              <a:custGeom>
                <a:avLst/>
                <a:gdLst>
                  <a:gd name="T0" fmla="*/ 24 w 24"/>
                  <a:gd name="T1" fmla="*/ 2 h 19"/>
                  <a:gd name="T2" fmla="*/ 20 w 24"/>
                  <a:gd name="T3" fmla="*/ 0 h 19"/>
                  <a:gd name="T4" fmla="*/ 0 w 24"/>
                  <a:gd name="T5" fmla="*/ 16 h 19"/>
                  <a:gd name="T6" fmla="*/ 5 w 24"/>
                  <a:gd name="T7" fmla="*/ 19 h 19"/>
                  <a:gd name="T8" fmla="*/ 24 w 24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4" y="2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3" y="4"/>
                      <a:pt x="6" y="10"/>
                      <a:pt x="0" y="16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1" y="12"/>
                      <a:pt x="17" y="7"/>
                      <a:pt x="24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5" name="Freeform 643"/>
              <p:cNvSpPr/>
              <p:nvPr/>
            </p:nvSpPr>
            <p:spPr bwMode="auto">
              <a:xfrm>
                <a:off x="5165" y="1165"/>
                <a:ext cx="22" cy="31"/>
              </a:xfrm>
              <a:custGeom>
                <a:avLst/>
                <a:gdLst>
                  <a:gd name="T0" fmla="*/ 22 w 22"/>
                  <a:gd name="T1" fmla="*/ 3 h 31"/>
                  <a:gd name="T2" fmla="*/ 17 w 22"/>
                  <a:gd name="T3" fmla="*/ 0 h 31"/>
                  <a:gd name="T4" fmla="*/ 0 w 22"/>
                  <a:gd name="T5" fmla="*/ 28 h 31"/>
                  <a:gd name="T6" fmla="*/ 4 w 22"/>
                  <a:gd name="T7" fmla="*/ 31 h 31"/>
                  <a:gd name="T8" fmla="*/ 22 w 22"/>
                  <a:gd name="T9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22" y="3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0" y="9"/>
                      <a:pt x="4" y="18"/>
                      <a:pt x="0" y="28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9" y="21"/>
                      <a:pt x="15" y="11"/>
                      <a:pt x="22" y="3"/>
                    </a:cubicBezTo>
                  </a:path>
                </a:pathLst>
              </a:custGeom>
              <a:solidFill>
                <a:srgbClr val="D6D3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6" name="Freeform 644"/>
              <p:cNvSpPr/>
              <p:nvPr/>
            </p:nvSpPr>
            <p:spPr bwMode="auto">
              <a:xfrm>
                <a:off x="5157" y="1193"/>
                <a:ext cx="18" cy="66"/>
              </a:xfrm>
              <a:custGeom>
                <a:avLst/>
                <a:gdLst>
                  <a:gd name="T0" fmla="*/ 12 w 18"/>
                  <a:gd name="T1" fmla="*/ 3 h 66"/>
                  <a:gd name="T2" fmla="*/ 8 w 18"/>
                  <a:gd name="T3" fmla="*/ 0 h 66"/>
                  <a:gd name="T4" fmla="*/ 0 w 18"/>
                  <a:gd name="T5" fmla="*/ 34 h 66"/>
                  <a:gd name="T6" fmla="*/ 13 w 18"/>
                  <a:gd name="T7" fmla="*/ 63 h 66"/>
                  <a:gd name="T8" fmla="*/ 18 w 18"/>
                  <a:gd name="T9" fmla="*/ 66 h 66"/>
                  <a:gd name="T10" fmla="*/ 4 w 18"/>
                  <a:gd name="T11" fmla="*/ 37 h 66"/>
                  <a:gd name="T12" fmla="*/ 12 w 18"/>
                  <a:gd name="T13" fmla="*/ 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6">
                    <a:moveTo>
                      <a:pt x="12" y="3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1"/>
                      <a:pt x="0" y="23"/>
                      <a:pt x="0" y="34"/>
                    </a:cubicBezTo>
                    <a:cubicBezTo>
                      <a:pt x="0" y="48"/>
                      <a:pt x="5" y="58"/>
                      <a:pt x="13" y="63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9" y="61"/>
                      <a:pt x="4" y="51"/>
                      <a:pt x="4" y="37"/>
                    </a:cubicBezTo>
                    <a:cubicBezTo>
                      <a:pt x="4" y="26"/>
                      <a:pt x="7" y="14"/>
                      <a:pt x="12" y="3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7" name="Freeform 645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8" name="Freeform 646"/>
              <p:cNvSpPr/>
              <p:nvPr/>
            </p:nvSpPr>
            <p:spPr bwMode="auto">
              <a:xfrm>
                <a:off x="5234" y="1146"/>
                <a:ext cx="18" cy="65"/>
              </a:xfrm>
              <a:custGeom>
                <a:avLst/>
                <a:gdLst>
                  <a:gd name="T0" fmla="*/ 5 w 18"/>
                  <a:gd name="T1" fmla="*/ 2 h 65"/>
                  <a:gd name="T2" fmla="*/ 0 w 18"/>
                  <a:gd name="T3" fmla="*/ 0 h 65"/>
                  <a:gd name="T4" fmla="*/ 13 w 18"/>
                  <a:gd name="T5" fmla="*/ 29 h 65"/>
                  <a:gd name="T6" fmla="*/ 6 w 18"/>
                  <a:gd name="T7" fmla="*/ 63 h 65"/>
                  <a:gd name="T8" fmla="*/ 10 w 18"/>
                  <a:gd name="T9" fmla="*/ 65 h 65"/>
                  <a:gd name="T10" fmla="*/ 18 w 18"/>
                  <a:gd name="T11" fmla="*/ 31 h 65"/>
                  <a:gd name="T12" fmla="*/ 5 w 18"/>
                  <a:gd name="T13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5">
                    <a:moveTo>
                      <a:pt x="5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13" y="14"/>
                      <a:pt x="13" y="29"/>
                    </a:cubicBezTo>
                    <a:cubicBezTo>
                      <a:pt x="13" y="40"/>
                      <a:pt x="11" y="51"/>
                      <a:pt x="6" y="63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5" y="54"/>
                      <a:pt x="18" y="42"/>
                      <a:pt x="18" y="31"/>
                    </a:cubicBezTo>
                    <a:cubicBezTo>
                      <a:pt x="18" y="17"/>
                      <a:pt x="13" y="7"/>
                      <a:pt x="5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9" name="Freeform 647"/>
              <p:cNvSpPr/>
              <p:nvPr/>
            </p:nvSpPr>
            <p:spPr bwMode="auto">
              <a:xfrm>
                <a:off x="5222" y="1209"/>
                <a:ext cx="22" cy="30"/>
              </a:xfrm>
              <a:custGeom>
                <a:avLst/>
                <a:gdLst>
                  <a:gd name="T0" fmla="*/ 22 w 22"/>
                  <a:gd name="T1" fmla="*/ 2 h 30"/>
                  <a:gd name="T2" fmla="*/ 18 w 22"/>
                  <a:gd name="T3" fmla="*/ 0 h 30"/>
                  <a:gd name="T4" fmla="*/ 0 w 22"/>
                  <a:gd name="T5" fmla="*/ 27 h 30"/>
                  <a:gd name="T6" fmla="*/ 4 w 22"/>
                  <a:gd name="T7" fmla="*/ 30 h 30"/>
                  <a:gd name="T8" fmla="*/ 22 w 22"/>
                  <a:gd name="T9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22" y="2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3" y="10"/>
                      <a:pt x="7" y="19"/>
                      <a:pt x="0" y="27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12" y="22"/>
                      <a:pt x="18" y="12"/>
                      <a:pt x="22" y="2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0" name="Freeform 648"/>
              <p:cNvSpPr/>
              <p:nvPr/>
            </p:nvSpPr>
            <p:spPr bwMode="auto">
              <a:xfrm>
                <a:off x="5202" y="1236"/>
                <a:ext cx="24" cy="20"/>
              </a:xfrm>
              <a:custGeom>
                <a:avLst/>
                <a:gdLst>
                  <a:gd name="T0" fmla="*/ 24 w 24"/>
                  <a:gd name="T1" fmla="*/ 3 h 20"/>
                  <a:gd name="T2" fmla="*/ 20 w 24"/>
                  <a:gd name="T3" fmla="*/ 0 h 20"/>
                  <a:gd name="T4" fmla="*/ 0 w 24"/>
                  <a:gd name="T5" fmla="*/ 17 h 20"/>
                  <a:gd name="T6" fmla="*/ 5 w 24"/>
                  <a:gd name="T7" fmla="*/ 20 h 20"/>
                  <a:gd name="T8" fmla="*/ 24 w 24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0">
                    <a:moveTo>
                      <a:pt x="24" y="3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4" y="7"/>
                      <a:pt x="7" y="13"/>
                      <a:pt x="0" y="17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12" y="15"/>
                      <a:pt x="19" y="10"/>
                      <a:pt x="24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1" name="Freeform 649"/>
              <p:cNvSpPr/>
              <p:nvPr/>
            </p:nvSpPr>
            <p:spPr bwMode="auto">
              <a:xfrm>
                <a:off x="5232" y="1150"/>
                <a:ext cx="17" cy="61"/>
              </a:xfrm>
              <a:custGeom>
                <a:avLst/>
                <a:gdLst>
                  <a:gd name="T0" fmla="*/ 4 w 17"/>
                  <a:gd name="T1" fmla="*/ 2 h 61"/>
                  <a:gd name="T2" fmla="*/ 0 w 17"/>
                  <a:gd name="T3" fmla="*/ 0 h 61"/>
                  <a:gd name="T4" fmla="*/ 12 w 17"/>
                  <a:gd name="T5" fmla="*/ 27 h 61"/>
                  <a:gd name="T6" fmla="*/ 5 w 17"/>
                  <a:gd name="T7" fmla="*/ 58 h 61"/>
                  <a:gd name="T8" fmla="*/ 9 w 17"/>
                  <a:gd name="T9" fmla="*/ 61 h 61"/>
                  <a:gd name="T10" fmla="*/ 17 w 17"/>
                  <a:gd name="T11" fmla="*/ 29 h 61"/>
                  <a:gd name="T12" fmla="*/ 4 w 17"/>
                  <a:gd name="T13" fmla="*/ 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61">
                    <a:moveTo>
                      <a:pt x="4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7" y="4"/>
                      <a:pt x="12" y="13"/>
                      <a:pt x="12" y="27"/>
                    </a:cubicBezTo>
                    <a:cubicBezTo>
                      <a:pt x="12" y="37"/>
                      <a:pt x="9" y="48"/>
                      <a:pt x="5" y="58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4" y="50"/>
                      <a:pt x="17" y="39"/>
                      <a:pt x="17" y="29"/>
                    </a:cubicBezTo>
                    <a:cubicBezTo>
                      <a:pt x="17" y="16"/>
                      <a:pt x="12" y="7"/>
                      <a:pt x="4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2" name="Freeform 650"/>
              <p:cNvSpPr/>
              <p:nvPr/>
            </p:nvSpPr>
            <p:spPr bwMode="auto">
              <a:xfrm>
                <a:off x="5221" y="1208"/>
                <a:ext cx="20" cy="28"/>
              </a:xfrm>
              <a:custGeom>
                <a:avLst/>
                <a:gdLst>
                  <a:gd name="T0" fmla="*/ 20 w 20"/>
                  <a:gd name="T1" fmla="*/ 3 h 28"/>
                  <a:gd name="T2" fmla="*/ 16 w 20"/>
                  <a:gd name="T3" fmla="*/ 0 h 28"/>
                  <a:gd name="T4" fmla="*/ 0 w 20"/>
                  <a:gd name="T5" fmla="*/ 26 h 28"/>
                  <a:gd name="T6" fmla="*/ 4 w 20"/>
                  <a:gd name="T7" fmla="*/ 28 h 28"/>
                  <a:gd name="T8" fmla="*/ 20 w 20"/>
                  <a:gd name="T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8">
                    <a:moveTo>
                      <a:pt x="20" y="3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2" y="9"/>
                      <a:pt x="6" y="18"/>
                      <a:pt x="0" y="26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11" y="21"/>
                      <a:pt x="16" y="12"/>
                      <a:pt x="20" y="3"/>
                    </a:cubicBezTo>
                    <a:close/>
                  </a:path>
                </a:pathLst>
              </a:custGeom>
              <a:solidFill>
                <a:srgbClr val="D6D3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3" name="Freeform 651"/>
              <p:cNvSpPr/>
              <p:nvPr/>
            </p:nvSpPr>
            <p:spPr bwMode="auto">
              <a:xfrm>
                <a:off x="5202" y="1234"/>
                <a:ext cx="23" cy="18"/>
              </a:xfrm>
              <a:custGeom>
                <a:avLst/>
                <a:gdLst>
                  <a:gd name="T0" fmla="*/ 23 w 23"/>
                  <a:gd name="T1" fmla="*/ 2 h 18"/>
                  <a:gd name="T2" fmla="*/ 19 w 23"/>
                  <a:gd name="T3" fmla="*/ 0 h 18"/>
                  <a:gd name="T4" fmla="*/ 0 w 23"/>
                  <a:gd name="T5" fmla="*/ 15 h 18"/>
                  <a:gd name="T6" fmla="*/ 5 w 23"/>
                  <a:gd name="T7" fmla="*/ 18 h 18"/>
                  <a:gd name="T8" fmla="*/ 23 w 23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8">
                    <a:moveTo>
                      <a:pt x="23" y="2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3" y="6"/>
                      <a:pt x="7" y="11"/>
                      <a:pt x="0" y="1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11" y="14"/>
                      <a:pt x="18" y="9"/>
                      <a:pt x="23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4" name="Freeform 652"/>
              <p:cNvSpPr/>
              <p:nvPr/>
            </p:nvSpPr>
            <p:spPr bwMode="auto">
              <a:xfrm>
                <a:off x="5172" y="1249"/>
                <a:ext cx="35" cy="10"/>
              </a:xfrm>
              <a:custGeom>
                <a:avLst/>
                <a:gdLst>
                  <a:gd name="T0" fmla="*/ 35 w 35"/>
                  <a:gd name="T1" fmla="*/ 3 h 10"/>
                  <a:gd name="T2" fmla="*/ 30 w 35"/>
                  <a:gd name="T3" fmla="*/ 0 h 10"/>
                  <a:gd name="T4" fmla="*/ 0 w 35"/>
                  <a:gd name="T5" fmla="*/ 3 h 10"/>
                  <a:gd name="T6" fmla="*/ 5 w 35"/>
                  <a:gd name="T7" fmla="*/ 6 h 10"/>
                  <a:gd name="T8" fmla="*/ 35 w 35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0">
                    <a:moveTo>
                      <a:pt x="35" y="3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2" y="10"/>
                      <a:pt x="23" y="10"/>
                      <a:pt x="35" y="3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5" name="Freeform 653"/>
              <p:cNvSpPr/>
              <p:nvPr/>
            </p:nvSpPr>
            <p:spPr bwMode="auto">
              <a:xfrm>
                <a:off x="5202" y="1141"/>
                <a:ext cx="37" cy="10"/>
              </a:xfrm>
              <a:custGeom>
                <a:avLst/>
                <a:gdLst>
                  <a:gd name="T0" fmla="*/ 37 w 37"/>
                  <a:gd name="T1" fmla="*/ 7 h 10"/>
                  <a:gd name="T2" fmla="*/ 32 w 37"/>
                  <a:gd name="T3" fmla="*/ 5 h 10"/>
                  <a:gd name="T4" fmla="*/ 0 w 37"/>
                  <a:gd name="T5" fmla="*/ 8 h 10"/>
                  <a:gd name="T6" fmla="*/ 4 w 37"/>
                  <a:gd name="T7" fmla="*/ 10 h 10"/>
                  <a:gd name="T8" fmla="*/ 37 w 37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7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24" y="0"/>
                      <a:pt x="13" y="1"/>
                      <a:pt x="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7" y="3"/>
                      <a:pt x="28" y="3"/>
                      <a:pt x="37" y="7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6" name="Freeform 654"/>
              <p:cNvSpPr/>
              <p:nvPr/>
            </p:nvSpPr>
            <p:spPr bwMode="auto">
              <a:xfrm>
                <a:off x="5202" y="1134"/>
                <a:ext cx="40" cy="11"/>
              </a:xfrm>
              <a:custGeom>
                <a:avLst/>
                <a:gdLst>
                  <a:gd name="T0" fmla="*/ 40 w 40"/>
                  <a:gd name="T1" fmla="*/ 8 h 11"/>
                  <a:gd name="T2" fmla="*/ 36 w 40"/>
                  <a:gd name="T3" fmla="*/ 5 h 11"/>
                  <a:gd name="T4" fmla="*/ 0 w 40"/>
                  <a:gd name="T5" fmla="*/ 9 h 11"/>
                  <a:gd name="T6" fmla="*/ 4 w 40"/>
                  <a:gd name="T7" fmla="*/ 11 h 11"/>
                  <a:gd name="T8" fmla="*/ 40 w 40"/>
                  <a:gd name="T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1">
                    <a:moveTo>
                      <a:pt x="40" y="8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27" y="0"/>
                      <a:pt x="14" y="1"/>
                      <a:pt x="0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8" y="3"/>
                      <a:pt x="31" y="3"/>
                      <a:pt x="40" y="8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7" name="Freeform 655"/>
              <p:cNvSpPr>
                <a:spLocks noEditPoints="1"/>
              </p:cNvSpPr>
              <p:nvPr/>
            </p:nvSpPr>
            <p:spPr bwMode="auto">
              <a:xfrm>
                <a:off x="5161" y="1137"/>
                <a:ext cx="91" cy="133"/>
              </a:xfrm>
              <a:custGeom>
                <a:avLst/>
                <a:gdLst>
                  <a:gd name="T0" fmla="*/ 91 w 91"/>
                  <a:gd name="T1" fmla="*/ 40 h 133"/>
                  <a:gd name="T2" fmla="*/ 46 w 91"/>
                  <a:gd name="T3" fmla="*/ 119 h 133"/>
                  <a:gd name="T4" fmla="*/ 0 w 91"/>
                  <a:gd name="T5" fmla="*/ 93 h 133"/>
                  <a:gd name="T6" fmla="*/ 45 w 91"/>
                  <a:gd name="T7" fmla="*/ 14 h 133"/>
                  <a:gd name="T8" fmla="*/ 91 w 91"/>
                  <a:gd name="T9" fmla="*/ 40 h 133"/>
                  <a:gd name="T10" fmla="*/ 46 w 91"/>
                  <a:gd name="T11" fmla="*/ 115 h 133"/>
                  <a:gd name="T12" fmla="*/ 88 w 91"/>
                  <a:gd name="T13" fmla="*/ 42 h 133"/>
                  <a:gd name="T14" fmla="*/ 45 w 91"/>
                  <a:gd name="T15" fmla="*/ 18 h 133"/>
                  <a:gd name="T16" fmla="*/ 4 w 91"/>
                  <a:gd name="T17" fmla="*/ 91 h 133"/>
                  <a:gd name="T18" fmla="*/ 46 w 91"/>
                  <a:gd name="T19" fmla="*/ 11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133">
                    <a:moveTo>
                      <a:pt x="91" y="40"/>
                    </a:moveTo>
                    <a:cubicBezTo>
                      <a:pt x="91" y="69"/>
                      <a:pt x="71" y="104"/>
                      <a:pt x="46" y="119"/>
                    </a:cubicBezTo>
                    <a:cubicBezTo>
                      <a:pt x="21" y="133"/>
                      <a:pt x="0" y="121"/>
                      <a:pt x="0" y="93"/>
                    </a:cubicBezTo>
                    <a:cubicBezTo>
                      <a:pt x="0" y="64"/>
                      <a:pt x="20" y="29"/>
                      <a:pt x="45" y="14"/>
                    </a:cubicBezTo>
                    <a:cubicBezTo>
                      <a:pt x="70" y="0"/>
                      <a:pt x="91" y="12"/>
                      <a:pt x="91" y="40"/>
                    </a:cubicBezTo>
                    <a:moveTo>
                      <a:pt x="46" y="115"/>
                    </a:moveTo>
                    <a:cubicBezTo>
                      <a:pt x="69" y="101"/>
                      <a:pt x="88" y="69"/>
                      <a:pt x="88" y="42"/>
                    </a:cubicBezTo>
                    <a:cubicBezTo>
                      <a:pt x="88" y="16"/>
                      <a:pt x="69" y="5"/>
                      <a:pt x="45" y="18"/>
                    </a:cubicBezTo>
                    <a:cubicBezTo>
                      <a:pt x="22" y="32"/>
                      <a:pt x="3" y="64"/>
                      <a:pt x="4" y="91"/>
                    </a:cubicBezTo>
                    <a:cubicBezTo>
                      <a:pt x="4" y="117"/>
                      <a:pt x="23" y="128"/>
                      <a:pt x="46" y="115"/>
                    </a:cubicBezTo>
                  </a:path>
                </a:pathLst>
              </a:custGeom>
              <a:solidFill>
                <a:srgbClr val="636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8" name="Freeform 656"/>
              <p:cNvSpPr/>
              <p:nvPr/>
            </p:nvSpPr>
            <p:spPr bwMode="auto">
              <a:xfrm>
                <a:off x="5180" y="1143"/>
                <a:ext cx="26" cy="21"/>
              </a:xfrm>
              <a:custGeom>
                <a:avLst/>
                <a:gdLst>
                  <a:gd name="T0" fmla="*/ 26 w 26"/>
                  <a:gd name="T1" fmla="*/ 2 h 21"/>
                  <a:gd name="T2" fmla="*/ 22 w 26"/>
                  <a:gd name="T3" fmla="*/ 0 h 21"/>
                  <a:gd name="T4" fmla="*/ 0 w 26"/>
                  <a:gd name="T5" fmla="*/ 18 h 21"/>
                  <a:gd name="T6" fmla="*/ 4 w 26"/>
                  <a:gd name="T7" fmla="*/ 21 h 21"/>
                  <a:gd name="T8" fmla="*/ 26 w 26"/>
                  <a:gd name="T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1">
                    <a:moveTo>
                      <a:pt x="26" y="2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4" y="4"/>
                      <a:pt x="7" y="11"/>
                      <a:pt x="0" y="18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11" y="13"/>
                      <a:pt x="19" y="7"/>
                      <a:pt x="2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9" name="Freeform 657"/>
              <p:cNvSpPr/>
              <p:nvPr/>
            </p:nvSpPr>
            <p:spPr bwMode="auto">
              <a:xfrm>
                <a:off x="5160" y="1161"/>
                <a:ext cx="24" cy="34"/>
              </a:xfrm>
              <a:custGeom>
                <a:avLst/>
                <a:gdLst>
                  <a:gd name="T0" fmla="*/ 24 w 24"/>
                  <a:gd name="T1" fmla="*/ 3 h 34"/>
                  <a:gd name="T2" fmla="*/ 20 w 24"/>
                  <a:gd name="T3" fmla="*/ 0 h 34"/>
                  <a:gd name="T4" fmla="*/ 0 w 24"/>
                  <a:gd name="T5" fmla="*/ 31 h 34"/>
                  <a:gd name="T6" fmla="*/ 5 w 24"/>
                  <a:gd name="T7" fmla="*/ 34 h 34"/>
                  <a:gd name="T8" fmla="*/ 24 w 24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4">
                    <a:moveTo>
                      <a:pt x="24" y="3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2" y="9"/>
                      <a:pt x="5" y="20"/>
                      <a:pt x="0" y="31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0" y="23"/>
                      <a:pt x="16" y="12"/>
                      <a:pt x="24" y="3"/>
                    </a:cubicBezTo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0" name="Freeform 658"/>
              <p:cNvSpPr/>
              <p:nvPr/>
            </p:nvSpPr>
            <p:spPr bwMode="auto">
              <a:xfrm>
                <a:off x="5152" y="1192"/>
                <a:ext cx="19" cy="73"/>
              </a:xfrm>
              <a:custGeom>
                <a:avLst/>
                <a:gdLst>
                  <a:gd name="T0" fmla="*/ 13 w 19"/>
                  <a:gd name="T1" fmla="*/ 3 h 73"/>
                  <a:gd name="T2" fmla="*/ 8 w 19"/>
                  <a:gd name="T3" fmla="*/ 0 h 73"/>
                  <a:gd name="T4" fmla="*/ 0 w 19"/>
                  <a:gd name="T5" fmla="*/ 38 h 73"/>
                  <a:gd name="T6" fmla="*/ 14 w 19"/>
                  <a:gd name="T7" fmla="*/ 70 h 73"/>
                  <a:gd name="T8" fmla="*/ 19 w 19"/>
                  <a:gd name="T9" fmla="*/ 73 h 73"/>
                  <a:gd name="T10" fmla="*/ 4 w 19"/>
                  <a:gd name="T11" fmla="*/ 41 h 73"/>
                  <a:gd name="T12" fmla="*/ 13 w 19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73">
                    <a:moveTo>
                      <a:pt x="13" y="3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3"/>
                      <a:pt x="0" y="26"/>
                      <a:pt x="0" y="38"/>
                    </a:cubicBezTo>
                    <a:cubicBezTo>
                      <a:pt x="0" y="54"/>
                      <a:pt x="5" y="65"/>
                      <a:pt x="14" y="70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0" y="68"/>
                      <a:pt x="4" y="57"/>
                      <a:pt x="4" y="41"/>
                    </a:cubicBezTo>
                    <a:cubicBezTo>
                      <a:pt x="4" y="29"/>
                      <a:pt x="7" y="15"/>
                      <a:pt x="13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1" name="Freeform 659"/>
              <p:cNvSpPr>
                <a:spLocks noEditPoints="1"/>
              </p:cNvSpPr>
              <p:nvPr/>
            </p:nvSpPr>
            <p:spPr bwMode="auto">
              <a:xfrm>
                <a:off x="5156" y="1129"/>
                <a:ext cx="101" cy="149"/>
              </a:xfrm>
              <a:custGeom>
                <a:avLst/>
                <a:gdLst>
                  <a:gd name="T0" fmla="*/ 101 w 101"/>
                  <a:gd name="T1" fmla="*/ 45 h 149"/>
                  <a:gd name="T2" fmla="*/ 51 w 101"/>
                  <a:gd name="T3" fmla="*/ 133 h 149"/>
                  <a:gd name="T4" fmla="*/ 0 w 101"/>
                  <a:gd name="T5" fmla="*/ 104 h 149"/>
                  <a:gd name="T6" fmla="*/ 50 w 101"/>
                  <a:gd name="T7" fmla="*/ 16 h 149"/>
                  <a:gd name="T8" fmla="*/ 101 w 101"/>
                  <a:gd name="T9" fmla="*/ 45 h 149"/>
                  <a:gd name="T10" fmla="*/ 51 w 101"/>
                  <a:gd name="T11" fmla="*/ 127 h 149"/>
                  <a:gd name="T12" fmla="*/ 96 w 101"/>
                  <a:gd name="T13" fmla="*/ 48 h 149"/>
                  <a:gd name="T14" fmla="*/ 50 w 101"/>
                  <a:gd name="T15" fmla="*/ 22 h 149"/>
                  <a:gd name="T16" fmla="*/ 5 w 101"/>
                  <a:gd name="T17" fmla="*/ 101 h 149"/>
                  <a:gd name="T18" fmla="*/ 51 w 101"/>
                  <a:gd name="T19" fmla="*/ 127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149">
                    <a:moveTo>
                      <a:pt x="101" y="45"/>
                    </a:moveTo>
                    <a:cubicBezTo>
                      <a:pt x="101" y="77"/>
                      <a:pt x="79" y="116"/>
                      <a:pt x="51" y="133"/>
                    </a:cubicBezTo>
                    <a:cubicBezTo>
                      <a:pt x="23" y="149"/>
                      <a:pt x="0" y="136"/>
                      <a:pt x="0" y="104"/>
                    </a:cubicBezTo>
                    <a:cubicBezTo>
                      <a:pt x="0" y="72"/>
                      <a:pt x="23" y="33"/>
                      <a:pt x="50" y="16"/>
                    </a:cubicBezTo>
                    <a:cubicBezTo>
                      <a:pt x="78" y="0"/>
                      <a:pt x="101" y="13"/>
                      <a:pt x="101" y="45"/>
                    </a:cubicBezTo>
                    <a:moveTo>
                      <a:pt x="51" y="127"/>
                    </a:moveTo>
                    <a:cubicBezTo>
                      <a:pt x="76" y="112"/>
                      <a:pt x="96" y="77"/>
                      <a:pt x="96" y="48"/>
                    </a:cubicBezTo>
                    <a:cubicBezTo>
                      <a:pt x="96" y="20"/>
                      <a:pt x="75" y="8"/>
                      <a:pt x="50" y="22"/>
                    </a:cubicBezTo>
                    <a:cubicBezTo>
                      <a:pt x="25" y="37"/>
                      <a:pt x="5" y="72"/>
                      <a:pt x="5" y="101"/>
                    </a:cubicBezTo>
                    <a:cubicBezTo>
                      <a:pt x="5" y="129"/>
                      <a:pt x="26" y="141"/>
                      <a:pt x="51" y="127"/>
                    </a:cubicBezTo>
                  </a:path>
                </a:pathLst>
              </a:custGeom>
              <a:solidFill>
                <a:srgbClr val="2A2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2" name="Freeform 660"/>
              <p:cNvSpPr/>
              <p:nvPr/>
            </p:nvSpPr>
            <p:spPr bwMode="auto">
              <a:xfrm>
                <a:off x="5206" y="1204"/>
                <a:ext cx="20" cy="27"/>
              </a:xfrm>
              <a:custGeom>
                <a:avLst/>
                <a:gdLst>
                  <a:gd name="T0" fmla="*/ 1 w 20"/>
                  <a:gd name="T1" fmla="*/ 0 h 27"/>
                  <a:gd name="T2" fmla="*/ 0 w 20"/>
                  <a:gd name="T3" fmla="*/ 0 h 27"/>
                  <a:gd name="T4" fmla="*/ 19 w 20"/>
                  <a:gd name="T5" fmla="*/ 27 h 27"/>
                  <a:gd name="T6" fmla="*/ 20 w 20"/>
                  <a:gd name="T7" fmla="*/ 27 h 27"/>
                  <a:gd name="T8" fmla="*/ 1 w 20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7">
                    <a:moveTo>
                      <a:pt x="1" y="0"/>
                    </a:moveTo>
                    <a:lnTo>
                      <a:pt x="0" y="0"/>
                    </a:lnTo>
                    <a:lnTo>
                      <a:pt x="19" y="27"/>
                    </a:lnTo>
                    <a:lnTo>
                      <a:pt x="20" y="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3" name="Freeform 661"/>
              <p:cNvSpPr/>
              <p:nvPr/>
            </p:nvSpPr>
            <p:spPr bwMode="auto">
              <a:xfrm>
                <a:off x="5207" y="1201"/>
                <a:ext cx="34" cy="5"/>
              </a:xfrm>
              <a:custGeom>
                <a:avLst/>
                <a:gdLst>
                  <a:gd name="T0" fmla="*/ 34 w 34"/>
                  <a:gd name="T1" fmla="*/ 5 h 5"/>
                  <a:gd name="T2" fmla="*/ 33 w 34"/>
                  <a:gd name="T3" fmla="*/ 5 h 5"/>
                  <a:gd name="T4" fmla="*/ 0 w 34"/>
                  <a:gd name="T5" fmla="*/ 0 h 5"/>
                  <a:gd name="T6" fmla="*/ 1 w 34"/>
                  <a:gd name="T7" fmla="*/ 1 h 5"/>
                  <a:gd name="T8" fmla="*/ 34 w 3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34" y="5"/>
                    </a:moveTo>
                    <a:lnTo>
                      <a:pt x="33" y="5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4" name="Freeform 662"/>
              <p:cNvSpPr/>
              <p:nvPr/>
            </p:nvSpPr>
            <p:spPr bwMode="auto">
              <a:xfrm>
                <a:off x="5207" y="1178"/>
                <a:ext cx="40" cy="23"/>
              </a:xfrm>
              <a:custGeom>
                <a:avLst/>
                <a:gdLst>
                  <a:gd name="T0" fmla="*/ 40 w 40"/>
                  <a:gd name="T1" fmla="*/ 1 h 23"/>
                  <a:gd name="T2" fmla="*/ 39 w 40"/>
                  <a:gd name="T3" fmla="*/ 0 h 23"/>
                  <a:gd name="T4" fmla="*/ 0 w 40"/>
                  <a:gd name="T5" fmla="*/ 22 h 23"/>
                  <a:gd name="T6" fmla="*/ 2 w 40"/>
                  <a:gd name="T7" fmla="*/ 23 h 23"/>
                  <a:gd name="T8" fmla="*/ 40 w 40"/>
                  <a:gd name="T9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3">
                    <a:moveTo>
                      <a:pt x="40" y="1"/>
                    </a:moveTo>
                    <a:lnTo>
                      <a:pt x="39" y="0"/>
                    </a:lnTo>
                    <a:lnTo>
                      <a:pt x="0" y="22"/>
                    </a:lnTo>
                    <a:lnTo>
                      <a:pt x="2" y="23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847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5" name="Freeform 663"/>
              <p:cNvSpPr/>
              <p:nvPr/>
            </p:nvSpPr>
            <p:spPr bwMode="auto">
              <a:xfrm>
                <a:off x="5205" y="1204"/>
                <a:ext cx="2" cy="45"/>
              </a:xfrm>
              <a:custGeom>
                <a:avLst/>
                <a:gdLst>
                  <a:gd name="T0" fmla="*/ 1 w 2"/>
                  <a:gd name="T1" fmla="*/ 1 h 45"/>
                  <a:gd name="T2" fmla="*/ 0 w 2"/>
                  <a:gd name="T3" fmla="*/ 0 h 45"/>
                  <a:gd name="T4" fmla="*/ 0 w 2"/>
                  <a:gd name="T5" fmla="*/ 45 h 45"/>
                  <a:gd name="T6" fmla="*/ 2 w 2"/>
                  <a:gd name="T7" fmla="*/ 45 h 45"/>
                  <a:gd name="T8" fmla="*/ 1 w 2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5">
                    <a:moveTo>
                      <a:pt x="1" y="1"/>
                    </a:moveTo>
                    <a:lnTo>
                      <a:pt x="0" y="0"/>
                    </a:lnTo>
                    <a:lnTo>
                      <a:pt x="0" y="45"/>
                    </a:lnTo>
                    <a:lnTo>
                      <a:pt x="2" y="4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670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6" name="Freeform 664"/>
              <p:cNvSpPr/>
              <p:nvPr/>
            </p:nvSpPr>
            <p:spPr bwMode="auto">
              <a:xfrm>
                <a:off x="5207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7" name="Freeform 665"/>
              <p:cNvSpPr/>
              <p:nvPr/>
            </p:nvSpPr>
            <p:spPr bwMode="auto">
              <a:xfrm>
                <a:off x="5208" y="1179"/>
                <a:ext cx="39" cy="23"/>
              </a:xfrm>
              <a:custGeom>
                <a:avLst/>
                <a:gdLst>
                  <a:gd name="T0" fmla="*/ 39 w 39"/>
                  <a:gd name="T1" fmla="*/ 0 h 23"/>
                  <a:gd name="T2" fmla="*/ 1 w 39"/>
                  <a:gd name="T3" fmla="*/ 22 h 23"/>
                  <a:gd name="T4" fmla="*/ 0 w 39"/>
                  <a:gd name="T5" fmla="*/ 23 h 23"/>
                  <a:gd name="T6" fmla="*/ 0 w 39"/>
                  <a:gd name="T7" fmla="*/ 23 h 23"/>
                  <a:gd name="T8" fmla="*/ 39 w 39"/>
                  <a:gd name="T9" fmla="*/ 1 h 23"/>
                  <a:gd name="T10" fmla="*/ 39 w 39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23">
                    <a:moveTo>
                      <a:pt x="39" y="0"/>
                    </a:moveTo>
                    <a:lnTo>
                      <a:pt x="1" y="22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39" y="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8" name="Freeform 666"/>
              <p:cNvSpPr/>
              <p:nvPr/>
            </p:nvSpPr>
            <p:spPr bwMode="auto">
              <a:xfrm>
                <a:off x="5207" y="1200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9" name="Freeform 667"/>
              <p:cNvSpPr/>
              <p:nvPr/>
            </p:nvSpPr>
            <p:spPr bwMode="auto">
              <a:xfrm>
                <a:off x="5206" y="1203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0" name="Freeform 668"/>
              <p:cNvSpPr/>
              <p:nvPr/>
            </p:nvSpPr>
            <p:spPr bwMode="auto">
              <a:xfrm>
                <a:off x="5205" y="1203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1" name="Freeform 669"/>
              <p:cNvSpPr/>
              <p:nvPr/>
            </p:nvSpPr>
            <p:spPr bwMode="auto">
              <a:xfrm>
                <a:off x="5206" y="1204"/>
                <a:ext cx="1" cy="45"/>
              </a:xfrm>
              <a:custGeom>
                <a:avLst/>
                <a:gdLst>
                  <a:gd name="T0" fmla="*/ 1 w 1"/>
                  <a:gd name="T1" fmla="*/ 0 h 45"/>
                  <a:gd name="T2" fmla="*/ 1 w 1"/>
                  <a:gd name="T3" fmla="*/ 0 h 45"/>
                  <a:gd name="T4" fmla="*/ 0 w 1"/>
                  <a:gd name="T5" fmla="*/ 1 h 45"/>
                  <a:gd name="T6" fmla="*/ 1 w 1"/>
                  <a:gd name="T7" fmla="*/ 45 h 45"/>
                  <a:gd name="T8" fmla="*/ 1 w 1"/>
                  <a:gd name="T9" fmla="*/ 45 h 45"/>
                  <a:gd name="T10" fmla="*/ 1 w 1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5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45"/>
                    </a:lnTo>
                    <a:lnTo>
                      <a:pt x="1" y="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2" name="Freeform 670"/>
              <p:cNvSpPr/>
              <p:nvPr/>
            </p:nvSpPr>
            <p:spPr bwMode="auto">
              <a:xfrm>
                <a:off x="5206" y="1201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3" name="Freeform 671"/>
              <p:cNvSpPr/>
              <p:nvPr/>
            </p:nvSpPr>
            <p:spPr bwMode="auto">
              <a:xfrm>
                <a:off x="5207" y="1158"/>
                <a:ext cx="35" cy="42"/>
              </a:xfrm>
              <a:custGeom>
                <a:avLst/>
                <a:gdLst>
                  <a:gd name="T0" fmla="*/ 35 w 35"/>
                  <a:gd name="T1" fmla="*/ 1 h 42"/>
                  <a:gd name="T2" fmla="*/ 34 w 35"/>
                  <a:gd name="T3" fmla="*/ 0 h 42"/>
                  <a:gd name="T4" fmla="*/ 0 w 35"/>
                  <a:gd name="T5" fmla="*/ 42 h 42"/>
                  <a:gd name="T6" fmla="*/ 1 w 35"/>
                  <a:gd name="T7" fmla="*/ 42 h 42"/>
                  <a:gd name="T8" fmla="*/ 35 w 35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2">
                    <a:moveTo>
                      <a:pt x="35" y="1"/>
                    </a:moveTo>
                    <a:lnTo>
                      <a:pt x="34" y="0"/>
                    </a:lnTo>
                    <a:lnTo>
                      <a:pt x="0" y="42"/>
                    </a:lnTo>
                    <a:lnTo>
                      <a:pt x="1" y="42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4" name="Freeform 672"/>
              <p:cNvSpPr/>
              <p:nvPr/>
            </p:nvSpPr>
            <p:spPr bwMode="auto">
              <a:xfrm>
                <a:off x="5206" y="1200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5" name="Freeform 673"/>
              <p:cNvSpPr/>
              <p:nvPr/>
            </p:nvSpPr>
            <p:spPr bwMode="auto">
              <a:xfrm>
                <a:off x="5207" y="1159"/>
                <a:ext cx="35" cy="43"/>
              </a:xfrm>
              <a:custGeom>
                <a:avLst/>
                <a:gdLst>
                  <a:gd name="T0" fmla="*/ 35 w 35"/>
                  <a:gd name="T1" fmla="*/ 0 h 43"/>
                  <a:gd name="T2" fmla="*/ 1 w 35"/>
                  <a:gd name="T3" fmla="*/ 41 h 43"/>
                  <a:gd name="T4" fmla="*/ 0 w 35"/>
                  <a:gd name="T5" fmla="*/ 43 h 43"/>
                  <a:gd name="T6" fmla="*/ 1 w 35"/>
                  <a:gd name="T7" fmla="*/ 43 h 43"/>
                  <a:gd name="T8" fmla="*/ 2 w 35"/>
                  <a:gd name="T9" fmla="*/ 42 h 43"/>
                  <a:gd name="T10" fmla="*/ 35 w 35"/>
                  <a:gd name="T11" fmla="*/ 0 h 43"/>
                  <a:gd name="T12" fmla="*/ 35 w 35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3">
                    <a:moveTo>
                      <a:pt x="35" y="0"/>
                    </a:moveTo>
                    <a:lnTo>
                      <a:pt x="1" y="41"/>
                    </a:lnTo>
                    <a:lnTo>
                      <a:pt x="0" y="43"/>
                    </a:lnTo>
                    <a:lnTo>
                      <a:pt x="1" y="43"/>
                    </a:lnTo>
                    <a:lnTo>
                      <a:pt x="2" y="42"/>
                    </a:lnTo>
                    <a:lnTo>
                      <a:pt x="3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6" name="Freeform 674"/>
              <p:cNvSpPr/>
              <p:nvPr/>
            </p:nvSpPr>
            <p:spPr bwMode="auto">
              <a:xfrm>
                <a:off x="5206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7" name="Freeform 675"/>
              <p:cNvSpPr/>
              <p:nvPr/>
            </p:nvSpPr>
            <p:spPr bwMode="auto">
              <a:xfrm>
                <a:off x="5205" y="1202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1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2" y="1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8" name="Freeform 676"/>
              <p:cNvSpPr/>
              <p:nvPr/>
            </p:nvSpPr>
            <p:spPr bwMode="auto">
              <a:xfrm>
                <a:off x="5205" y="1202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1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9" name="Freeform 677"/>
              <p:cNvSpPr/>
              <p:nvPr/>
            </p:nvSpPr>
            <p:spPr bwMode="auto">
              <a:xfrm>
                <a:off x="5207" y="1203"/>
                <a:ext cx="20" cy="28"/>
              </a:xfrm>
              <a:custGeom>
                <a:avLst/>
                <a:gdLst>
                  <a:gd name="T0" fmla="*/ 20 w 20"/>
                  <a:gd name="T1" fmla="*/ 27 h 28"/>
                  <a:gd name="T2" fmla="*/ 1 w 20"/>
                  <a:gd name="T3" fmla="*/ 0 h 28"/>
                  <a:gd name="T4" fmla="*/ 0 w 20"/>
                  <a:gd name="T5" fmla="*/ 0 h 28"/>
                  <a:gd name="T6" fmla="*/ 0 w 20"/>
                  <a:gd name="T7" fmla="*/ 1 h 28"/>
                  <a:gd name="T8" fmla="*/ 0 w 20"/>
                  <a:gd name="T9" fmla="*/ 1 h 28"/>
                  <a:gd name="T10" fmla="*/ 19 w 20"/>
                  <a:gd name="T11" fmla="*/ 28 h 28"/>
                  <a:gd name="T12" fmla="*/ 20 w 20"/>
                  <a:gd name="T13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8">
                    <a:moveTo>
                      <a:pt x="20" y="27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9" y="28"/>
                    </a:lnTo>
                    <a:lnTo>
                      <a:pt x="20" y="27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0" name="Freeform 678"/>
              <p:cNvSpPr/>
              <p:nvPr/>
            </p:nvSpPr>
            <p:spPr bwMode="auto">
              <a:xfrm>
                <a:off x="5184" y="1204"/>
                <a:ext cx="22" cy="52"/>
              </a:xfrm>
              <a:custGeom>
                <a:avLst/>
                <a:gdLst>
                  <a:gd name="T0" fmla="*/ 22 w 22"/>
                  <a:gd name="T1" fmla="*/ 1 h 52"/>
                  <a:gd name="T2" fmla="*/ 20 w 22"/>
                  <a:gd name="T3" fmla="*/ 0 h 52"/>
                  <a:gd name="T4" fmla="*/ 0 w 22"/>
                  <a:gd name="T5" fmla="*/ 52 h 52"/>
                  <a:gd name="T6" fmla="*/ 1 w 22"/>
                  <a:gd name="T7" fmla="*/ 52 h 52"/>
                  <a:gd name="T8" fmla="*/ 22 w 22"/>
                  <a:gd name="T9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2">
                    <a:moveTo>
                      <a:pt x="22" y="1"/>
                    </a:moveTo>
                    <a:lnTo>
                      <a:pt x="20" y="0"/>
                    </a:lnTo>
                    <a:lnTo>
                      <a:pt x="0" y="52"/>
                    </a:lnTo>
                    <a:lnTo>
                      <a:pt x="1" y="52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1" name="Freeform 679"/>
              <p:cNvSpPr/>
              <p:nvPr/>
            </p:nvSpPr>
            <p:spPr bwMode="auto">
              <a:xfrm>
                <a:off x="5205" y="120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2" name="Freeform 680"/>
              <p:cNvSpPr/>
              <p:nvPr/>
            </p:nvSpPr>
            <p:spPr bwMode="auto">
              <a:xfrm>
                <a:off x="5185" y="1203"/>
                <a:ext cx="22" cy="53"/>
              </a:xfrm>
              <a:custGeom>
                <a:avLst/>
                <a:gdLst>
                  <a:gd name="T0" fmla="*/ 21 w 22"/>
                  <a:gd name="T1" fmla="*/ 2 h 53"/>
                  <a:gd name="T2" fmla="*/ 0 w 22"/>
                  <a:gd name="T3" fmla="*/ 53 h 53"/>
                  <a:gd name="T4" fmla="*/ 0 w 22"/>
                  <a:gd name="T5" fmla="*/ 53 h 53"/>
                  <a:gd name="T6" fmla="*/ 21 w 22"/>
                  <a:gd name="T7" fmla="*/ 2 h 53"/>
                  <a:gd name="T8" fmla="*/ 22 w 22"/>
                  <a:gd name="T9" fmla="*/ 1 h 53"/>
                  <a:gd name="T10" fmla="*/ 22 w 22"/>
                  <a:gd name="T11" fmla="*/ 0 h 53"/>
                  <a:gd name="T12" fmla="*/ 21 w 22"/>
                  <a:gd name="T13" fmla="*/ 0 h 53"/>
                  <a:gd name="T14" fmla="*/ 21 w 22"/>
                  <a:gd name="T15" fmla="*/ 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53">
                    <a:moveTo>
                      <a:pt x="21" y="2"/>
                    </a:moveTo>
                    <a:lnTo>
                      <a:pt x="0" y="53"/>
                    </a:lnTo>
                    <a:lnTo>
                      <a:pt x="0" y="53"/>
                    </a:lnTo>
                    <a:lnTo>
                      <a:pt x="21" y="2"/>
                    </a:lnTo>
                    <a:lnTo>
                      <a:pt x="22" y="1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21" y="2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3" name="Freeform 681"/>
              <p:cNvSpPr/>
              <p:nvPr/>
            </p:nvSpPr>
            <p:spPr bwMode="auto">
              <a:xfrm>
                <a:off x="5204" y="1202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0 h 3"/>
                  <a:gd name="T4" fmla="*/ 0 w 2"/>
                  <a:gd name="T5" fmla="*/ 2 h 3"/>
                  <a:gd name="T6" fmla="*/ 2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4" name="Freeform 682"/>
              <p:cNvSpPr/>
              <p:nvPr/>
            </p:nvSpPr>
            <p:spPr bwMode="auto">
              <a:xfrm>
                <a:off x="5206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5" name="Freeform 683"/>
              <p:cNvSpPr/>
              <p:nvPr/>
            </p:nvSpPr>
            <p:spPr bwMode="auto">
              <a:xfrm>
                <a:off x="5205" y="1202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6" name="Freeform 684"/>
              <p:cNvSpPr/>
              <p:nvPr/>
            </p:nvSpPr>
            <p:spPr bwMode="auto">
              <a:xfrm>
                <a:off x="5206" y="1200"/>
                <a:ext cx="1" cy="2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0 w 1"/>
                  <a:gd name="T5" fmla="*/ 1 h 2"/>
                  <a:gd name="T6" fmla="*/ 1 w 1"/>
                  <a:gd name="T7" fmla="*/ 2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7" name="Freeform 685"/>
              <p:cNvSpPr/>
              <p:nvPr/>
            </p:nvSpPr>
            <p:spPr bwMode="auto">
              <a:xfrm>
                <a:off x="5204" y="1202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8" name="Freeform 686"/>
              <p:cNvSpPr/>
              <p:nvPr/>
            </p:nvSpPr>
            <p:spPr bwMode="auto">
              <a:xfrm>
                <a:off x="5204" y="120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9" name="Freeform 687"/>
              <p:cNvSpPr/>
              <p:nvPr/>
            </p:nvSpPr>
            <p:spPr bwMode="auto">
              <a:xfrm>
                <a:off x="5205" y="1200"/>
                <a:ext cx="2" cy="2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0 h 2"/>
                  <a:gd name="T4" fmla="*/ 1 w 2"/>
                  <a:gd name="T5" fmla="*/ 1 h 2"/>
                  <a:gd name="T6" fmla="*/ 2 w 2"/>
                  <a:gd name="T7" fmla="*/ 2 h 2"/>
                  <a:gd name="T8" fmla="*/ 1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0" name="Freeform 688"/>
              <p:cNvSpPr/>
              <p:nvPr/>
            </p:nvSpPr>
            <p:spPr bwMode="auto">
              <a:xfrm>
                <a:off x="5204" y="1201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0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1" name="Freeform 689"/>
              <p:cNvSpPr/>
              <p:nvPr/>
            </p:nvSpPr>
            <p:spPr bwMode="auto">
              <a:xfrm>
                <a:off x="5207" y="1150"/>
                <a:ext cx="22" cy="52"/>
              </a:xfrm>
              <a:custGeom>
                <a:avLst/>
                <a:gdLst>
                  <a:gd name="T0" fmla="*/ 21 w 22"/>
                  <a:gd name="T1" fmla="*/ 0 h 52"/>
                  <a:gd name="T2" fmla="*/ 0 w 22"/>
                  <a:gd name="T3" fmla="*/ 50 h 52"/>
                  <a:gd name="T4" fmla="*/ 0 w 22"/>
                  <a:gd name="T5" fmla="*/ 52 h 52"/>
                  <a:gd name="T6" fmla="*/ 0 w 22"/>
                  <a:gd name="T7" fmla="*/ 52 h 52"/>
                  <a:gd name="T8" fmla="*/ 0 w 22"/>
                  <a:gd name="T9" fmla="*/ 52 h 52"/>
                  <a:gd name="T10" fmla="*/ 1 w 22"/>
                  <a:gd name="T11" fmla="*/ 50 h 52"/>
                  <a:gd name="T12" fmla="*/ 22 w 22"/>
                  <a:gd name="T13" fmla="*/ 0 h 52"/>
                  <a:gd name="T14" fmla="*/ 21 w 22"/>
                  <a:gd name="T1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52">
                    <a:moveTo>
                      <a:pt x="21" y="0"/>
                    </a:moveTo>
                    <a:lnTo>
                      <a:pt x="0" y="5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1" y="50"/>
                    </a:lnTo>
                    <a:lnTo>
                      <a:pt x="22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2" name="Freeform 690"/>
              <p:cNvSpPr/>
              <p:nvPr/>
            </p:nvSpPr>
            <p:spPr bwMode="auto">
              <a:xfrm>
                <a:off x="5206" y="1149"/>
                <a:ext cx="22" cy="51"/>
              </a:xfrm>
              <a:custGeom>
                <a:avLst/>
                <a:gdLst>
                  <a:gd name="T0" fmla="*/ 22 w 22"/>
                  <a:gd name="T1" fmla="*/ 1 h 51"/>
                  <a:gd name="T2" fmla="*/ 20 w 22"/>
                  <a:gd name="T3" fmla="*/ 0 h 51"/>
                  <a:gd name="T4" fmla="*/ 0 w 22"/>
                  <a:gd name="T5" fmla="*/ 51 h 51"/>
                  <a:gd name="T6" fmla="*/ 1 w 22"/>
                  <a:gd name="T7" fmla="*/ 51 h 51"/>
                  <a:gd name="T8" fmla="*/ 22 w 22"/>
                  <a:gd name="T9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1">
                    <a:moveTo>
                      <a:pt x="22" y="1"/>
                    </a:moveTo>
                    <a:lnTo>
                      <a:pt x="20" y="0"/>
                    </a:lnTo>
                    <a:lnTo>
                      <a:pt x="0" y="51"/>
                    </a:lnTo>
                    <a:lnTo>
                      <a:pt x="1" y="51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3" name="Freeform 691"/>
              <p:cNvSpPr/>
              <p:nvPr/>
            </p:nvSpPr>
            <p:spPr bwMode="auto">
              <a:xfrm>
                <a:off x="5169" y="1203"/>
                <a:ext cx="36" cy="45"/>
              </a:xfrm>
              <a:custGeom>
                <a:avLst/>
                <a:gdLst>
                  <a:gd name="T0" fmla="*/ 36 w 36"/>
                  <a:gd name="T1" fmla="*/ 1 h 45"/>
                  <a:gd name="T2" fmla="*/ 35 w 36"/>
                  <a:gd name="T3" fmla="*/ 0 h 45"/>
                  <a:gd name="T4" fmla="*/ 0 w 36"/>
                  <a:gd name="T5" fmla="*/ 44 h 45"/>
                  <a:gd name="T6" fmla="*/ 1 w 36"/>
                  <a:gd name="T7" fmla="*/ 45 h 45"/>
                  <a:gd name="T8" fmla="*/ 36 w 36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5">
                    <a:moveTo>
                      <a:pt x="36" y="1"/>
                    </a:moveTo>
                    <a:lnTo>
                      <a:pt x="35" y="0"/>
                    </a:lnTo>
                    <a:lnTo>
                      <a:pt x="0" y="44"/>
                    </a:lnTo>
                    <a:lnTo>
                      <a:pt x="1" y="45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4" name="Freeform 692"/>
              <p:cNvSpPr/>
              <p:nvPr/>
            </p:nvSpPr>
            <p:spPr bwMode="auto">
              <a:xfrm>
                <a:off x="5170" y="1203"/>
                <a:ext cx="36" cy="46"/>
              </a:xfrm>
              <a:custGeom>
                <a:avLst/>
                <a:gdLst>
                  <a:gd name="T0" fmla="*/ 35 w 36"/>
                  <a:gd name="T1" fmla="*/ 1 h 46"/>
                  <a:gd name="T2" fmla="*/ 0 w 36"/>
                  <a:gd name="T3" fmla="*/ 45 h 46"/>
                  <a:gd name="T4" fmla="*/ 0 w 36"/>
                  <a:gd name="T5" fmla="*/ 46 h 46"/>
                  <a:gd name="T6" fmla="*/ 36 w 36"/>
                  <a:gd name="T7" fmla="*/ 2 h 46"/>
                  <a:gd name="T8" fmla="*/ 36 w 36"/>
                  <a:gd name="T9" fmla="*/ 0 h 46"/>
                  <a:gd name="T10" fmla="*/ 36 w 36"/>
                  <a:gd name="T11" fmla="*/ 0 h 46"/>
                  <a:gd name="T12" fmla="*/ 35 w 36"/>
                  <a:gd name="T13" fmla="*/ 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6">
                    <a:moveTo>
                      <a:pt x="35" y="1"/>
                    </a:moveTo>
                    <a:lnTo>
                      <a:pt x="0" y="45"/>
                    </a:lnTo>
                    <a:lnTo>
                      <a:pt x="0" y="46"/>
                    </a:lnTo>
                    <a:lnTo>
                      <a:pt x="36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5" name="Freeform 693"/>
              <p:cNvSpPr/>
              <p:nvPr/>
            </p:nvSpPr>
            <p:spPr bwMode="auto">
              <a:xfrm>
                <a:off x="5165" y="1203"/>
                <a:ext cx="41" cy="25"/>
              </a:xfrm>
              <a:custGeom>
                <a:avLst/>
                <a:gdLst>
                  <a:gd name="T0" fmla="*/ 40 w 41"/>
                  <a:gd name="T1" fmla="*/ 0 h 25"/>
                  <a:gd name="T2" fmla="*/ 0 w 41"/>
                  <a:gd name="T3" fmla="*/ 23 h 25"/>
                  <a:gd name="T4" fmla="*/ 0 w 41"/>
                  <a:gd name="T5" fmla="*/ 25 h 25"/>
                  <a:gd name="T6" fmla="*/ 40 w 41"/>
                  <a:gd name="T7" fmla="*/ 1 h 25"/>
                  <a:gd name="T8" fmla="*/ 41 w 41"/>
                  <a:gd name="T9" fmla="*/ 0 h 25"/>
                  <a:gd name="T10" fmla="*/ 40 w 41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25">
                    <a:moveTo>
                      <a:pt x="40" y="0"/>
                    </a:moveTo>
                    <a:lnTo>
                      <a:pt x="0" y="23"/>
                    </a:lnTo>
                    <a:lnTo>
                      <a:pt x="0" y="25"/>
                    </a:lnTo>
                    <a:lnTo>
                      <a:pt x="40" y="1"/>
                    </a:lnTo>
                    <a:lnTo>
                      <a:pt x="41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6" name="Freeform 694"/>
              <p:cNvSpPr/>
              <p:nvPr/>
            </p:nvSpPr>
            <p:spPr bwMode="auto">
              <a:xfrm>
                <a:off x="5165" y="1202"/>
                <a:ext cx="40" cy="25"/>
              </a:xfrm>
              <a:custGeom>
                <a:avLst/>
                <a:gdLst>
                  <a:gd name="T0" fmla="*/ 40 w 40"/>
                  <a:gd name="T1" fmla="*/ 1 h 25"/>
                  <a:gd name="T2" fmla="*/ 39 w 40"/>
                  <a:gd name="T3" fmla="*/ 0 h 25"/>
                  <a:gd name="T4" fmla="*/ 0 w 40"/>
                  <a:gd name="T5" fmla="*/ 23 h 25"/>
                  <a:gd name="T6" fmla="*/ 0 w 40"/>
                  <a:gd name="T7" fmla="*/ 25 h 25"/>
                  <a:gd name="T8" fmla="*/ 40 w 40"/>
                  <a:gd name="T9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5">
                    <a:moveTo>
                      <a:pt x="40" y="1"/>
                    </a:moveTo>
                    <a:lnTo>
                      <a:pt x="39" y="0"/>
                    </a:lnTo>
                    <a:lnTo>
                      <a:pt x="0" y="23"/>
                    </a:lnTo>
                    <a:lnTo>
                      <a:pt x="0" y="25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847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7" name="Freeform 695"/>
              <p:cNvSpPr/>
              <p:nvPr/>
            </p:nvSpPr>
            <p:spPr bwMode="auto">
              <a:xfrm>
                <a:off x="5206" y="1155"/>
                <a:ext cx="1" cy="47"/>
              </a:xfrm>
              <a:custGeom>
                <a:avLst/>
                <a:gdLst>
                  <a:gd name="T0" fmla="*/ 1 w 1"/>
                  <a:gd name="T1" fmla="*/ 0 h 47"/>
                  <a:gd name="T2" fmla="*/ 0 w 1"/>
                  <a:gd name="T3" fmla="*/ 0 h 47"/>
                  <a:gd name="T4" fmla="*/ 0 w 1"/>
                  <a:gd name="T5" fmla="*/ 46 h 47"/>
                  <a:gd name="T6" fmla="*/ 1 w 1"/>
                  <a:gd name="T7" fmla="*/ 47 h 47"/>
                  <a:gd name="T8" fmla="*/ 1 w 1"/>
                  <a:gd name="T9" fmla="*/ 45 h 47"/>
                  <a:gd name="T10" fmla="*/ 1 w 1"/>
                  <a:gd name="T1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7">
                    <a:moveTo>
                      <a:pt x="1" y="0"/>
                    </a:moveTo>
                    <a:lnTo>
                      <a:pt x="0" y="0"/>
                    </a:lnTo>
                    <a:lnTo>
                      <a:pt x="0" y="46"/>
                    </a:lnTo>
                    <a:lnTo>
                      <a:pt x="1" y="47"/>
                    </a:lnTo>
                    <a:lnTo>
                      <a:pt x="1" y="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8" name="Freeform 696"/>
              <p:cNvSpPr/>
              <p:nvPr/>
            </p:nvSpPr>
            <p:spPr bwMode="auto">
              <a:xfrm>
                <a:off x="5205" y="1155"/>
                <a:ext cx="1" cy="46"/>
              </a:xfrm>
              <a:custGeom>
                <a:avLst/>
                <a:gdLst>
                  <a:gd name="T0" fmla="*/ 1 w 1"/>
                  <a:gd name="T1" fmla="*/ 0 h 46"/>
                  <a:gd name="T2" fmla="*/ 0 w 1"/>
                  <a:gd name="T3" fmla="*/ 1 h 46"/>
                  <a:gd name="T4" fmla="*/ 0 w 1"/>
                  <a:gd name="T5" fmla="*/ 45 h 46"/>
                  <a:gd name="T6" fmla="*/ 1 w 1"/>
                  <a:gd name="T7" fmla="*/ 46 h 46"/>
                  <a:gd name="T8" fmla="*/ 1 w 1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6">
                    <a:moveTo>
                      <a:pt x="1" y="0"/>
                    </a:moveTo>
                    <a:lnTo>
                      <a:pt x="0" y="1"/>
                    </a:lnTo>
                    <a:lnTo>
                      <a:pt x="0" y="45"/>
                    </a:lnTo>
                    <a:lnTo>
                      <a:pt x="1" y="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670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9" name="Freeform 697"/>
              <p:cNvSpPr/>
              <p:nvPr/>
            </p:nvSpPr>
            <p:spPr bwMode="auto">
              <a:xfrm>
                <a:off x="5186" y="1173"/>
                <a:ext cx="21" cy="29"/>
              </a:xfrm>
              <a:custGeom>
                <a:avLst/>
                <a:gdLst>
                  <a:gd name="T0" fmla="*/ 0 w 21"/>
                  <a:gd name="T1" fmla="*/ 0 h 29"/>
                  <a:gd name="T2" fmla="*/ 0 w 21"/>
                  <a:gd name="T3" fmla="*/ 0 h 29"/>
                  <a:gd name="T4" fmla="*/ 20 w 21"/>
                  <a:gd name="T5" fmla="*/ 29 h 29"/>
                  <a:gd name="T6" fmla="*/ 21 w 21"/>
                  <a:gd name="T7" fmla="*/ 29 h 29"/>
                  <a:gd name="T8" fmla="*/ 21 w 21"/>
                  <a:gd name="T9" fmla="*/ 29 h 29"/>
                  <a:gd name="T10" fmla="*/ 20 w 21"/>
                  <a:gd name="T11" fmla="*/ 28 h 29"/>
                  <a:gd name="T12" fmla="*/ 0 w 21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9">
                    <a:moveTo>
                      <a:pt x="0" y="0"/>
                    </a:moveTo>
                    <a:lnTo>
                      <a:pt x="0" y="0"/>
                    </a:lnTo>
                    <a:lnTo>
                      <a:pt x="20" y="29"/>
                    </a:lnTo>
                    <a:lnTo>
                      <a:pt x="21" y="29"/>
                    </a:lnTo>
                    <a:lnTo>
                      <a:pt x="21" y="29"/>
                    </a:lnTo>
                    <a:lnTo>
                      <a:pt x="2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0" name="Freeform 698"/>
              <p:cNvSpPr/>
              <p:nvPr/>
            </p:nvSpPr>
            <p:spPr bwMode="auto">
              <a:xfrm>
                <a:off x="5186" y="1173"/>
                <a:ext cx="21" cy="29"/>
              </a:xfrm>
              <a:custGeom>
                <a:avLst/>
                <a:gdLst>
                  <a:gd name="T0" fmla="*/ 0 w 21"/>
                  <a:gd name="T1" fmla="*/ 0 h 29"/>
                  <a:gd name="T2" fmla="*/ 0 w 21"/>
                  <a:gd name="T3" fmla="*/ 0 h 29"/>
                  <a:gd name="T4" fmla="*/ 20 w 21"/>
                  <a:gd name="T5" fmla="*/ 29 h 29"/>
                  <a:gd name="T6" fmla="*/ 21 w 21"/>
                  <a:gd name="T7" fmla="*/ 29 h 29"/>
                  <a:gd name="T8" fmla="*/ 21 w 21"/>
                  <a:gd name="T9" fmla="*/ 29 h 29"/>
                  <a:gd name="T10" fmla="*/ 20 w 21"/>
                  <a:gd name="T11" fmla="*/ 28 h 29"/>
                  <a:gd name="T12" fmla="*/ 0 w 21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9">
                    <a:moveTo>
                      <a:pt x="0" y="0"/>
                    </a:moveTo>
                    <a:lnTo>
                      <a:pt x="0" y="0"/>
                    </a:lnTo>
                    <a:lnTo>
                      <a:pt x="20" y="29"/>
                    </a:lnTo>
                    <a:lnTo>
                      <a:pt x="21" y="29"/>
                    </a:lnTo>
                    <a:lnTo>
                      <a:pt x="21" y="29"/>
                    </a:lnTo>
                    <a:lnTo>
                      <a:pt x="20" y="2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1" name="Freeform 699"/>
              <p:cNvSpPr/>
              <p:nvPr/>
            </p:nvSpPr>
            <p:spPr bwMode="auto">
              <a:xfrm>
                <a:off x="5185" y="1173"/>
                <a:ext cx="21" cy="29"/>
              </a:xfrm>
              <a:custGeom>
                <a:avLst/>
                <a:gdLst>
                  <a:gd name="T0" fmla="*/ 1 w 21"/>
                  <a:gd name="T1" fmla="*/ 0 h 29"/>
                  <a:gd name="T2" fmla="*/ 0 w 21"/>
                  <a:gd name="T3" fmla="*/ 1 h 29"/>
                  <a:gd name="T4" fmla="*/ 19 w 21"/>
                  <a:gd name="T5" fmla="*/ 28 h 29"/>
                  <a:gd name="T6" fmla="*/ 21 w 21"/>
                  <a:gd name="T7" fmla="*/ 29 h 29"/>
                  <a:gd name="T8" fmla="*/ 1 w 21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9">
                    <a:moveTo>
                      <a:pt x="1" y="0"/>
                    </a:moveTo>
                    <a:lnTo>
                      <a:pt x="0" y="1"/>
                    </a:lnTo>
                    <a:lnTo>
                      <a:pt x="19" y="28"/>
                    </a:lnTo>
                    <a:lnTo>
                      <a:pt x="21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2" name="Freeform 700"/>
              <p:cNvSpPr/>
              <p:nvPr/>
            </p:nvSpPr>
            <p:spPr bwMode="auto">
              <a:xfrm>
                <a:off x="5185" y="1173"/>
                <a:ext cx="21" cy="29"/>
              </a:xfrm>
              <a:custGeom>
                <a:avLst/>
                <a:gdLst>
                  <a:gd name="T0" fmla="*/ 1 w 21"/>
                  <a:gd name="T1" fmla="*/ 0 h 29"/>
                  <a:gd name="T2" fmla="*/ 0 w 21"/>
                  <a:gd name="T3" fmla="*/ 1 h 29"/>
                  <a:gd name="T4" fmla="*/ 19 w 21"/>
                  <a:gd name="T5" fmla="*/ 28 h 29"/>
                  <a:gd name="T6" fmla="*/ 21 w 21"/>
                  <a:gd name="T7" fmla="*/ 29 h 29"/>
                  <a:gd name="T8" fmla="*/ 1 w 21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9">
                    <a:moveTo>
                      <a:pt x="1" y="0"/>
                    </a:moveTo>
                    <a:lnTo>
                      <a:pt x="0" y="1"/>
                    </a:lnTo>
                    <a:lnTo>
                      <a:pt x="19" y="28"/>
                    </a:lnTo>
                    <a:lnTo>
                      <a:pt x="21" y="29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3" name="Freeform 701"/>
              <p:cNvSpPr/>
              <p:nvPr/>
            </p:nvSpPr>
            <p:spPr bwMode="auto">
              <a:xfrm>
                <a:off x="5171" y="1197"/>
                <a:ext cx="70" cy="10"/>
              </a:xfrm>
              <a:custGeom>
                <a:avLst/>
                <a:gdLst>
                  <a:gd name="T0" fmla="*/ 0 w 70"/>
                  <a:gd name="T1" fmla="*/ 0 h 10"/>
                  <a:gd name="T2" fmla="*/ 0 w 70"/>
                  <a:gd name="T3" fmla="*/ 2 h 10"/>
                  <a:gd name="T4" fmla="*/ 34 w 70"/>
                  <a:gd name="T5" fmla="*/ 6 h 10"/>
                  <a:gd name="T6" fmla="*/ 35 w 70"/>
                  <a:gd name="T7" fmla="*/ 6 h 10"/>
                  <a:gd name="T8" fmla="*/ 35 w 70"/>
                  <a:gd name="T9" fmla="*/ 6 h 10"/>
                  <a:gd name="T10" fmla="*/ 36 w 70"/>
                  <a:gd name="T11" fmla="*/ 6 h 10"/>
                  <a:gd name="T12" fmla="*/ 37 w 70"/>
                  <a:gd name="T13" fmla="*/ 6 h 10"/>
                  <a:gd name="T14" fmla="*/ 70 w 70"/>
                  <a:gd name="T15" fmla="*/ 10 h 10"/>
                  <a:gd name="T16" fmla="*/ 70 w 70"/>
                  <a:gd name="T17" fmla="*/ 9 h 10"/>
                  <a:gd name="T18" fmla="*/ 37 w 70"/>
                  <a:gd name="T19" fmla="*/ 5 h 10"/>
                  <a:gd name="T20" fmla="*/ 37 w 70"/>
                  <a:gd name="T21" fmla="*/ 5 h 10"/>
                  <a:gd name="T22" fmla="*/ 36 w 70"/>
                  <a:gd name="T23" fmla="*/ 5 h 10"/>
                  <a:gd name="T24" fmla="*/ 36 w 70"/>
                  <a:gd name="T25" fmla="*/ 5 h 10"/>
                  <a:gd name="T26" fmla="*/ 35 w 70"/>
                  <a:gd name="T27" fmla="*/ 5 h 10"/>
                  <a:gd name="T28" fmla="*/ 0 w 70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0" h="10">
                    <a:moveTo>
                      <a:pt x="0" y="0"/>
                    </a:moveTo>
                    <a:lnTo>
                      <a:pt x="0" y="2"/>
                    </a:lnTo>
                    <a:lnTo>
                      <a:pt x="34" y="6"/>
                    </a:lnTo>
                    <a:lnTo>
                      <a:pt x="35" y="6"/>
                    </a:lnTo>
                    <a:lnTo>
                      <a:pt x="35" y="6"/>
                    </a:lnTo>
                    <a:lnTo>
                      <a:pt x="36" y="6"/>
                    </a:lnTo>
                    <a:lnTo>
                      <a:pt x="37" y="6"/>
                    </a:lnTo>
                    <a:lnTo>
                      <a:pt x="70" y="10"/>
                    </a:lnTo>
                    <a:lnTo>
                      <a:pt x="70" y="9"/>
                    </a:lnTo>
                    <a:lnTo>
                      <a:pt x="37" y="5"/>
                    </a:lnTo>
                    <a:lnTo>
                      <a:pt x="37" y="5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3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4" name="Freeform 702"/>
              <p:cNvSpPr/>
              <p:nvPr/>
            </p:nvSpPr>
            <p:spPr bwMode="auto">
              <a:xfrm>
                <a:off x="5171" y="1197"/>
                <a:ext cx="35" cy="5"/>
              </a:xfrm>
              <a:custGeom>
                <a:avLst/>
                <a:gdLst>
                  <a:gd name="T0" fmla="*/ 35 w 35"/>
                  <a:gd name="T1" fmla="*/ 5 h 5"/>
                  <a:gd name="T2" fmla="*/ 33 w 35"/>
                  <a:gd name="T3" fmla="*/ 4 h 5"/>
                  <a:gd name="T4" fmla="*/ 1 w 35"/>
                  <a:gd name="T5" fmla="*/ 0 h 5"/>
                  <a:gd name="T6" fmla="*/ 0 w 35"/>
                  <a:gd name="T7" fmla="*/ 0 h 5"/>
                  <a:gd name="T8" fmla="*/ 35 w 3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5">
                    <a:moveTo>
                      <a:pt x="35" y="5"/>
                    </a:moveTo>
                    <a:lnTo>
                      <a:pt x="33" y="4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35" y="5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5" name="Freeform 703"/>
              <p:cNvSpPr/>
              <p:nvPr/>
            </p:nvSpPr>
            <p:spPr bwMode="auto">
              <a:xfrm>
                <a:off x="5103" y="1246"/>
                <a:ext cx="9" cy="5"/>
              </a:xfrm>
              <a:custGeom>
                <a:avLst/>
                <a:gdLst>
                  <a:gd name="T0" fmla="*/ 6 w 9"/>
                  <a:gd name="T1" fmla="*/ 5 h 5"/>
                  <a:gd name="T2" fmla="*/ 9 w 9"/>
                  <a:gd name="T3" fmla="*/ 4 h 5"/>
                  <a:gd name="T4" fmla="*/ 2 w 9"/>
                  <a:gd name="T5" fmla="*/ 0 h 5"/>
                  <a:gd name="T6" fmla="*/ 0 w 9"/>
                  <a:gd name="T7" fmla="*/ 1 h 5"/>
                  <a:gd name="T8" fmla="*/ 6 w 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6" y="5"/>
                    </a:moveTo>
                    <a:lnTo>
                      <a:pt x="9" y="4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6" name="Freeform 704"/>
              <p:cNvSpPr/>
              <p:nvPr/>
            </p:nvSpPr>
            <p:spPr bwMode="auto">
              <a:xfrm>
                <a:off x="5109" y="1250"/>
                <a:ext cx="3" cy="3"/>
              </a:xfrm>
              <a:custGeom>
                <a:avLst/>
                <a:gdLst>
                  <a:gd name="T0" fmla="*/ 0 w 3"/>
                  <a:gd name="T1" fmla="*/ 3 h 3"/>
                  <a:gd name="T2" fmla="*/ 2 w 3"/>
                  <a:gd name="T3" fmla="*/ 1 h 3"/>
                  <a:gd name="T4" fmla="*/ 3 w 3"/>
                  <a:gd name="T5" fmla="*/ 0 h 3"/>
                  <a:gd name="T6" fmla="*/ 0 w 3"/>
                  <a:gd name="T7" fmla="*/ 1 h 3"/>
                  <a:gd name="T8" fmla="*/ 0 w 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2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1930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7" name="Freeform 705"/>
              <p:cNvSpPr/>
              <p:nvPr/>
            </p:nvSpPr>
            <p:spPr bwMode="auto">
              <a:xfrm>
                <a:off x="5079" y="1224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2 h 5"/>
                  <a:gd name="T4" fmla="*/ 2 w 2"/>
                  <a:gd name="T5" fmla="*/ 5 h 5"/>
                  <a:gd name="T6" fmla="*/ 2 w 2"/>
                  <a:gd name="T7" fmla="*/ 3 h 5"/>
                  <a:gd name="T8" fmla="*/ 0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4"/>
                      <a:pt x="2" y="5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8" name="Freeform 706"/>
              <p:cNvSpPr/>
              <p:nvPr/>
            </p:nvSpPr>
            <p:spPr bwMode="auto">
              <a:xfrm>
                <a:off x="5144" y="1129"/>
                <a:ext cx="70" cy="83"/>
              </a:xfrm>
              <a:custGeom>
                <a:avLst/>
                <a:gdLst>
                  <a:gd name="T0" fmla="*/ 11 w 70"/>
                  <a:gd name="T1" fmla="*/ 47 h 83"/>
                  <a:gd name="T2" fmla="*/ 27 w 70"/>
                  <a:gd name="T3" fmla="*/ 21 h 83"/>
                  <a:gd name="T4" fmla="*/ 43 w 70"/>
                  <a:gd name="T5" fmla="*/ 7 h 83"/>
                  <a:gd name="T6" fmla="*/ 62 w 70"/>
                  <a:gd name="T7" fmla="*/ 1 h 83"/>
                  <a:gd name="T8" fmla="*/ 63 w 70"/>
                  <a:gd name="T9" fmla="*/ 1 h 83"/>
                  <a:gd name="T10" fmla="*/ 70 w 70"/>
                  <a:gd name="T11" fmla="*/ 5 h 83"/>
                  <a:gd name="T12" fmla="*/ 69 w 70"/>
                  <a:gd name="T13" fmla="*/ 5 h 83"/>
                  <a:gd name="T14" fmla="*/ 50 w 70"/>
                  <a:gd name="T15" fmla="*/ 11 h 83"/>
                  <a:gd name="T16" fmla="*/ 34 w 70"/>
                  <a:gd name="T17" fmla="*/ 26 h 83"/>
                  <a:gd name="T18" fmla="*/ 19 w 70"/>
                  <a:gd name="T19" fmla="*/ 49 h 83"/>
                  <a:gd name="T20" fmla="*/ 8 w 70"/>
                  <a:gd name="T21" fmla="*/ 82 h 83"/>
                  <a:gd name="T22" fmla="*/ 8 w 70"/>
                  <a:gd name="T23" fmla="*/ 83 h 83"/>
                  <a:gd name="T24" fmla="*/ 2 w 70"/>
                  <a:gd name="T25" fmla="*/ 79 h 83"/>
                  <a:gd name="T26" fmla="*/ 11 w 70"/>
                  <a:gd name="T27" fmla="*/ 4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83">
                    <a:moveTo>
                      <a:pt x="11" y="47"/>
                    </a:moveTo>
                    <a:cubicBezTo>
                      <a:pt x="15" y="37"/>
                      <a:pt x="21" y="29"/>
                      <a:pt x="27" y="21"/>
                    </a:cubicBezTo>
                    <a:cubicBezTo>
                      <a:pt x="32" y="16"/>
                      <a:pt x="37" y="11"/>
                      <a:pt x="43" y="7"/>
                    </a:cubicBezTo>
                    <a:cubicBezTo>
                      <a:pt x="49" y="4"/>
                      <a:pt x="57" y="0"/>
                      <a:pt x="62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70" y="5"/>
                      <a:pt x="70" y="5"/>
                      <a:pt x="70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4" y="4"/>
                      <a:pt x="56" y="8"/>
                      <a:pt x="50" y="11"/>
                    </a:cubicBezTo>
                    <a:cubicBezTo>
                      <a:pt x="44" y="15"/>
                      <a:pt x="39" y="20"/>
                      <a:pt x="34" y="26"/>
                    </a:cubicBezTo>
                    <a:cubicBezTo>
                      <a:pt x="28" y="33"/>
                      <a:pt x="23" y="41"/>
                      <a:pt x="19" y="49"/>
                    </a:cubicBezTo>
                    <a:cubicBezTo>
                      <a:pt x="16" y="56"/>
                      <a:pt x="8" y="76"/>
                      <a:pt x="8" y="82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8" y="83"/>
                      <a:pt x="2" y="83"/>
                      <a:pt x="2" y="79"/>
                    </a:cubicBezTo>
                    <a:cubicBezTo>
                      <a:pt x="0" y="71"/>
                      <a:pt x="8" y="54"/>
                      <a:pt x="11" y="47"/>
                    </a:cubicBezTo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9" name="Freeform 707"/>
              <p:cNvSpPr/>
              <p:nvPr/>
            </p:nvSpPr>
            <p:spPr bwMode="auto">
              <a:xfrm>
                <a:off x="5152" y="1133"/>
                <a:ext cx="62" cy="79"/>
              </a:xfrm>
              <a:custGeom>
                <a:avLst/>
                <a:gdLst>
                  <a:gd name="T0" fmla="*/ 41 w 62"/>
                  <a:gd name="T1" fmla="*/ 7 h 79"/>
                  <a:gd name="T2" fmla="*/ 0 w 62"/>
                  <a:gd name="T3" fmla="*/ 78 h 79"/>
                  <a:gd name="T4" fmla="*/ 0 w 62"/>
                  <a:gd name="T5" fmla="*/ 79 h 79"/>
                  <a:gd name="T6" fmla="*/ 1 w 62"/>
                  <a:gd name="T7" fmla="*/ 79 h 79"/>
                  <a:gd name="T8" fmla="*/ 2 w 62"/>
                  <a:gd name="T9" fmla="*/ 76 h 79"/>
                  <a:gd name="T10" fmla="*/ 42 w 62"/>
                  <a:gd name="T11" fmla="*/ 10 h 79"/>
                  <a:gd name="T12" fmla="*/ 59 w 62"/>
                  <a:gd name="T13" fmla="*/ 3 h 79"/>
                  <a:gd name="T14" fmla="*/ 60 w 62"/>
                  <a:gd name="T15" fmla="*/ 3 h 79"/>
                  <a:gd name="T16" fmla="*/ 61 w 62"/>
                  <a:gd name="T17" fmla="*/ 2 h 79"/>
                  <a:gd name="T18" fmla="*/ 61 w 62"/>
                  <a:gd name="T19" fmla="*/ 1 h 79"/>
                  <a:gd name="T20" fmla="*/ 41 w 62"/>
                  <a:gd name="T21" fmla="*/ 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79">
                    <a:moveTo>
                      <a:pt x="41" y="7"/>
                    </a:moveTo>
                    <a:cubicBezTo>
                      <a:pt x="20" y="20"/>
                      <a:pt x="2" y="56"/>
                      <a:pt x="0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1" y="78"/>
                      <a:pt x="2" y="77"/>
                      <a:pt x="2" y="76"/>
                    </a:cubicBezTo>
                    <a:cubicBezTo>
                      <a:pt x="9" y="48"/>
                      <a:pt x="25" y="20"/>
                      <a:pt x="42" y="10"/>
                    </a:cubicBezTo>
                    <a:cubicBezTo>
                      <a:pt x="48" y="7"/>
                      <a:pt x="54" y="4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1" y="3"/>
                      <a:pt x="61" y="2"/>
                      <a:pt x="61" y="2"/>
                    </a:cubicBezTo>
                    <a:cubicBezTo>
                      <a:pt x="62" y="1"/>
                      <a:pt x="62" y="1"/>
                      <a:pt x="61" y="1"/>
                    </a:cubicBezTo>
                    <a:cubicBezTo>
                      <a:pt x="56" y="0"/>
                      <a:pt x="48" y="4"/>
                      <a:pt x="41" y="7"/>
                    </a:cubicBezTo>
                  </a:path>
                </a:pathLst>
              </a:custGeom>
              <a:solidFill>
                <a:srgbClr val="BFC6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0" name="Freeform 708"/>
              <p:cNvSpPr/>
              <p:nvPr/>
            </p:nvSpPr>
            <p:spPr bwMode="auto">
              <a:xfrm>
                <a:off x="5021" y="1216"/>
                <a:ext cx="6" cy="5"/>
              </a:xfrm>
              <a:custGeom>
                <a:avLst/>
                <a:gdLst>
                  <a:gd name="T0" fmla="*/ 0 w 6"/>
                  <a:gd name="T1" fmla="*/ 5 h 5"/>
                  <a:gd name="T2" fmla="*/ 5 w 6"/>
                  <a:gd name="T3" fmla="*/ 2 h 5"/>
                  <a:gd name="T4" fmla="*/ 6 w 6"/>
                  <a:gd name="T5" fmla="*/ 0 h 5"/>
                  <a:gd name="T6" fmla="*/ 2 w 6"/>
                  <a:gd name="T7" fmla="*/ 2 h 5"/>
                  <a:gd name="T8" fmla="*/ 0 w 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0" y="5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0"/>
                      <a:pt x="6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0" y="4"/>
                      <a:pt x="0" y="5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1" name="Freeform 709"/>
              <p:cNvSpPr/>
              <p:nvPr/>
            </p:nvSpPr>
            <p:spPr bwMode="auto">
              <a:xfrm>
                <a:off x="5020" y="1210"/>
                <a:ext cx="12" cy="5"/>
              </a:xfrm>
              <a:custGeom>
                <a:avLst/>
                <a:gdLst>
                  <a:gd name="T0" fmla="*/ 7 w 12"/>
                  <a:gd name="T1" fmla="*/ 5 h 5"/>
                  <a:gd name="T2" fmla="*/ 12 w 12"/>
                  <a:gd name="T3" fmla="*/ 2 h 5"/>
                  <a:gd name="T4" fmla="*/ 5 w 12"/>
                  <a:gd name="T5" fmla="*/ 1 h 5"/>
                  <a:gd name="T6" fmla="*/ 0 w 12"/>
                  <a:gd name="T7" fmla="*/ 4 h 5"/>
                  <a:gd name="T8" fmla="*/ 7 w 12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5">
                    <a:moveTo>
                      <a:pt x="7" y="5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9" y="0"/>
                      <a:pt x="6" y="0"/>
                      <a:pt x="5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3"/>
                      <a:pt x="4" y="3"/>
                      <a:pt x="7" y="5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2" name="Freeform 710"/>
              <p:cNvSpPr/>
              <p:nvPr/>
            </p:nvSpPr>
            <p:spPr bwMode="auto">
              <a:xfrm>
                <a:off x="5106" y="1148"/>
                <a:ext cx="36" cy="106"/>
              </a:xfrm>
              <a:custGeom>
                <a:avLst/>
                <a:gdLst>
                  <a:gd name="T0" fmla="*/ 36 w 36"/>
                  <a:gd name="T1" fmla="*/ 6 h 106"/>
                  <a:gd name="T2" fmla="*/ 26 w 36"/>
                  <a:gd name="T3" fmla="*/ 0 h 106"/>
                  <a:gd name="T4" fmla="*/ 0 w 36"/>
                  <a:gd name="T5" fmla="*/ 101 h 106"/>
                  <a:gd name="T6" fmla="*/ 10 w 36"/>
                  <a:gd name="T7" fmla="*/ 106 h 106"/>
                  <a:gd name="T8" fmla="*/ 36 w 36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6">
                    <a:moveTo>
                      <a:pt x="36" y="6"/>
                    </a:moveTo>
                    <a:lnTo>
                      <a:pt x="26" y="0"/>
                    </a:lnTo>
                    <a:lnTo>
                      <a:pt x="0" y="101"/>
                    </a:lnTo>
                    <a:lnTo>
                      <a:pt x="10" y="106"/>
                    </a:lnTo>
                    <a:lnTo>
                      <a:pt x="36" y="6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3" name="Freeform 711"/>
              <p:cNvSpPr/>
              <p:nvPr/>
            </p:nvSpPr>
            <p:spPr bwMode="auto">
              <a:xfrm>
                <a:off x="5106" y="1148"/>
                <a:ext cx="36" cy="106"/>
              </a:xfrm>
              <a:custGeom>
                <a:avLst/>
                <a:gdLst>
                  <a:gd name="T0" fmla="*/ 36 w 36"/>
                  <a:gd name="T1" fmla="*/ 6 h 106"/>
                  <a:gd name="T2" fmla="*/ 26 w 36"/>
                  <a:gd name="T3" fmla="*/ 0 h 106"/>
                  <a:gd name="T4" fmla="*/ 0 w 36"/>
                  <a:gd name="T5" fmla="*/ 101 h 106"/>
                  <a:gd name="T6" fmla="*/ 10 w 36"/>
                  <a:gd name="T7" fmla="*/ 106 h 106"/>
                  <a:gd name="T8" fmla="*/ 36 w 36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6">
                    <a:moveTo>
                      <a:pt x="36" y="6"/>
                    </a:moveTo>
                    <a:lnTo>
                      <a:pt x="26" y="0"/>
                    </a:lnTo>
                    <a:lnTo>
                      <a:pt x="0" y="101"/>
                    </a:lnTo>
                    <a:lnTo>
                      <a:pt x="10" y="106"/>
                    </a:lnTo>
                    <a:lnTo>
                      <a:pt x="36" y="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4" name="Freeform 712"/>
              <p:cNvSpPr/>
              <p:nvPr/>
            </p:nvSpPr>
            <p:spPr bwMode="auto">
              <a:xfrm>
                <a:off x="5131" y="1134"/>
                <a:ext cx="15" cy="5"/>
              </a:xfrm>
              <a:custGeom>
                <a:avLst/>
                <a:gdLst>
                  <a:gd name="T0" fmla="*/ 15 w 15"/>
                  <a:gd name="T1" fmla="*/ 4 h 5"/>
                  <a:gd name="T2" fmla="*/ 7 w 15"/>
                  <a:gd name="T3" fmla="*/ 0 h 5"/>
                  <a:gd name="T4" fmla="*/ 0 w 15"/>
                  <a:gd name="T5" fmla="*/ 1 h 5"/>
                  <a:gd name="T6" fmla="*/ 8 w 15"/>
                  <a:gd name="T7" fmla="*/ 5 h 5"/>
                  <a:gd name="T8" fmla="*/ 15 w 1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5">
                    <a:moveTo>
                      <a:pt x="15" y="4"/>
                    </a:moveTo>
                    <a:lnTo>
                      <a:pt x="7" y="0"/>
                    </a:lnTo>
                    <a:lnTo>
                      <a:pt x="0" y="1"/>
                    </a:lnTo>
                    <a:lnTo>
                      <a:pt x="8" y="5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2E58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5" name="Freeform 713"/>
              <p:cNvSpPr/>
              <p:nvPr/>
            </p:nvSpPr>
            <p:spPr bwMode="auto">
              <a:xfrm>
                <a:off x="5128" y="1135"/>
                <a:ext cx="11" cy="14"/>
              </a:xfrm>
              <a:custGeom>
                <a:avLst/>
                <a:gdLst>
                  <a:gd name="T0" fmla="*/ 11 w 11"/>
                  <a:gd name="T1" fmla="*/ 4 h 14"/>
                  <a:gd name="T2" fmla="*/ 3 w 11"/>
                  <a:gd name="T3" fmla="*/ 0 h 14"/>
                  <a:gd name="T4" fmla="*/ 0 w 11"/>
                  <a:gd name="T5" fmla="*/ 14 h 14"/>
                  <a:gd name="T6" fmla="*/ 9 w 11"/>
                  <a:gd name="T7" fmla="*/ 13 h 14"/>
                  <a:gd name="T8" fmla="*/ 11 w 11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11" y="4"/>
                    </a:moveTo>
                    <a:lnTo>
                      <a:pt x="3" y="0"/>
                    </a:lnTo>
                    <a:lnTo>
                      <a:pt x="0" y="14"/>
                    </a:lnTo>
                    <a:lnTo>
                      <a:pt x="9" y="13"/>
                    </a:ln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6" name="Freeform 714"/>
              <p:cNvSpPr/>
              <p:nvPr/>
            </p:nvSpPr>
            <p:spPr bwMode="auto">
              <a:xfrm>
                <a:off x="5128" y="1135"/>
                <a:ext cx="11" cy="14"/>
              </a:xfrm>
              <a:custGeom>
                <a:avLst/>
                <a:gdLst>
                  <a:gd name="T0" fmla="*/ 11 w 11"/>
                  <a:gd name="T1" fmla="*/ 4 h 14"/>
                  <a:gd name="T2" fmla="*/ 3 w 11"/>
                  <a:gd name="T3" fmla="*/ 0 h 14"/>
                  <a:gd name="T4" fmla="*/ 0 w 11"/>
                  <a:gd name="T5" fmla="*/ 14 h 14"/>
                  <a:gd name="T6" fmla="*/ 9 w 11"/>
                  <a:gd name="T7" fmla="*/ 13 h 14"/>
                  <a:gd name="T8" fmla="*/ 11 w 11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11" y="4"/>
                    </a:moveTo>
                    <a:lnTo>
                      <a:pt x="3" y="0"/>
                    </a:lnTo>
                    <a:lnTo>
                      <a:pt x="0" y="14"/>
                    </a:lnTo>
                    <a:lnTo>
                      <a:pt x="9" y="13"/>
                    </a:lnTo>
                    <a:lnTo>
                      <a:pt x="11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7" name="Freeform 715"/>
              <p:cNvSpPr/>
              <p:nvPr/>
            </p:nvSpPr>
            <p:spPr bwMode="auto">
              <a:xfrm>
                <a:off x="5034" y="1185"/>
                <a:ext cx="78" cy="87"/>
              </a:xfrm>
              <a:custGeom>
                <a:avLst/>
                <a:gdLst>
                  <a:gd name="T0" fmla="*/ 7 w 78"/>
                  <a:gd name="T1" fmla="*/ 5 h 87"/>
                  <a:gd name="T2" fmla="*/ 0 w 78"/>
                  <a:gd name="T3" fmla="*/ 0 h 87"/>
                  <a:gd name="T4" fmla="*/ 70 w 78"/>
                  <a:gd name="T5" fmla="*/ 83 h 87"/>
                  <a:gd name="T6" fmla="*/ 78 w 78"/>
                  <a:gd name="T7" fmla="*/ 87 h 87"/>
                  <a:gd name="T8" fmla="*/ 7 w 78"/>
                  <a:gd name="T9" fmla="*/ 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87">
                    <a:moveTo>
                      <a:pt x="7" y="5"/>
                    </a:moveTo>
                    <a:lnTo>
                      <a:pt x="0" y="0"/>
                    </a:lnTo>
                    <a:lnTo>
                      <a:pt x="70" y="83"/>
                    </a:lnTo>
                    <a:lnTo>
                      <a:pt x="78" y="87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8" name="Freeform 716"/>
              <p:cNvSpPr/>
              <p:nvPr/>
            </p:nvSpPr>
            <p:spPr bwMode="auto">
              <a:xfrm>
                <a:off x="5034" y="1185"/>
                <a:ext cx="78" cy="87"/>
              </a:xfrm>
              <a:custGeom>
                <a:avLst/>
                <a:gdLst>
                  <a:gd name="T0" fmla="*/ 7 w 78"/>
                  <a:gd name="T1" fmla="*/ 5 h 87"/>
                  <a:gd name="T2" fmla="*/ 0 w 78"/>
                  <a:gd name="T3" fmla="*/ 0 h 87"/>
                  <a:gd name="T4" fmla="*/ 70 w 78"/>
                  <a:gd name="T5" fmla="*/ 83 h 87"/>
                  <a:gd name="T6" fmla="*/ 78 w 78"/>
                  <a:gd name="T7" fmla="*/ 87 h 87"/>
                  <a:gd name="T8" fmla="*/ 7 w 78"/>
                  <a:gd name="T9" fmla="*/ 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87">
                    <a:moveTo>
                      <a:pt x="7" y="5"/>
                    </a:moveTo>
                    <a:lnTo>
                      <a:pt x="0" y="0"/>
                    </a:lnTo>
                    <a:lnTo>
                      <a:pt x="70" y="83"/>
                    </a:lnTo>
                    <a:lnTo>
                      <a:pt x="78" y="87"/>
                    </a:lnTo>
                    <a:lnTo>
                      <a:pt x="7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9" name="Freeform 717"/>
              <p:cNvSpPr/>
              <p:nvPr/>
            </p:nvSpPr>
            <p:spPr bwMode="auto">
              <a:xfrm>
                <a:off x="5037" y="1146"/>
                <a:ext cx="99" cy="28"/>
              </a:xfrm>
              <a:custGeom>
                <a:avLst/>
                <a:gdLst>
                  <a:gd name="T0" fmla="*/ 99 w 99"/>
                  <a:gd name="T1" fmla="*/ 4 h 28"/>
                  <a:gd name="T2" fmla="*/ 91 w 99"/>
                  <a:gd name="T3" fmla="*/ 0 h 28"/>
                  <a:gd name="T4" fmla="*/ 0 w 99"/>
                  <a:gd name="T5" fmla="*/ 23 h 28"/>
                  <a:gd name="T6" fmla="*/ 8 w 99"/>
                  <a:gd name="T7" fmla="*/ 28 h 28"/>
                  <a:gd name="T8" fmla="*/ 99 w 99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28">
                    <a:moveTo>
                      <a:pt x="99" y="4"/>
                    </a:moveTo>
                    <a:lnTo>
                      <a:pt x="91" y="0"/>
                    </a:lnTo>
                    <a:lnTo>
                      <a:pt x="0" y="23"/>
                    </a:lnTo>
                    <a:lnTo>
                      <a:pt x="8" y="28"/>
                    </a:lnTo>
                    <a:lnTo>
                      <a:pt x="99" y="4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0" name="Freeform 718"/>
              <p:cNvSpPr/>
              <p:nvPr/>
            </p:nvSpPr>
            <p:spPr bwMode="auto">
              <a:xfrm>
                <a:off x="5037" y="1146"/>
                <a:ext cx="99" cy="28"/>
              </a:xfrm>
              <a:custGeom>
                <a:avLst/>
                <a:gdLst>
                  <a:gd name="T0" fmla="*/ 99 w 99"/>
                  <a:gd name="T1" fmla="*/ 4 h 28"/>
                  <a:gd name="T2" fmla="*/ 91 w 99"/>
                  <a:gd name="T3" fmla="*/ 0 h 28"/>
                  <a:gd name="T4" fmla="*/ 0 w 99"/>
                  <a:gd name="T5" fmla="*/ 23 h 28"/>
                  <a:gd name="T6" fmla="*/ 8 w 99"/>
                  <a:gd name="T7" fmla="*/ 28 h 28"/>
                  <a:gd name="T8" fmla="*/ 99 w 99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28">
                    <a:moveTo>
                      <a:pt x="99" y="4"/>
                    </a:moveTo>
                    <a:lnTo>
                      <a:pt x="91" y="0"/>
                    </a:lnTo>
                    <a:lnTo>
                      <a:pt x="0" y="23"/>
                    </a:lnTo>
                    <a:lnTo>
                      <a:pt x="8" y="28"/>
                    </a:lnTo>
                    <a:lnTo>
                      <a:pt x="99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1" name="Freeform 719"/>
              <p:cNvSpPr/>
              <p:nvPr/>
            </p:nvSpPr>
            <p:spPr bwMode="auto">
              <a:xfrm>
                <a:off x="5034" y="1166"/>
                <a:ext cx="12" cy="24"/>
              </a:xfrm>
              <a:custGeom>
                <a:avLst/>
                <a:gdLst>
                  <a:gd name="T0" fmla="*/ 12 w 12"/>
                  <a:gd name="T1" fmla="*/ 5 h 24"/>
                  <a:gd name="T2" fmla="*/ 4 w 12"/>
                  <a:gd name="T3" fmla="*/ 0 h 24"/>
                  <a:gd name="T4" fmla="*/ 0 w 12"/>
                  <a:gd name="T5" fmla="*/ 19 h 24"/>
                  <a:gd name="T6" fmla="*/ 7 w 12"/>
                  <a:gd name="T7" fmla="*/ 24 h 24"/>
                  <a:gd name="T8" fmla="*/ 12 w 12"/>
                  <a:gd name="T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4">
                    <a:moveTo>
                      <a:pt x="12" y="5"/>
                    </a:moveTo>
                    <a:lnTo>
                      <a:pt x="4" y="0"/>
                    </a:lnTo>
                    <a:lnTo>
                      <a:pt x="0" y="19"/>
                    </a:lnTo>
                    <a:lnTo>
                      <a:pt x="7" y="24"/>
                    </a:lnTo>
                    <a:lnTo>
                      <a:pt x="12" y="5"/>
                    </a:lnTo>
                    <a:close/>
                  </a:path>
                </a:pathLst>
              </a:custGeom>
              <a:solidFill>
                <a:srgbClr val="3B72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2" name="Freeform 720"/>
              <p:cNvSpPr/>
              <p:nvPr/>
            </p:nvSpPr>
            <p:spPr bwMode="auto">
              <a:xfrm>
                <a:off x="5034" y="1166"/>
                <a:ext cx="12" cy="24"/>
              </a:xfrm>
              <a:custGeom>
                <a:avLst/>
                <a:gdLst>
                  <a:gd name="T0" fmla="*/ 12 w 12"/>
                  <a:gd name="T1" fmla="*/ 5 h 24"/>
                  <a:gd name="T2" fmla="*/ 4 w 12"/>
                  <a:gd name="T3" fmla="*/ 0 h 24"/>
                  <a:gd name="T4" fmla="*/ 0 w 12"/>
                  <a:gd name="T5" fmla="*/ 19 h 24"/>
                  <a:gd name="T6" fmla="*/ 7 w 12"/>
                  <a:gd name="T7" fmla="*/ 24 h 24"/>
                  <a:gd name="T8" fmla="*/ 12 w 12"/>
                  <a:gd name="T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4">
                    <a:moveTo>
                      <a:pt x="12" y="5"/>
                    </a:moveTo>
                    <a:lnTo>
                      <a:pt x="4" y="0"/>
                    </a:lnTo>
                    <a:lnTo>
                      <a:pt x="0" y="19"/>
                    </a:lnTo>
                    <a:lnTo>
                      <a:pt x="7" y="24"/>
                    </a:lnTo>
                    <a:lnTo>
                      <a:pt x="12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3" name="Freeform 721"/>
              <p:cNvSpPr>
                <a:spLocks noEditPoints="1"/>
              </p:cNvSpPr>
              <p:nvPr/>
            </p:nvSpPr>
            <p:spPr bwMode="auto">
              <a:xfrm>
                <a:off x="5041" y="1138"/>
                <a:ext cx="105" cy="134"/>
              </a:xfrm>
              <a:custGeom>
                <a:avLst/>
                <a:gdLst>
                  <a:gd name="T0" fmla="*/ 96 w 105"/>
                  <a:gd name="T1" fmla="*/ 10 h 134"/>
                  <a:gd name="T2" fmla="*/ 98 w 105"/>
                  <a:gd name="T3" fmla="*/ 1 h 134"/>
                  <a:gd name="T4" fmla="*/ 105 w 105"/>
                  <a:gd name="T5" fmla="*/ 0 h 134"/>
                  <a:gd name="T6" fmla="*/ 71 w 105"/>
                  <a:gd name="T7" fmla="*/ 134 h 134"/>
                  <a:gd name="T8" fmla="*/ 0 w 105"/>
                  <a:gd name="T9" fmla="*/ 52 h 134"/>
                  <a:gd name="T10" fmla="*/ 5 w 105"/>
                  <a:gd name="T11" fmla="*/ 33 h 134"/>
                  <a:gd name="T12" fmla="*/ 96 w 105"/>
                  <a:gd name="T13" fmla="*/ 10 h 134"/>
                  <a:gd name="T14" fmla="*/ 68 w 105"/>
                  <a:gd name="T15" fmla="*/ 119 h 134"/>
                  <a:gd name="T16" fmla="*/ 94 w 105"/>
                  <a:gd name="T17" fmla="*/ 19 h 134"/>
                  <a:gd name="T18" fmla="*/ 9 w 105"/>
                  <a:gd name="T19" fmla="*/ 40 h 134"/>
                  <a:gd name="T20" fmla="*/ 8 w 105"/>
                  <a:gd name="T21" fmla="*/ 46 h 134"/>
                  <a:gd name="T22" fmla="*/ 68 w 105"/>
                  <a:gd name="T23" fmla="*/ 11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5" h="134">
                    <a:moveTo>
                      <a:pt x="96" y="10"/>
                    </a:moveTo>
                    <a:lnTo>
                      <a:pt x="98" y="1"/>
                    </a:lnTo>
                    <a:lnTo>
                      <a:pt x="105" y="0"/>
                    </a:lnTo>
                    <a:lnTo>
                      <a:pt x="71" y="134"/>
                    </a:lnTo>
                    <a:lnTo>
                      <a:pt x="0" y="52"/>
                    </a:lnTo>
                    <a:lnTo>
                      <a:pt x="5" y="33"/>
                    </a:lnTo>
                    <a:lnTo>
                      <a:pt x="96" y="10"/>
                    </a:lnTo>
                    <a:close/>
                    <a:moveTo>
                      <a:pt x="68" y="119"/>
                    </a:moveTo>
                    <a:lnTo>
                      <a:pt x="94" y="19"/>
                    </a:lnTo>
                    <a:lnTo>
                      <a:pt x="9" y="40"/>
                    </a:lnTo>
                    <a:lnTo>
                      <a:pt x="8" y="46"/>
                    </a:lnTo>
                    <a:lnTo>
                      <a:pt x="68" y="119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4" name="Freeform 722"/>
              <p:cNvSpPr>
                <a:spLocks noEditPoints="1"/>
              </p:cNvSpPr>
              <p:nvPr/>
            </p:nvSpPr>
            <p:spPr bwMode="auto">
              <a:xfrm>
                <a:off x="5041" y="1138"/>
                <a:ext cx="105" cy="134"/>
              </a:xfrm>
              <a:custGeom>
                <a:avLst/>
                <a:gdLst>
                  <a:gd name="T0" fmla="*/ 96 w 105"/>
                  <a:gd name="T1" fmla="*/ 10 h 134"/>
                  <a:gd name="T2" fmla="*/ 98 w 105"/>
                  <a:gd name="T3" fmla="*/ 1 h 134"/>
                  <a:gd name="T4" fmla="*/ 105 w 105"/>
                  <a:gd name="T5" fmla="*/ 0 h 134"/>
                  <a:gd name="T6" fmla="*/ 71 w 105"/>
                  <a:gd name="T7" fmla="*/ 134 h 134"/>
                  <a:gd name="T8" fmla="*/ 0 w 105"/>
                  <a:gd name="T9" fmla="*/ 52 h 134"/>
                  <a:gd name="T10" fmla="*/ 5 w 105"/>
                  <a:gd name="T11" fmla="*/ 33 h 134"/>
                  <a:gd name="T12" fmla="*/ 96 w 105"/>
                  <a:gd name="T13" fmla="*/ 10 h 134"/>
                  <a:gd name="T14" fmla="*/ 68 w 105"/>
                  <a:gd name="T15" fmla="*/ 119 h 134"/>
                  <a:gd name="T16" fmla="*/ 94 w 105"/>
                  <a:gd name="T17" fmla="*/ 19 h 134"/>
                  <a:gd name="T18" fmla="*/ 9 w 105"/>
                  <a:gd name="T19" fmla="*/ 40 h 134"/>
                  <a:gd name="T20" fmla="*/ 8 w 105"/>
                  <a:gd name="T21" fmla="*/ 46 h 134"/>
                  <a:gd name="T22" fmla="*/ 68 w 105"/>
                  <a:gd name="T23" fmla="*/ 11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5" h="134">
                    <a:moveTo>
                      <a:pt x="96" y="10"/>
                    </a:moveTo>
                    <a:lnTo>
                      <a:pt x="98" y="1"/>
                    </a:lnTo>
                    <a:lnTo>
                      <a:pt x="105" y="0"/>
                    </a:lnTo>
                    <a:lnTo>
                      <a:pt x="71" y="134"/>
                    </a:lnTo>
                    <a:lnTo>
                      <a:pt x="0" y="52"/>
                    </a:lnTo>
                    <a:lnTo>
                      <a:pt x="5" y="33"/>
                    </a:lnTo>
                    <a:lnTo>
                      <a:pt x="96" y="10"/>
                    </a:lnTo>
                    <a:moveTo>
                      <a:pt x="68" y="119"/>
                    </a:moveTo>
                    <a:lnTo>
                      <a:pt x="94" y="19"/>
                    </a:lnTo>
                    <a:lnTo>
                      <a:pt x="9" y="40"/>
                    </a:lnTo>
                    <a:lnTo>
                      <a:pt x="8" y="46"/>
                    </a:lnTo>
                    <a:lnTo>
                      <a:pt x="68" y="1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5" name="Freeform 723"/>
              <p:cNvSpPr/>
              <p:nvPr/>
            </p:nvSpPr>
            <p:spPr bwMode="auto">
              <a:xfrm>
                <a:off x="5128" y="1135"/>
                <a:ext cx="18" cy="19"/>
              </a:xfrm>
              <a:custGeom>
                <a:avLst/>
                <a:gdLst>
                  <a:gd name="T0" fmla="*/ 3 w 18"/>
                  <a:gd name="T1" fmla="*/ 0 h 19"/>
                  <a:gd name="T2" fmla="*/ 0 w 18"/>
                  <a:gd name="T3" fmla="*/ 11 h 19"/>
                  <a:gd name="T4" fmla="*/ 1 w 18"/>
                  <a:gd name="T5" fmla="*/ 15 h 19"/>
                  <a:gd name="T6" fmla="*/ 12 w 18"/>
                  <a:gd name="T7" fmla="*/ 18 h 19"/>
                  <a:gd name="T8" fmla="*/ 15 w 18"/>
                  <a:gd name="T9" fmla="*/ 15 h 19"/>
                  <a:gd name="T10" fmla="*/ 18 w 18"/>
                  <a:gd name="T11" fmla="*/ 4 h 19"/>
                  <a:gd name="T12" fmla="*/ 15 w 18"/>
                  <a:gd name="T13" fmla="*/ 6 h 19"/>
                  <a:gd name="T14" fmla="*/ 4 w 18"/>
                  <a:gd name="T15" fmla="*/ 4 h 19"/>
                  <a:gd name="T16" fmla="*/ 3 w 18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3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4"/>
                      <a:pt x="1" y="15"/>
                    </a:cubicBezTo>
                    <a:cubicBezTo>
                      <a:pt x="4" y="17"/>
                      <a:pt x="8" y="19"/>
                      <a:pt x="12" y="18"/>
                    </a:cubicBezTo>
                    <a:cubicBezTo>
                      <a:pt x="13" y="17"/>
                      <a:pt x="14" y="16"/>
                      <a:pt x="15" y="1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5"/>
                      <a:pt x="16" y="6"/>
                      <a:pt x="15" y="6"/>
                    </a:cubicBezTo>
                    <a:cubicBezTo>
                      <a:pt x="11" y="7"/>
                      <a:pt x="7" y="6"/>
                      <a:pt x="4" y="4"/>
                    </a:cubicBezTo>
                    <a:cubicBezTo>
                      <a:pt x="3" y="2"/>
                      <a:pt x="2" y="1"/>
                      <a:pt x="3" y="0"/>
                    </a:cubicBezTo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6" name="Freeform 724"/>
              <p:cNvSpPr/>
              <p:nvPr/>
            </p:nvSpPr>
            <p:spPr bwMode="auto">
              <a:xfrm>
                <a:off x="5130" y="1132"/>
                <a:ext cx="17" cy="10"/>
              </a:xfrm>
              <a:custGeom>
                <a:avLst/>
                <a:gdLst>
                  <a:gd name="T0" fmla="*/ 4 w 17"/>
                  <a:gd name="T1" fmla="*/ 0 h 10"/>
                  <a:gd name="T2" fmla="*/ 2 w 17"/>
                  <a:gd name="T3" fmla="*/ 7 h 10"/>
                  <a:gd name="T4" fmla="*/ 13 w 17"/>
                  <a:gd name="T5" fmla="*/ 9 h 10"/>
                  <a:gd name="T6" fmla="*/ 14 w 17"/>
                  <a:gd name="T7" fmla="*/ 3 h 10"/>
                  <a:gd name="T8" fmla="*/ 4 w 17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0">
                    <a:moveTo>
                      <a:pt x="4" y="0"/>
                    </a:moveTo>
                    <a:cubicBezTo>
                      <a:pt x="0" y="1"/>
                      <a:pt x="0" y="4"/>
                      <a:pt x="2" y="7"/>
                    </a:cubicBezTo>
                    <a:cubicBezTo>
                      <a:pt x="5" y="9"/>
                      <a:pt x="9" y="10"/>
                      <a:pt x="13" y="9"/>
                    </a:cubicBezTo>
                    <a:cubicBezTo>
                      <a:pt x="16" y="8"/>
                      <a:pt x="17" y="6"/>
                      <a:pt x="14" y="3"/>
                    </a:cubicBezTo>
                    <a:cubicBezTo>
                      <a:pt x="12" y="1"/>
                      <a:pt x="7" y="0"/>
                      <a:pt x="4" y="0"/>
                    </a:cubicBezTo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7" name="Freeform 725"/>
              <p:cNvSpPr/>
              <p:nvPr/>
            </p:nvSpPr>
            <p:spPr bwMode="auto">
              <a:xfrm>
                <a:off x="5135" y="1128"/>
                <a:ext cx="8" cy="11"/>
              </a:xfrm>
              <a:custGeom>
                <a:avLst/>
                <a:gdLst>
                  <a:gd name="T0" fmla="*/ 2 w 8"/>
                  <a:gd name="T1" fmla="*/ 0 h 11"/>
                  <a:gd name="T2" fmla="*/ 0 w 8"/>
                  <a:gd name="T3" fmla="*/ 7 h 11"/>
                  <a:gd name="T4" fmla="*/ 0 w 8"/>
                  <a:gd name="T5" fmla="*/ 9 h 11"/>
                  <a:gd name="T6" fmla="*/ 5 w 8"/>
                  <a:gd name="T7" fmla="*/ 10 h 11"/>
                  <a:gd name="T8" fmla="*/ 6 w 8"/>
                  <a:gd name="T9" fmla="*/ 9 h 11"/>
                  <a:gd name="T10" fmla="*/ 8 w 8"/>
                  <a:gd name="T11" fmla="*/ 1 h 11"/>
                  <a:gd name="T12" fmla="*/ 7 w 8"/>
                  <a:gd name="T13" fmla="*/ 2 h 11"/>
                  <a:gd name="T14" fmla="*/ 2 w 8"/>
                  <a:gd name="T15" fmla="*/ 1 h 11"/>
                  <a:gd name="T16" fmla="*/ 2 w 8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1">
                    <a:moveTo>
                      <a:pt x="2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1" y="10"/>
                      <a:pt x="4" y="11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6" y="3"/>
                      <a:pt x="3" y="2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8" name="Freeform 726"/>
              <p:cNvSpPr/>
              <p:nvPr/>
            </p:nvSpPr>
            <p:spPr bwMode="auto">
              <a:xfrm>
                <a:off x="5136" y="1126"/>
                <a:ext cx="8" cy="5"/>
              </a:xfrm>
              <a:custGeom>
                <a:avLst/>
                <a:gdLst>
                  <a:gd name="T0" fmla="*/ 2 w 8"/>
                  <a:gd name="T1" fmla="*/ 0 h 5"/>
                  <a:gd name="T2" fmla="*/ 1 w 8"/>
                  <a:gd name="T3" fmla="*/ 3 h 5"/>
                  <a:gd name="T4" fmla="*/ 6 w 8"/>
                  <a:gd name="T5" fmla="*/ 4 h 5"/>
                  <a:gd name="T6" fmla="*/ 7 w 8"/>
                  <a:gd name="T7" fmla="*/ 2 h 5"/>
                  <a:gd name="T8" fmla="*/ 2 w 8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2" y="0"/>
                    </a:moveTo>
                    <a:cubicBezTo>
                      <a:pt x="1" y="1"/>
                      <a:pt x="0" y="2"/>
                      <a:pt x="1" y="3"/>
                    </a:cubicBezTo>
                    <a:cubicBezTo>
                      <a:pt x="2" y="4"/>
                      <a:pt x="5" y="5"/>
                      <a:pt x="6" y="4"/>
                    </a:cubicBezTo>
                    <a:cubicBezTo>
                      <a:pt x="8" y="4"/>
                      <a:pt x="8" y="3"/>
                      <a:pt x="7" y="2"/>
                    </a:cubicBezTo>
                    <a:cubicBezTo>
                      <a:pt x="6" y="1"/>
                      <a:pt x="4" y="0"/>
                      <a:pt x="2" y="0"/>
                    </a:cubicBezTo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9" name="Freeform 727"/>
              <p:cNvSpPr/>
              <p:nvPr/>
            </p:nvSpPr>
            <p:spPr bwMode="auto">
              <a:xfrm>
                <a:off x="5015" y="1293"/>
                <a:ext cx="6" cy="3"/>
              </a:xfrm>
              <a:custGeom>
                <a:avLst/>
                <a:gdLst>
                  <a:gd name="T0" fmla="*/ 6 w 6"/>
                  <a:gd name="T1" fmla="*/ 3 h 3"/>
                  <a:gd name="T2" fmla="*/ 2 w 6"/>
                  <a:gd name="T3" fmla="*/ 0 h 3"/>
                  <a:gd name="T4" fmla="*/ 0 w 6"/>
                  <a:gd name="T5" fmla="*/ 0 h 3"/>
                  <a:gd name="T6" fmla="*/ 4 w 6"/>
                  <a:gd name="T7" fmla="*/ 3 h 3"/>
                  <a:gd name="T8" fmla="*/ 6 w 6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5" y="2"/>
                      <a:pt x="6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0" name="Freeform 728"/>
              <p:cNvSpPr/>
              <p:nvPr/>
            </p:nvSpPr>
            <p:spPr bwMode="auto">
              <a:xfrm>
                <a:off x="5014" y="129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1 h 4"/>
                  <a:gd name="T6" fmla="*/ 3 w 5"/>
                  <a:gd name="T7" fmla="*/ 4 h 4"/>
                  <a:gd name="T8" fmla="*/ 5 w 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3"/>
                      <a:pt x="5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1" name="Freeform 729"/>
              <p:cNvSpPr/>
              <p:nvPr/>
            </p:nvSpPr>
            <p:spPr bwMode="auto">
              <a:xfrm>
                <a:off x="5013" y="1294"/>
                <a:ext cx="4" cy="5"/>
              </a:xfrm>
              <a:custGeom>
                <a:avLst/>
                <a:gdLst>
                  <a:gd name="T0" fmla="*/ 4 w 4"/>
                  <a:gd name="T1" fmla="*/ 3 h 5"/>
                  <a:gd name="T2" fmla="*/ 1 w 4"/>
                  <a:gd name="T3" fmla="*/ 0 h 5"/>
                  <a:gd name="T4" fmla="*/ 0 w 4"/>
                  <a:gd name="T5" fmla="*/ 2 h 5"/>
                  <a:gd name="T6" fmla="*/ 3 w 4"/>
                  <a:gd name="T7" fmla="*/ 5 h 5"/>
                  <a:gd name="T8" fmla="*/ 4 w 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4" y="3"/>
                      <a:pt x="4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2" name="Freeform 730"/>
              <p:cNvSpPr/>
              <p:nvPr/>
            </p:nvSpPr>
            <p:spPr bwMode="auto">
              <a:xfrm>
                <a:off x="5012" y="1296"/>
                <a:ext cx="5" cy="7"/>
              </a:xfrm>
              <a:custGeom>
                <a:avLst/>
                <a:gdLst>
                  <a:gd name="T0" fmla="*/ 4 w 5"/>
                  <a:gd name="T1" fmla="*/ 3 h 7"/>
                  <a:gd name="T2" fmla="*/ 1 w 5"/>
                  <a:gd name="T3" fmla="*/ 0 h 7"/>
                  <a:gd name="T4" fmla="*/ 0 w 5"/>
                  <a:gd name="T5" fmla="*/ 2 h 7"/>
                  <a:gd name="T6" fmla="*/ 1 w 5"/>
                  <a:gd name="T7" fmla="*/ 4 h 7"/>
                  <a:gd name="T8" fmla="*/ 5 w 5"/>
                  <a:gd name="T9" fmla="*/ 7 h 7"/>
                  <a:gd name="T10" fmla="*/ 4 w 5"/>
                  <a:gd name="T11" fmla="*/ 5 h 7"/>
                  <a:gd name="T12" fmla="*/ 4 w 5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4"/>
                      <a:pt x="4" y="3"/>
                      <a:pt x="4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3" name="Freeform 731"/>
              <p:cNvSpPr/>
              <p:nvPr/>
            </p:nvSpPr>
            <p:spPr bwMode="auto">
              <a:xfrm>
                <a:off x="5016" y="1295"/>
                <a:ext cx="6" cy="8"/>
              </a:xfrm>
              <a:custGeom>
                <a:avLst/>
                <a:gdLst>
                  <a:gd name="T0" fmla="*/ 3 w 6"/>
                  <a:gd name="T1" fmla="*/ 1 h 8"/>
                  <a:gd name="T2" fmla="*/ 0 w 6"/>
                  <a:gd name="T3" fmla="*/ 6 h 8"/>
                  <a:gd name="T4" fmla="*/ 3 w 6"/>
                  <a:gd name="T5" fmla="*/ 7 h 8"/>
                  <a:gd name="T6" fmla="*/ 6 w 6"/>
                  <a:gd name="T7" fmla="*/ 2 h 8"/>
                  <a:gd name="T8" fmla="*/ 3 w 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1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0" y="8"/>
                      <a:pt x="1" y="8"/>
                      <a:pt x="3" y="7"/>
                    </a:cubicBezTo>
                    <a:cubicBezTo>
                      <a:pt x="4" y="6"/>
                      <a:pt x="6" y="4"/>
                      <a:pt x="6" y="2"/>
                    </a:cubicBezTo>
                    <a:cubicBezTo>
                      <a:pt x="6" y="1"/>
                      <a:pt x="4" y="0"/>
                      <a:pt x="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4" name="Freeform 732"/>
              <p:cNvSpPr/>
              <p:nvPr/>
            </p:nvSpPr>
            <p:spPr bwMode="auto">
              <a:xfrm>
                <a:off x="5206" y="1197"/>
                <a:ext cx="5" cy="3"/>
              </a:xfrm>
              <a:custGeom>
                <a:avLst/>
                <a:gdLst>
                  <a:gd name="T0" fmla="*/ 5 w 5"/>
                  <a:gd name="T1" fmla="*/ 3 h 3"/>
                  <a:gd name="T2" fmla="*/ 2 w 5"/>
                  <a:gd name="T3" fmla="*/ 0 h 3"/>
                  <a:gd name="T4" fmla="*/ 0 w 5"/>
                  <a:gd name="T5" fmla="*/ 0 h 3"/>
                  <a:gd name="T6" fmla="*/ 3 w 5"/>
                  <a:gd name="T7" fmla="*/ 3 h 3"/>
                  <a:gd name="T8" fmla="*/ 5 w 5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5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5" y="2"/>
                      <a:pt x="5" y="3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5" name="Freeform 733"/>
              <p:cNvSpPr/>
              <p:nvPr/>
            </p:nvSpPr>
            <p:spPr bwMode="auto">
              <a:xfrm>
                <a:off x="5204" y="119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2 w 5"/>
                  <a:gd name="T3" fmla="*/ 0 h 4"/>
                  <a:gd name="T4" fmla="*/ 0 w 5"/>
                  <a:gd name="T5" fmla="*/ 2 h 4"/>
                  <a:gd name="T6" fmla="*/ 4 w 5"/>
                  <a:gd name="T7" fmla="*/ 4 h 4"/>
                  <a:gd name="T8" fmla="*/ 5 w 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0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5" y="3"/>
                      <a:pt x="5" y="3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6" name="Freeform 734"/>
              <p:cNvSpPr/>
              <p:nvPr/>
            </p:nvSpPr>
            <p:spPr bwMode="auto">
              <a:xfrm>
                <a:off x="5203" y="1199"/>
                <a:ext cx="5" cy="4"/>
              </a:xfrm>
              <a:custGeom>
                <a:avLst/>
                <a:gdLst>
                  <a:gd name="T0" fmla="*/ 5 w 5"/>
                  <a:gd name="T1" fmla="*/ 2 h 4"/>
                  <a:gd name="T2" fmla="*/ 1 w 5"/>
                  <a:gd name="T3" fmla="*/ 0 h 4"/>
                  <a:gd name="T4" fmla="*/ 0 w 5"/>
                  <a:gd name="T5" fmla="*/ 1 h 4"/>
                  <a:gd name="T6" fmla="*/ 4 w 5"/>
                  <a:gd name="T7" fmla="*/ 4 h 4"/>
                  <a:gd name="T8" fmla="*/ 5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7" name="Freeform 735"/>
              <p:cNvSpPr/>
              <p:nvPr/>
            </p:nvSpPr>
            <p:spPr bwMode="auto">
              <a:xfrm>
                <a:off x="5203" y="1200"/>
                <a:ext cx="4" cy="7"/>
              </a:xfrm>
              <a:custGeom>
                <a:avLst/>
                <a:gdLst>
                  <a:gd name="T0" fmla="*/ 4 w 4"/>
                  <a:gd name="T1" fmla="*/ 3 h 7"/>
                  <a:gd name="T2" fmla="*/ 0 w 4"/>
                  <a:gd name="T3" fmla="*/ 0 h 7"/>
                  <a:gd name="T4" fmla="*/ 0 w 4"/>
                  <a:gd name="T5" fmla="*/ 3 h 7"/>
                  <a:gd name="T6" fmla="*/ 0 w 4"/>
                  <a:gd name="T7" fmla="*/ 4 h 7"/>
                  <a:gd name="T8" fmla="*/ 4 w 4"/>
                  <a:gd name="T9" fmla="*/ 7 h 7"/>
                  <a:gd name="T10" fmla="*/ 3 w 4"/>
                  <a:gd name="T11" fmla="*/ 5 h 7"/>
                  <a:gd name="T12" fmla="*/ 4 w 4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4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3" y="6"/>
                      <a:pt x="3" y="5"/>
                    </a:cubicBezTo>
                    <a:cubicBezTo>
                      <a:pt x="3" y="4"/>
                      <a:pt x="3" y="3"/>
                      <a:pt x="4" y="3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8" name="Freeform 736"/>
              <p:cNvSpPr/>
              <p:nvPr/>
            </p:nvSpPr>
            <p:spPr bwMode="auto">
              <a:xfrm>
                <a:off x="5206" y="1199"/>
                <a:ext cx="6" cy="8"/>
              </a:xfrm>
              <a:custGeom>
                <a:avLst/>
                <a:gdLst>
                  <a:gd name="T0" fmla="*/ 3 w 6"/>
                  <a:gd name="T1" fmla="*/ 1 h 8"/>
                  <a:gd name="T2" fmla="*/ 0 w 6"/>
                  <a:gd name="T3" fmla="*/ 6 h 8"/>
                  <a:gd name="T4" fmla="*/ 3 w 6"/>
                  <a:gd name="T5" fmla="*/ 8 h 8"/>
                  <a:gd name="T6" fmla="*/ 6 w 6"/>
                  <a:gd name="T7" fmla="*/ 2 h 8"/>
                  <a:gd name="T8" fmla="*/ 3 w 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1"/>
                    </a:moveTo>
                    <a:cubicBezTo>
                      <a:pt x="2" y="2"/>
                      <a:pt x="0" y="4"/>
                      <a:pt x="0" y="6"/>
                    </a:cubicBezTo>
                    <a:cubicBezTo>
                      <a:pt x="0" y="8"/>
                      <a:pt x="2" y="8"/>
                      <a:pt x="3" y="8"/>
                    </a:cubicBezTo>
                    <a:cubicBezTo>
                      <a:pt x="5" y="7"/>
                      <a:pt x="6" y="4"/>
                      <a:pt x="6" y="2"/>
                    </a:cubicBezTo>
                    <a:cubicBezTo>
                      <a:pt x="6" y="1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9" name="Freeform 737"/>
              <p:cNvSpPr/>
              <p:nvPr/>
            </p:nvSpPr>
            <p:spPr bwMode="auto">
              <a:xfrm>
                <a:off x="5110" y="1103"/>
                <a:ext cx="55" cy="30"/>
              </a:xfrm>
              <a:custGeom>
                <a:avLst/>
                <a:gdLst>
                  <a:gd name="T0" fmla="*/ 31 w 55"/>
                  <a:gd name="T1" fmla="*/ 3 h 30"/>
                  <a:gd name="T2" fmla="*/ 45 w 55"/>
                  <a:gd name="T3" fmla="*/ 22 h 30"/>
                  <a:gd name="T4" fmla="*/ 4 w 55"/>
                  <a:gd name="T5" fmla="*/ 25 h 30"/>
                  <a:gd name="T6" fmla="*/ 31 w 55"/>
                  <a:gd name="T7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30">
                    <a:moveTo>
                      <a:pt x="31" y="3"/>
                    </a:moveTo>
                    <a:cubicBezTo>
                      <a:pt x="31" y="3"/>
                      <a:pt x="55" y="12"/>
                      <a:pt x="45" y="22"/>
                    </a:cubicBezTo>
                    <a:cubicBezTo>
                      <a:pt x="38" y="30"/>
                      <a:pt x="9" y="30"/>
                      <a:pt x="4" y="25"/>
                    </a:cubicBezTo>
                    <a:cubicBezTo>
                      <a:pt x="0" y="21"/>
                      <a:pt x="22" y="0"/>
                      <a:pt x="31" y="3"/>
                    </a:cubicBezTo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0" name="Freeform 738"/>
              <p:cNvSpPr/>
              <p:nvPr/>
            </p:nvSpPr>
            <p:spPr bwMode="auto">
              <a:xfrm>
                <a:off x="5115" y="1118"/>
                <a:ext cx="41" cy="11"/>
              </a:xfrm>
              <a:custGeom>
                <a:avLst/>
                <a:gdLst>
                  <a:gd name="T0" fmla="*/ 39 w 41"/>
                  <a:gd name="T1" fmla="*/ 0 h 11"/>
                  <a:gd name="T2" fmla="*/ 19 w 41"/>
                  <a:gd name="T3" fmla="*/ 8 h 11"/>
                  <a:gd name="T4" fmla="*/ 8 w 41"/>
                  <a:gd name="T5" fmla="*/ 9 h 11"/>
                  <a:gd name="T6" fmla="*/ 6 w 41"/>
                  <a:gd name="T7" fmla="*/ 9 h 11"/>
                  <a:gd name="T8" fmla="*/ 5 w 41"/>
                  <a:gd name="T9" fmla="*/ 9 h 11"/>
                  <a:gd name="T10" fmla="*/ 5 w 41"/>
                  <a:gd name="T11" fmla="*/ 10 h 11"/>
                  <a:gd name="T12" fmla="*/ 19 w 41"/>
                  <a:gd name="T13" fmla="*/ 11 h 11"/>
                  <a:gd name="T14" fmla="*/ 40 w 41"/>
                  <a:gd name="T15" fmla="*/ 2 h 11"/>
                  <a:gd name="T16" fmla="*/ 39 w 41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11">
                    <a:moveTo>
                      <a:pt x="39" y="0"/>
                    </a:moveTo>
                    <a:cubicBezTo>
                      <a:pt x="36" y="0"/>
                      <a:pt x="27" y="7"/>
                      <a:pt x="19" y="8"/>
                    </a:cubicBezTo>
                    <a:cubicBezTo>
                      <a:pt x="16" y="9"/>
                      <a:pt x="12" y="9"/>
                      <a:pt x="8" y="9"/>
                    </a:cubicBezTo>
                    <a:cubicBezTo>
                      <a:pt x="8" y="9"/>
                      <a:pt x="7" y="9"/>
                      <a:pt x="6" y="9"/>
                    </a:cubicBezTo>
                    <a:cubicBezTo>
                      <a:pt x="6" y="9"/>
                      <a:pt x="5" y="9"/>
                      <a:pt x="5" y="9"/>
                    </a:cubicBezTo>
                    <a:cubicBezTo>
                      <a:pt x="1" y="9"/>
                      <a:pt x="0" y="9"/>
                      <a:pt x="5" y="10"/>
                    </a:cubicBezTo>
                    <a:cubicBezTo>
                      <a:pt x="10" y="11"/>
                      <a:pt x="15" y="11"/>
                      <a:pt x="19" y="11"/>
                    </a:cubicBezTo>
                    <a:cubicBezTo>
                      <a:pt x="37" y="11"/>
                      <a:pt x="40" y="2"/>
                      <a:pt x="40" y="2"/>
                    </a:cubicBezTo>
                    <a:cubicBezTo>
                      <a:pt x="41" y="1"/>
                      <a:pt x="40" y="0"/>
                      <a:pt x="39" y="0"/>
                    </a:cubicBezTo>
                  </a:path>
                </a:pathLst>
              </a:custGeom>
              <a:solidFill>
                <a:srgbClr val="58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1" name="Freeform 739"/>
              <p:cNvSpPr/>
              <p:nvPr/>
            </p:nvSpPr>
            <p:spPr bwMode="auto">
              <a:xfrm>
                <a:off x="5114" y="1157"/>
                <a:ext cx="21" cy="78"/>
              </a:xfrm>
              <a:custGeom>
                <a:avLst/>
                <a:gdLst>
                  <a:gd name="T0" fmla="*/ 21 w 21"/>
                  <a:gd name="T1" fmla="*/ 0 h 78"/>
                  <a:gd name="T2" fmla="*/ 20 w 21"/>
                  <a:gd name="T3" fmla="*/ 0 h 78"/>
                  <a:gd name="T4" fmla="*/ 1 w 21"/>
                  <a:gd name="T5" fmla="*/ 77 h 78"/>
                  <a:gd name="T6" fmla="*/ 1 w 21"/>
                  <a:gd name="T7" fmla="*/ 78 h 78"/>
                  <a:gd name="T8" fmla="*/ 21 w 21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78">
                    <a:moveTo>
                      <a:pt x="21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" y="77"/>
                      <a:pt x="1" y="77"/>
                      <a:pt x="1" y="77"/>
                    </a:cubicBezTo>
                    <a:cubicBezTo>
                      <a:pt x="0" y="77"/>
                      <a:pt x="1" y="78"/>
                      <a:pt x="1" y="78"/>
                    </a:cubicBezTo>
                    <a:cubicBezTo>
                      <a:pt x="21" y="0"/>
                      <a:pt x="21" y="0"/>
                      <a:pt x="21" y="0"/>
                    </a:cubicBezTo>
                  </a:path>
                </a:pathLst>
              </a:custGeom>
              <a:solidFill>
                <a:srgbClr val="EE96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2" name="Freeform 740"/>
              <p:cNvSpPr/>
              <p:nvPr/>
            </p:nvSpPr>
            <p:spPr bwMode="auto">
              <a:xfrm>
                <a:off x="5115" y="1153"/>
                <a:ext cx="23" cy="83"/>
              </a:xfrm>
              <a:custGeom>
                <a:avLst/>
                <a:gdLst>
                  <a:gd name="T0" fmla="*/ 20 w 23"/>
                  <a:gd name="T1" fmla="*/ 0 h 83"/>
                  <a:gd name="T2" fmla="*/ 19 w 23"/>
                  <a:gd name="T3" fmla="*/ 4 h 83"/>
                  <a:gd name="T4" fmla="*/ 20 w 23"/>
                  <a:gd name="T5" fmla="*/ 4 h 83"/>
                  <a:gd name="T6" fmla="*/ 0 w 23"/>
                  <a:gd name="T7" fmla="*/ 82 h 83"/>
                  <a:gd name="T8" fmla="*/ 1 w 23"/>
                  <a:gd name="T9" fmla="*/ 83 h 83"/>
                  <a:gd name="T10" fmla="*/ 1 w 23"/>
                  <a:gd name="T11" fmla="*/ 83 h 83"/>
                  <a:gd name="T12" fmla="*/ 3 w 23"/>
                  <a:gd name="T13" fmla="*/ 82 h 83"/>
                  <a:gd name="T14" fmla="*/ 23 w 23"/>
                  <a:gd name="T15" fmla="*/ 0 h 83"/>
                  <a:gd name="T16" fmla="*/ 22 w 23"/>
                  <a:gd name="T17" fmla="*/ 0 h 83"/>
                  <a:gd name="T18" fmla="*/ 20 w 23"/>
                  <a:gd name="T1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83">
                    <a:moveTo>
                      <a:pt x="20" y="0"/>
                    </a:move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0" y="83"/>
                      <a:pt x="1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2" y="83"/>
                      <a:pt x="3" y="83"/>
                      <a:pt x="3" y="8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2" y="0"/>
                    </a:cubicBezTo>
                    <a:cubicBezTo>
                      <a:pt x="21" y="0"/>
                      <a:pt x="21" y="0"/>
                      <a:pt x="20" y="0"/>
                    </a:cubicBezTo>
                  </a:path>
                </a:pathLst>
              </a:custGeom>
              <a:solidFill>
                <a:srgbClr val="EE96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3" name="Freeform 741"/>
              <p:cNvSpPr/>
              <p:nvPr/>
            </p:nvSpPr>
            <p:spPr bwMode="auto">
              <a:xfrm>
                <a:off x="5135" y="1144"/>
                <a:ext cx="5" cy="9"/>
              </a:xfrm>
              <a:custGeom>
                <a:avLst/>
                <a:gdLst>
                  <a:gd name="T0" fmla="*/ 3 w 5"/>
                  <a:gd name="T1" fmla="*/ 0 h 9"/>
                  <a:gd name="T2" fmla="*/ 2 w 5"/>
                  <a:gd name="T3" fmla="*/ 1 h 9"/>
                  <a:gd name="T4" fmla="*/ 0 w 5"/>
                  <a:gd name="T5" fmla="*/ 9 h 9"/>
                  <a:gd name="T6" fmla="*/ 2 w 5"/>
                  <a:gd name="T7" fmla="*/ 9 h 9"/>
                  <a:gd name="T8" fmla="*/ 3 w 5"/>
                  <a:gd name="T9" fmla="*/ 9 h 9"/>
                  <a:gd name="T10" fmla="*/ 5 w 5"/>
                  <a:gd name="T11" fmla="*/ 2 h 9"/>
                  <a:gd name="T12" fmla="*/ 4 w 5"/>
                  <a:gd name="T13" fmla="*/ 0 h 9"/>
                  <a:gd name="T14" fmla="*/ 3 w 5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9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9"/>
                      <a:pt x="1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rgbClr val="EE96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4" name="Freeform 742"/>
              <p:cNvSpPr>
                <a:spLocks noEditPoints="1"/>
              </p:cNvSpPr>
              <p:nvPr/>
            </p:nvSpPr>
            <p:spPr bwMode="auto">
              <a:xfrm>
                <a:off x="5146" y="1160"/>
                <a:ext cx="51" cy="32"/>
              </a:xfrm>
              <a:custGeom>
                <a:avLst/>
                <a:gdLst>
                  <a:gd name="T0" fmla="*/ 34 w 51"/>
                  <a:gd name="T1" fmla="*/ 21 h 32"/>
                  <a:gd name="T2" fmla="*/ 34 w 51"/>
                  <a:gd name="T3" fmla="*/ 22 h 32"/>
                  <a:gd name="T4" fmla="*/ 50 w 51"/>
                  <a:gd name="T5" fmla="*/ 32 h 32"/>
                  <a:gd name="T6" fmla="*/ 51 w 51"/>
                  <a:gd name="T7" fmla="*/ 32 h 32"/>
                  <a:gd name="T8" fmla="*/ 51 w 51"/>
                  <a:gd name="T9" fmla="*/ 31 h 32"/>
                  <a:gd name="T10" fmla="*/ 34 w 51"/>
                  <a:gd name="T11" fmla="*/ 21 h 32"/>
                  <a:gd name="T12" fmla="*/ 22 w 51"/>
                  <a:gd name="T13" fmla="*/ 13 h 32"/>
                  <a:gd name="T14" fmla="*/ 21 w 51"/>
                  <a:gd name="T15" fmla="*/ 14 h 32"/>
                  <a:gd name="T16" fmla="*/ 23 w 51"/>
                  <a:gd name="T17" fmla="*/ 15 h 32"/>
                  <a:gd name="T18" fmla="*/ 24 w 51"/>
                  <a:gd name="T19" fmla="*/ 14 h 32"/>
                  <a:gd name="T20" fmla="*/ 22 w 51"/>
                  <a:gd name="T21" fmla="*/ 13 h 32"/>
                  <a:gd name="T22" fmla="*/ 0 w 51"/>
                  <a:gd name="T23" fmla="*/ 0 h 32"/>
                  <a:gd name="T24" fmla="*/ 0 w 51"/>
                  <a:gd name="T25" fmla="*/ 0 h 32"/>
                  <a:gd name="T26" fmla="*/ 0 w 51"/>
                  <a:gd name="T27" fmla="*/ 1 h 32"/>
                  <a:gd name="T28" fmla="*/ 13 w 51"/>
                  <a:gd name="T29" fmla="*/ 9 h 32"/>
                  <a:gd name="T30" fmla="*/ 13 w 51"/>
                  <a:gd name="T31" fmla="*/ 8 h 32"/>
                  <a:gd name="T32" fmla="*/ 0 w 51"/>
                  <a:gd name="T3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32">
                    <a:moveTo>
                      <a:pt x="34" y="21"/>
                    </a:moveTo>
                    <a:cubicBezTo>
                      <a:pt x="34" y="21"/>
                      <a:pt x="34" y="22"/>
                      <a:pt x="34" y="2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34" y="21"/>
                      <a:pt x="34" y="21"/>
                      <a:pt x="34" y="21"/>
                    </a:cubicBezTo>
                    <a:moveTo>
                      <a:pt x="22" y="13"/>
                    </a:moveTo>
                    <a:cubicBezTo>
                      <a:pt x="22" y="14"/>
                      <a:pt x="22" y="14"/>
                      <a:pt x="21" y="14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4" y="15"/>
                      <a:pt x="24" y="15"/>
                      <a:pt x="24" y="14"/>
                    </a:cubicBezTo>
                    <a:cubicBezTo>
                      <a:pt x="22" y="13"/>
                      <a:pt x="22" y="13"/>
                      <a:pt x="22" y="13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E96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5" name="Freeform 743"/>
              <p:cNvSpPr/>
              <p:nvPr/>
            </p:nvSpPr>
            <p:spPr bwMode="auto">
              <a:xfrm>
                <a:off x="5174" y="1177"/>
                <a:ext cx="0" cy="1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5E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6" name="Freeform 744"/>
              <p:cNvSpPr/>
              <p:nvPr/>
            </p:nvSpPr>
            <p:spPr bwMode="auto">
              <a:xfrm>
                <a:off x="5177" y="1180"/>
                <a:ext cx="3" cy="2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9B9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7" name="Freeform 745"/>
              <p:cNvSpPr/>
              <p:nvPr/>
            </p:nvSpPr>
            <p:spPr bwMode="auto">
              <a:xfrm>
                <a:off x="5169" y="1174"/>
                <a:ext cx="5" cy="4"/>
              </a:xfrm>
              <a:custGeom>
                <a:avLst/>
                <a:gdLst>
                  <a:gd name="T0" fmla="*/ 1 w 5"/>
                  <a:gd name="T1" fmla="*/ 0 h 4"/>
                  <a:gd name="T2" fmla="*/ 0 w 5"/>
                  <a:gd name="T3" fmla="*/ 1 h 4"/>
                  <a:gd name="T4" fmla="*/ 5 w 5"/>
                  <a:gd name="T5" fmla="*/ 4 h 4"/>
                  <a:gd name="T6" fmla="*/ 5 w 5"/>
                  <a:gd name="T7" fmla="*/ 3 h 4"/>
                  <a:gd name="T8" fmla="*/ 1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8E8D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8" name="Freeform 746"/>
              <p:cNvSpPr/>
              <p:nvPr/>
            </p:nvSpPr>
            <p:spPr bwMode="auto">
              <a:xfrm>
                <a:off x="5174" y="1177"/>
                <a:ext cx="4" cy="3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1 h 3"/>
                  <a:gd name="T4" fmla="*/ 3 w 4"/>
                  <a:gd name="T5" fmla="*/ 3 h 3"/>
                  <a:gd name="T6" fmla="*/ 4 w 4"/>
                  <a:gd name="T7" fmla="*/ 3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7775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9" name="Freeform 747"/>
              <p:cNvSpPr/>
              <p:nvPr/>
            </p:nvSpPr>
            <p:spPr bwMode="auto">
              <a:xfrm>
                <a:off x="5159" y="1168"/>
                <a:ext cx="7" cy="5"/>
              </a:xfrm>
              <a:custGeom>
                <a:avLst/>
                <a:gdLst>
                  <a:gd name="T0" fmla="*/ 0 w 7"/>
                  <a:gd name="T1" fmla="*/ 0 h 5"/>
                  <a:gd name="T2" fmla="*/ 0 w 7"/>
                  <a:gd name="T3" fmla="*/ 1 h 5"/>
                  <a:gd name="T4" fmla="*/ 6 w 7"/>
                  <a:gd name="T5" fmla="*/ 5 h 5"/>
                  <a:gd name="T6" fmla="*/ 7 w 7"/>
                  <a:gd name="T7" fmla="*/ 4 h 5"/>
                  <a:gd name="T8" fmla="*/ 0 w 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B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0" name="Freeform 748"/>
              <p:cNvSpPr/>
              <p:nvPr/>
            </p:nvSpPr>
            <p:spPr bwMode="auto">
              <a:xfrm>
                <a:off x="5165" y="1172"/>
                <a:ext cx="3" cy="2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D6D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1" name="Freeform 749"/>
              <p:cNvSpPr/>
              <p:nvPr/>
            </p:nvSpPr>
            <p:spPr bwMode="auto">
              <a:xfrm>
                <a:off x="5051" y="1228"/>
                <a:ext cx="15" cy="22"/>
              </a:xfrm>
              <a:custGeom>
                <a:avLst/>
                <a:gdLst>
                  <a:gd name="T0" fmla="*/ 8 w 15"/>
                  <a:gd name="T1" fmla="*/ 8 h 22"/>
                  <a:gd name="T2" fmla="*/ 0 w 15"/>
                  <a:gd name="T3" fmla="*/ 0 h 22"/>
                  <a:gd name="T4" fmla="*/ 6 w 15"/>
                  <a:gd name="T5" fmla="*/ 13 h 22"/>
                  <a:gd name="T6" fmla="*/ 7 w 15"/>
                  <a:gd name="T7" fmla="*/ 14 h 22"/>
                  <a:gd name="T8" fmla="*/ 15 w 15"/>
                  <a:gd name="T9" fmla="*/ 22 h 22"/>
                  <a:gd name="T10" fmla="*/ 14 w 15"/>
                  <a:gd name="T11" fmla="*/ 21 h 22"/>
                  <a:gd name="T12" fmla="*/ 8 w 15"/>
                  <a:gd name="T13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8" y="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3"/>
                      <a:pt x="5" y="8"/>
                      <a:pt x="6" y="13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4" y="21"/>
                      <a:pt x="14" y="21"/>
                    </a:cubicBezTo>
                    <a:cubicBezTo>
                      <a:pt x="13" y="15"/>
                      <a:pt x="11" y="11"/>
                      <a:pt x="8" y="8"/>
                    </a:cubicBezTo>
                    <a:close/>
                  </a:path>
                </a:pathLst>
              </a:custGeom>
              <a:solidFill>
                <a:srgbClr val="5A5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2" name="Freeform 750"/>
              <p:cNvSpPr/>
              <p:nvPr/>
            </p:nvSpPr>
            <p:spPr bwMode="auto">
              <a:xfrm>
                <a:off x="5023" y="1217"/>
                <a:ext cx="38" cy="16"/>
              </a:xfrm>
              <a:custGeom>
                <a:avLst/>
                <a:gdLst>
                  <a:gd name="T0" fmla="*/ 38 w 38"/>
                  <a:gd name="T1" fmla="*/ 16 h 16"/>
                  <a:gd name="T2" fmla="*/ 31 w 38"/>
                  <a:gd name="T3" fmla="*/ 10 h 16"/>
                  <a:gd name="T4" fmla="*/ 0 w 38"/>
                  <a:gd name="T5" fmla="*/ 4 h 16"/>
                  <a:gd name="T6" fmla="*/ 8 w 38"/>
                  <a:gd name="T7" fmla="*/ 12 h 16"/>
                  <a:gd name="T8" fmla="*/ 38 w 38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6">
                    <a:moveTo>
                      <a:pt x="38" y="16"/>
                    </a:moveTo>
                    <a:cubicBezTo>
                      <a:pt x="31" y="10"/>
                      <a:pt x="31" y="10"/>
                      <a:pt x="31" y="10"/>
                    </a:cubicBezTo>
                    <a:cubicBezTo>
                      <a:pt x="25" y="3"/>
                      <a:pt x="15" y="0"/>
                      <a:pt x="0" y="4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21" y="8"/>
                      <a:pt x="32" y="10"/>
                      <a:pt x="38" y="16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3" name="Freeform 751"/>
              <p:cNvSpPr/>
              <p:nvPr/>
            </p:nvSpPr>
            <p:spPr bwMode="auto">
              <a:xfrm>
                <a:off x="4991" y="1221"/>
                <a:ext cx="40" cy="23"/>
              </a:xfrm>
              <a:custGeom>
                <a:avLst/>
                <a:gdLst>
                  <a:gd name="T0" fmla="*/ 40 w 40"/>
                  <a:gd name="T1" fmla="*/ 8 h 23"/>
                  <a:gd name="T2" fmla="*/ 32 w 40"/>
                  <a:gd name="T3" fmla="*/ 0 h 23"/>
                  <a:gd name="T4" fmla="*/ 0 w 40"/>
                  <a:gd name="T5" fmla="*/ 19 h 23"/>
                  <a:gd name="T6" fmla="*/ 9 w 40"/>
                  <a:gd name="T7" fmla="*/ 23 h 23"/>
                  <a:gd name="T8" fmla="*/ 40 w 40"/>
                  <a:gd name="T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3">
                    <a:moveTo>
                      <a:pt x="40" y="8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4" y="2"/>
                      <a:pt x="10" y="10"/>
                      <a:pt x="0" y="1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6" y="18"/>
                      <a:pt x="32" y="10"/>
                      <a:pt x="40" y="8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4" name="Freeform 752"/>
              <p:cNvSpPr/>
              <p:nvPr/>
            </p:nvSpPr>
            <p:spPr bwMode="auto">
              <a:xfrm>
                <a:off x="4990" y="1240"/>
                <a:ext cx="10" cy="5"/>
              </a:xfrm>
              <a:custGeom>
                <a:avLst/>
                <a:gdLst>
                  <a:gd name="T0" fmla="*/ 10 w 10"/>
                  <a:gd name="T1" fmla="*/ 4 h 5"/>
                  <a:gd name="T2" fmla="*/ 1 w 10"/>
                  <a:gd name="T3" fmla="*/ 0 h 5"/>
                  <a:gd name="T4" fmla="*/ 1 w 10"/>
                  <a:gd name="T5" fmla="*/ 0 h 5"/>
                  <a:gd name="T6" fmla="*/ 0 w 10"/>
                  <a:gd name="T7" fmla="*/ 0 h 5"/>
                  <a:gd name="T8" fmla="*/ 9 w 10"/>
                  <a:gd name="T9" fmla="*/ 5 h 5"/>
                  <a:gd name="T10" fmla="*/ 9 w 10"/>
                  <a:gd name="T11" fmla="*/ 5 h 5"/>
                  <a:gd name="T12" fmla="*/ 10 w 10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">
                    <a:moveTo>
                      <a:pt x="10" y="4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10" y="4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5" name="Freeform 753"/>
              <p:cNvSpPr/>
              <p:nvPr/>
            </p:nvSpPr>
            <p:spPr bwMode="auto">
              <a:xfrm>
                <a:off x="4990" y="1240"/>
                <a:ext cx="9" cy="6"/>
              </a:xfrm>
              <a:custGeom>
                <a:avLst/>
                <a:gdLst>
                  <a:gd name="T0" fmla="*/ 9 w 9"/>
                  <a:gd name="T1" fmla="*/ 5 h 6"/>
                  <a:gd name="T2" fmla="*/ 0 w 9"/>
                  <a:gd name="T3" fmla="*/ 0 h 6"/>
                  <a:gd name="T4" fmla="*/ 0 w 9"/>
                  <a:gd name="T5" fmla="*/ 1 h 6"/>
                  <a:gd name="T6" fmla="*/ 9 w 9"/>
                  <a:gd name="T7" fmla="*/ 6 h 6"/>
                  <a:gd name="T8" fmla="*/ 9 w 9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9" y="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5"/>
                      <a:pt x="9" y="5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6" name="Freeform 754"/>
              <p:cNvSpPr/>
              <p:nvPr/>
            </p:nvSpPr>
            <p:spPr bwMode="auto">
              <a:xfrm>
                <a:off x="4998" y="1222"/>
                <a:ext cx="70" cy="29"/>
              </a:xfrm>
              <a:custGeom>
                <a:avLst/>
                <a:gdLst>
                  <a:gd name="T0" fmla="*/ 32 w 70"/>
                  <a:gd name="T1" fmla="*/ 6 h 29"/>
                  <a:gd name="T2" fmla="*/ 1 w 70"/>
                  <a:gd name="T3" fmla="*/ 23 h 29"/>
                  <a:gd name="T4" fmla="*/ 1 w 70"/>
                  <a:gd name="T5" fmla="*/ 24 h 29"/>
                  <a:gd name="T6" fmla="*/ 2 w 70"/>
                  <a:gd name="T7" fmla="*/ 24 h 29"/>
                  <a:gd name="T8" fmla="*/ 4 w 70"/>
                  <a:gd name="T9" fmla="*/ 23 h 29"/>
                  <a:gd name="T10" fmla="*/ 32 w 70"/>
                  <a:gd name="T11" fmla="*/ 9 h 29"/>
                  <a:gd name="T12" fmla="*/ 67 w 70"/>
                  <a:gd name="T13" fmla="*/ 27 h 29"/>
                  <a:gd name="T14" fmla="*/ 69 w 70"/>
                  <a:gd name="T15" fmla="*/ 29 h 29"/>
                  <a:gd name="T16" fmla="*/ 69 w 70"/>
                  <a:gd name="T17" fmla="*/ 29 h 29"/>
                  <a:gd name="T18" fmla="*/ 70 w 70"/>
                  <a:gd name="T19" fmla="*/ 27 h 29"/>
                  <a:gd name="T20" fmla="*/ 32 w 70"/>
                  <a:gd name="T21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" h="29">
                    <a:moveTo>
                      <a:pt x="32" y="6"/>
                    </a:moveTo>
                    <a:cubicBezTo>
                      <a:pt x="25" y="8"/>
                      <a:pt x="16" y="10"/>
                      <a:pt x="1" y="23"/>
                    </a:cubicBezTo>
                    <a:cubicBezTo>
                      <a:pt x="0" y="23"/>
                      <a:pt x="0" y="24"/>
                      <a:pt x="1" y="24"/>
                    </a:cubicBezTo>
                    <a:cubicBezTo>
                      <a:pt x="1" y="24"/>
                      <a:pt x="2" y="24"/>
                      <a:pt x="2" y="24"/>
                    </a:cubicBezTo>
                    <a:cubicBezTo>
                      <a:pt x="3" y="24"/>
                      <a:pt x="4" y="24"/>
                      <a:pt x="4" y="23"/>
                    </a:cubicBezTo>
                    <a:cubicBezTo>
                      <a:pt x="17" y="14"/>
                      <a:pt x="25" y="11"/>
                      <a:pt x="32" y="9"/>
                    </a:cubicBezTo>
                    <a:cubicBezTo>
                      <a:pt x="51" y="4"/>
                      <a:pt x="65" y="11"/>
                      <a:pt x="67" y="27"/>
                    </a:cubicBezTo>
                    <a:cubicBezTo>
                      <a:pt x="67" y="28"/>
                      <a:pt x="68" y="28"/>
                      <a:pt x="69" y="29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70" y="28"/>
                      <a:pt x="70" y="28"/>
                      <a:pt x="70" y="27"/>
                    </a:cubicBezTo>
                    <a:cubicBezTo>
                      <a:pt x="69" y="9"/>
                      <a:pt x="54" y="0"/>
                      <a:pt x="32" y="6"/>
                    </a:cubicBezTo>
                    <a:close/>
                  </a:path>
                </a:pathLst>
              </a:custGeom>
              <a:solidFill>
                <a:srgbClr val="BFC6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7" name="Freeform 755"/>
              <p:cNvSpPr/>
              <p:nvPr/>
            </p:nvSpPr>
            <p:spPr bwMode="auto">
              <a:xfrm>
                <a:off x="5027" y="1212"/>
                <a:ext cx="15" cy="22"/>
              </a:xfrm>
              <a:custGeom>
                <a:avLst/>
                <a:gdLst>
                  <a:gd name="T0" fmla="*/ 9 w 15"/>
                  <a:gd name="T1" fmla="*/ 22 h 22"/>
                  <a:gd name="T2" fmla="*/ 14 w 15"/>
                  <a:gd name="T3" fmla="*/ 19 h 22"/>
                  <a:gd name="T4" fmla="*/ 7 w 15"/>
                  <a:gd name="T5" fmla="*/ 2 h 22"/>
                  <a:gd name="T6" fmla="*/ 5 w 15"/>
                  <a:gd name="T7" fmla="*/ 0 h 22"/>
                  <a:gd name="T8" fmla="*/ 0 w 15"/>
                  <a:gd name="T9" fmla="*/ 3 h 22"/>
                  <a:gd name="T10" fmla="*/ 2 w 15"/>
                  <a:gd name="T11" fmla="*/ 4 h 22"/>
                  <a:gd name="T12" fmla="*/ 9 w 15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9" y="22"/>
                    </a:move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4"/>
                      <a:pt x="12" y="6"/>
                      <a:pt x="7" y="2"/>
                    </a:cubicBezTo>
                    <a:cubicBezTo>
                      <a:pt x="6" y="1"/>
                      <a:pt x="5" y="0"/>
                      <a:pt x="5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4"/>
                      <a:pt x="2" y="4"/>
                    </a:cubicBezTo>
                    <a:cubicBezTo>
                      <a:pt x="7" y="9"/>
                      <a:pt x="11" y="16"/>
                      <a:pt x="9" y="22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8" name="Freeform 756"/>
              <p:cNvSpPr/>
              <p:nvPr/>
            </p:nvSpPr>
            <p:spPr bwMode="auto">
              <a:xfrm>
                <a:off x="5020" y="1231"/>
                <a:ext cx="21" cy="76"/>
              </a:xfrm>
              <a:custGeom>
                <a:avLst/>
                <a:gdLst>
                  <a:gd name="T0" fmla="*/ 0 w 21"/>
                  <a:gd name="T1" fmla="*/ 75 h 76"/>
                  <a:gd name="T2" fmla="*/ 2 w 21"/>
                  <a:gd name="T3" fmla="*/ 75 h 76"/>
                  <a:gd name="T4" fmla="*/ 4 w 21"/>
                  <a:gd name="T5" fmla="*/ 72 h 76"/>
                  <a:gd name="T6" fmla="*/ 21 w 21"/>
                  <a:gd name="T7" fmla="*/ 0 h 76"/>
                  <a:gd name="T8" fmla="*/ 16 w 21"/>
                  <a:gd name="T9" fmla="*/ 3 h 76"/>
                  <a:gd name="T10" fmla="*/ 0 w 21"/>
                  <a:gd name="T11" fmla="*/ 75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76">
                    <a:moveTo>
                      <a:pt x="0" y="75"/>
                    </a:moveTo>
                    <a:cubicBezTo>
                      <a:pt x="0" y="75"/>
                      <a:pt x="1" y="76"/>
                      <a:pt x="2" y="75"/>
                    </a:cubicBezTo>
                    <a:cubicBezTo>
                      <a:pt x="4" y="74"/>
                      <a:pt x="4" y="72"/>
                      <a:pt x="4" y="7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6" y="3"/>
                      <a:pt x="16" y="3"/>
                      <a:pt x="16" y="3"/>
                    </a:cubicBez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9" name="Freeform 757"/>
              <p:cNvSpPr/>
              <p:nvPr/>
            </p:nvSpPr>
            <p:spPr bwMode="auto">
              <a:xfrm>
                <a:off x="5016" y="1212"/>
                <a:ext cx="22" cy="94"/>
              </a:xfrm>
              <a:custGeom>
                <a:avLst/>
                <a:gdLst>
                  <a:gd name="T0" fmla="*/ 12 w 22"/>
                  <a:gd name="T1" fmla="*/ 8 h 94"/>
                  <a:gd name="T2" fmla="*/ 11 w 22"/>
                  <a:gd name="T3" fmla="*/ 7 h 94"/>
                  <a:gd name="T4" fmla="*/ 5 w 22"/>
                  <a:gd name="T5" fmla="*/ 9 h 94"/>
                  <a:gd name="T6" fmla="*/ 5 w 22"/>
                  <a:gd name="T7" fmla="*/ 9 h 94"/>
                  <a:gd name="T8" fmla="*/ 0 w 22"/>
                  <a:gd name="T9" fmla="*/ 11 h 94"/>
                  <a:gd name="T10" fmla="*/ 2 w 22"/>
                  <a:gd name="T11" fmla="*/ 6 h 94"/>
                  <a:gd name="T12" fmla="*/ 12 w 22"/>
                  <a:gd name="T13" fmla="*/ 2 h 94"/>
                  <a:gd name="T14" fmla="*/ 14 w 22"/>
                  <a:gd name="T15" fmla="*/ 4 h 94"/>
                  <a:gd name="T16" fmla="*/ 20 w 22"/>
                  <a:gd name="T17" fmla="*/ 22 h 94"/>
                  <a:gd name="T18" fmla="*/ 4 w 22"/>
                  <a:gd name="T19" fmla="*/ 94 h 94"/>
                  <a:gd name="T20" fmla="*/ 2 w 22"/>
                  <a:gd name="T21" fmla="*/ 93 h 94"/>
                  <a:gd name="T22" fmla="*/ 2 w 22"/>
                  <a:gd name="T23" fmla="*/ 92 h 94"/>
                  <a:gd name="T24" fmla="*/ 1 w 22"/>
                  <a:gd name="T25" fmla="*/ 90 h 94"/>
                  <a:gd name="T26" fmla="*/ 17 w 22"/>
                  <a:gd name="T27" fmla="*/ 19 h 94"/>
                  <a:gd name="T28" fmla="*/ 12 w 22"/>
                  <a:gd name="T29" fmla="*/ 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94">
                    <a:moveTo>
                      <a:pt x="12" y="8"/>
                    </a:moveTo>
                    <a:cubicBezTo>
                      <a:pt x="12" y="7"/>
                      <a:pt x="11" y="7"/>
                      <a:pt x="11" y="7"/>
                    </a:cubicBezTo>
                    <a:cubicBezTo>
                      <a:pt x="8" y="5"/>
                      <a:pt x="6" y="6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0"/>
                      <a:pt x="1" y="11"/>
                      <a:pt x="0" y="11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1"/>
                      <a:pt x="8" y="0"/>
                      <a:pt x="12" y="2"/>
                    </a:cubicBezTo>
                    <a:cubicBezTo>
                      <a:pt x="13" y="3"/>
                      <a:pt x="14" y="3"/>
                      <a:pt x="14" y="4"/>
                    </a:cubicBezTo>
                    <a:cubicBezTo>
                      <a:pt x="20" y="8"/>
                      <a:pt x="22" y="16"/>
                      <a:pt x="20" y="2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2" y="93"/>
                      <a:pt x="2" y="93"/>
                      <a:pt x="2" y="93"/>
                    </a:cubicBezTo>
                    <a:cubicBezTo>
                      <a:pt x="2" y="92"/>
                      <a:pt x="2" y="92"/>
                      <a:pt x="2" y="92"/>
                    </a:cubicBezTo>
                    <a:cubicBezTo>
                      <a:pt x="1" y="92"/>
                      <a:pt x="0" y="91"/>
                      <a:pt x="1" y="9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5"/>
                      <a:pt x="16" y="10"/>
                      <a:pt x="12" y="8"/>
                    </a:cubicBezTo>
                  </a:path>
                </a:pathLst>
              </a:custGeom>
              <a:solidFill>
                <a:srgbClr val="AAA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0" name="Freeform 758"/>
              <p:cNvSpPr/>
              <p:nvPr/>
            </p:nvSpPr>
            <p:spPr bwMode="auto">
              <a:xfrm>
                <a:off x="4994" y="1108"/>
                <a:ext cx="23" cy="13"/>
              </a:xfrm>
              <a:custGeom>
                <a:avLst/>
                <a:gdLst>
                  <a:gd name="T0" fmla="*/ 23 w 23"/>
                  <a:gd name="T1" fmla="*/ 13 h 13"/>
                  <a:gd name="T2" fmla="*/ 2 w 23"/>
                  <a:gd name="T3" fmla="*/ 1 h 13"/>
                  <a:gd name="T4" fmla="*/ 0 w 23"/>
                  <a:gd name="T5" fmla="*/ 1 h 13"/>
                  <a:gd name="T6" fmla="*/ 20 w 23"/>
                  <a:gd name="T7" fmla="*/ 13 h 13"/>
                  <a:gd name="T8" fmla="*/ 23 w 23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">
                    <a:moveTo>
                      <a:pt x="23" y="13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2"/>
                      <a:pt x="22" y="12"/>
                      <a:pt x="23" y="13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1" name="Freeform 759"/>
              <p:cNvSpPr/>
              <p:nvPr/>
            </p:nvSpPr>
            <p:spPr bwMode="auto">
              <a:xfrm>
                <a:off x="4992" y="1109"/>
                <a:ext cx="22" cy="13"/>
              </a:xfrm>
              <a:custGeom>
                <a:avLst/>
                <a:gdLst>
                  <a:gd name="T0" fmla="*/ 22 w 22"/>
                  <a:gd name="T1" fmla="*/ 12 h 13"/>
                  <a:gd name="T2" fmla="*/ 2 w 22"/>
                  <a:gd name="T3" fmla="*/ 0 h 13"/>
                  <a:gd name="T4" fmla="*/ 0 w 22"/>
                  <a:gd name="T5" fmla="*/ 1 h 13"/>
                  <a:gd name="T6" fmla="*/ 21 w 22"/>
                  <a:gd name="T7" fmla="*/ 13 h 13"/>
                  <a:gd name="T8" fmla="*/ 22 w 22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3">
                    <a:moveTo>
                      <a:pt x="22" y="12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2" y="12"/>
                      <a:pt x="22" y="12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2" name="Freeform 760"/>
              <p:cNvSpPr/>
              <p:nvPr/>
            </p:nvSpPr>
            <p:spPr bwMode="auto">
              <a:xfrm>
                <a:off x="4991" y="1110"/>
                <a:ext cx="22" cy="14"/>
              </a:xfrm>
              <a:custGeom>
                <a:avLst/>
                <a:gdLst>
                  <a:gd name="T0" fmla="*/ 22 w 22"/>
                  <a:gd name="T1" fmla="*/ 12 h 14"/>
                  <a:gd name="T2" fmla="*/ 1 w 22"/>
                  <a:gd name="T3" fmla="*/ 0 h 14"/>
                  <a:gd name="T4" fmla="*/ 0 w 22"/>
                  <a:gd name="T5" fmla="*/ 2 h 14"/>
                  <a:gd name="T6" fmla="*/ 21 w 22"/>
                  <a:gd name="T7" fmla="*/ 14 h 14"/>
                  <a:gd name="T8" fmla="*/ 22 w 22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2" y="1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2" y="1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3" name="Freeform 761"/>
              <p:cNvSpPr/>
              <p:nvPr/>
            </p:nvSpPr>
            <p:spPr bwMode="auto">
              <a:xfrm>
                <a:off x="4991" y="1112"/>
                <a:ext cx="21" cy="17"/>
              </a:xfrm>
              <a:custGeom>
                <a:avLst/>
                <a:gdLst>
                  <a:gd name="T0" fmla="*/ 21 w 21"/>
                  <a:gd name="T1" fmla="*/ 12 h 17"/>
                  <a:gd name="T2" fmla="*/ 0 w 21"/>
                  <a:gd name="T3" fmla="*/ 0 h 17"/>
                  <a:gd name="T4" fmla="*/ 0 w 21"/>
                  <a:gd name="T5" fmla="*/ 2 h 17"/>
                  <a:gd name="T6" fmla="*/ 1 w 21"/>
                  <a:gd name="T7" fmla="*/ 5 h 17"/>
                  <a:gd name="T8" fmla="*/ 21 w 21"/>
                  <a:gd name="T9" fmla="*/ 17 h 17"/>
                  <a:gd name="T10" fmla="*/ 20 w 21"/>
                  <a:gd name="T11" fmla="*/ 15 h 17"/>
                  <a:gd name="T12" fmla="*/ 21 w 21"/>
                  <a:gd name="T13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7">
                    <a:moveTo>
                      <a:pt x="21" y="1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6"/>
                      <a:pt x="20" y="16"/>
                      <a:pt x="20" y="15"/>
                    </a:cubicBezTo>
                    <a:cubicBezTo>
                      <a:pt x="20" y="14"/>
                      <a:pt x="20" y="13"/>
                      <a:pt x="21" y="12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4" name="Freeform 762"/>
              <p:cNvSpPr/>
              <p:nvPr/>
            </p:nvSpPr>
            <p:spPr bwMode="auto">
              <a:xfrm>
                <a:off x="5011" y="1120"/>
                <a:ext cx="7" cy="10"/>
              </a:xfrm>
              <a:custGeom>
                <a:avLst/>
                <a:gdLst>
                  <a:gd name="T0" fmla="*/ 3 w 7"/>
                  <a:gd name="T1" fmla="*/ 1 h 10"/>
                  <a:gd name="T2" fmla="*/ 0 w 7"/>
                  <a:gd name="T3" fmla="*/ 7 h 10"/>
                  <a:gd name="T4" fmla="*/ 3 w 7"/>
                  <a:gd name="T5" fmla="*/ 9 h 10"/>
                  <a:gd name="T6" fmla="*/ 7 w 7"/>
                  <a:gd name="T7" fmla="*/ 3 h 10"/>
                  <a:gd name="T8" fmla="*/ 3 w 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0">
                    <a:moveTo>
                      <a:pt x="3" y="1"/>
                    </a:moveTo>
                    <a:cubicBezTo>
                      <a:pt x="2" y="2"/>
                      <a:pt x="0" y="5"/>
                      <a:pt x="0" y="7"/>
                    </a:cubicBezTo>
                    <a:cubicBezTo>
                      <a:pt x="0" y="9"/>
                      <a:pt x="2" y="10"/>
                      <a:pt x="3" y="9"/>
                    </a:cubicBezTo>
                    <a:cubicBezTo>
                      <a:pt x="5" y="7"/>
                      <a:pt x="7" y="5"/>
                      <a:pt x="7" y="3"/>
                    </a:cubicBezTo>
                    <a:cubicBezTo>
                      <a:pt x="7" y="1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5" name="Freeform 763"/>
              <p:cNvSpPr/>
              <p:nvPr/>
            </p:nvSpPr>
            <p:spPr bwMode="auto">
              <a:xfrm>
                <a:off x="5024" y="1159"/>
                <a:ext cx="24" cy="58"/>
              </a:xfrm>
              <a:custGeom>
                <a:avLst/>
                <a:gdLst>
                  <a:gd name="T0" fmla="*/ 12 w 24"/>
                  <a:gd name="T1" fmla="*/ 0 h 58"/>
                  <a:gd name="T2" fmla="*/ 0 w 24"/>
                  <a:gd name="T3" fmla="*/ 52 h 58"/>
                  <a:gd name="T4" fmla="*/ 1 w 24"/>
                  <a:gd name="T5" fmla="*/ 55 h 58"/>
                  <a:gd name="T6" fmla="*/ 10 w 24"/>
                  <a:gd name="T7" fmla="*/ 58 h 58"/>
                  <a:gd name="T8" fmla="*/ 12 w 24"/>
                  <a:gd name="T9" fmla="*/ 55 h 58"/>
                  <a:gd name="T10" fmla="*/ 24 w 24"/>
                  <a:gd name="T11" fmla="*/ 2 h 58"/>
                  <a:gd name="T12" fmla="*/ 22 w 24"/>
                  <a:gd name="T13" fmla="*/ 5 h 58"/>
                  <a:gd name="T14" fmla="*/ 13 w 24"/>
                  <a:gd name="T15" fmla="*/ 2 h 58"/>
                  <a:gd name="T16" fmla="*/ 12 w 2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58">
                    <a:moveTo>
                      <a:pt x="12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3"/>
                      <a:pt x="0" y="54"/>
                      <a:pt x="1" y="55"/>
                    </a:cubicBezTo>
                    <a:cubicBezTo>
                      <a:pt x="3" y="57"/>
                      <a:pt x="7" y="58"/>
                      <a:pt x="10" y="58"/>
                    </a:cubicBezTo>
                    <a:cubicBezTo>
                      <a:pt x="11" y="57"/>
                      <a:pt x="12" y="56"/>
                      <a:pt x="12" y="5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3"/>
                      <a:pt x="23" y="4"/>
                      <a:pt x="22" y="5"/>
                    </a:cubicBezTo>
                    <a:cubicBezTo>
                      <a:pt x="19" y="5"/>
                      <a:pt x="15" y="4"/>
                      <a:pt x="13" y="2"/>
                    </a:cubicBezTo>
                    <a:cubicBezTo>
                      <a:pt x="12" y="1"/>
                      <a:pt x="12" y="0"/>
                      <a:pt x="12" y="0"/>
                    </a:cubicBezTo>
                  </a:path>
                </a:pathLst>
              </a:custGeom>
              <a:solidFill>
                <a:srgbClr val="EF6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6" name="Freeform 764"/>
              <p:cNvSpPr/>
              <p:nvPr/>
            </p:nvSpPr>
            <p:spPr bwMode="auto">
              <a:xfrm>
                <a:off x="5035" y="1156"/>
                <a:ext cx="14" cy="8"/>
              </a:xfrm>
              <a:custGeom>
                <a:avLst/>
                <a:gdLst>
                  <a:gd name="T0" fmla="*/ 4 w 14"/>
                  <a:gd name="T1" fmla="*/ 0 h 8"/>
                  <a:gd name="T2" fmla="*/ 2 w 14"/>
                  <a:gd name="T3" fmla="*/ 5 h 8"/>
                  <a:gd name="T4" fmla="*/ 11 w 14"/>
                  <a:gd name="T5" fmla="*/ 8 h 8"/>
                  <a:gd name="T6" fmla="*/ 12 w 14"/>
                  <a:gd name="T7" fmla="*/ 3 h 8"/>
                  <a:gd name="T8" fmla="*/ 4 w 14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8">
                    <a:moveTo>
                      <a:pt x="4" y="0"/>
                    </a:moveTo>
                    <a:cubicBezTo>
                      <a:pt x="1" y="1"/>
                      <a:pt x="0" y="3"/>
                      <a:pt x="2" y="5"/>
                    </a:cubicBezTo>
                    <a:cubicBezTo>
                      <a:pt x="4" y="7"/>
                      <a:pt x="8" y="8"/>
                      <a:pt x="11" y="8"/>
                    </a:cubicBezTo>
                    <a:cubicBezTo>
                      <a:pt x="14" y="7"/>
                      <a:pt x="14" y="5"/>
                      <a:pt x="12" y="3"/>
                    </a:cubicBezTo>
                    <a:cubicBezTo>
                      <a:pt x="10" y="1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81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7" name="Freeform 765"/>
              <p:cNvSpPr/>
              <p:nvPr/>
            </p:nvSpPr>
            <p:spPr bwMode="auto">
              <a:xfrm>
                <a:off x="5039" y="1151"/>
                <a:ext cx="9" cy="11"/>
              </a:xfrm>
              <a:custGeom>
                <a:avLst/>
                <a:gdLst>
                  <a:gd name="T0" fmla="*/ 2 w 9"/>
                  <a:gd name="T1" fmla="*/ 0 h 11"/>
                  <a:gd name="T2" fmla="*/ 0 w 9"/>
                  <a:gd name="T3" fmla="*/ 8 h 11"/>
                  <a:gd name="T4" fmla="*/ 1 w 9"/>
                  <a:gd name="T5" fmla="*/ 9 h 11"/>
                  <a:gd name="T6" fmla="*/ 6 w 9"/>
                  <a:gd name="T7" fmla="*/ 11 h 11"/>
                  <a:gd name="T8" fmla="*/ 7 w 9"/>
                  <a:gd name="T9" fmla="*/ 9 h 11"/>
                  <a:gd name="T10" fmla="*/ 9 w 9"/>
                  <a:gd name="T11" fmla="*/ 2 h 11"/>
                  <a:gd name="T12" fmla="*/ 7 w 9"/>
                  <a:gd name="T13" fmla="*/ 3 h 11"/>
                  <a:gd name="T14" fmla="*/ 3 w 9"/>
                  <a:gd name="T15" fmla="*/ 1 h 11"/>
                  <a:gd name="T16" fmla="*/ 2 w 9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1">
                    <a:moveTo>
                      <a:pt x="2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9"/>
                      <a:pt x="1" y="9"/>
                    </a:cubicBezTo>
                    <a:cubicBezTo>
                      <a:pt x="2" y="10"/>
                      <a:pt x="4" y="11"/>
                      <a:pt x="6" y="11"/>
                    </a:cubicBezTo>
                    <a:cubicBezTo>
                      <a:pt x="6" y="10"/>
                      <a:pt x="7" y="10"/>
                      <a:pt x="7" y="9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7" y="3"/>
                    </a:cubicBezTo>
                    <a:cubicBezTo>
                      <a:pt x="6" y="3"/>
                      <a:pt x="4" y="3"/>
                      <a:pt x="3" y="1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8" name="Freeform 766"/>
              <p:cNvSpPr/>
              <p:nvPr/>
            </p:nvSpPr>
            <p:spPr bwMode="auto">
              <a:xfrm>
                <a:off x="5041" y="1149"/>
                <a:ext cx="7" cy="5"/>
              </a:xfrm>
              <a:custGeom>
                <a:avLst/>
                <a:gdLst>
                  <a:gd name="T0" fmla="*/ 1 w 7"/>
                  <a:gd name="T1" fmla="*/ 1 h 5"/>
                  <a:gd name="T2" fmla="*/ 1 w 7"/>
                  <a:gd name="T3" fmla="*/ 3 h 5"/>
                  <a:gd name="T4" fmla="*/ 5 w 7"/>
                  <a:gd name="T5" fmla="*/ 5 h 5"/>
                  <a:gd name="T6" fmla="*/ 6 w 7"/>
                  <a:gd name="T7" fmla="*/ 2 h 5"/>
                  <a:gd name="T8" fmla="*/ 1 w 7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1" y="1"/>
                    </a:moveTo>
                    <a:cubicBezTo>
                      <a:pt x="0" y="1"/>
                      <a:pt x="0" y="2"/>
                      <a:pt x="1" y="3"/>
                    </a:cubicBezTo>
                    <a:cubicBezTo>
                      <a:pt x="2" y="5"/>
                      <a:pt x="4" y="5"/>
                      <a:pt x="5" y="5"/>
                    </a:cubicBezTo>
                    <a:cubicBezTo>
                      <a:pt x="7" y="4"/>
                      <a:pt x="7" y="3"/>
                      <a:pt x="6" y="2"/>
                    </a:cubicBezTo>
                    <a:cubicBezTo>
                      <a:pt x="5" y="1"/>
                      <a:pt x="3" y="0"/>
                      <a:pt x="1" y="1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9" name="Freeform 767"/>
              <p:cNvSpPr/>
              <p:nvPr/>
            </p:nvSpPr>
            <p:spPr bwMode="auto">
              <a:xfrm>
                <a:off x="5013" y="1122"/>
                <a:ext cx="8" cy="4"/>
              </a:xfrm>
              <a:custGeom>
                <a:avLst/>
                <a:gdLst>
                  <a:gd name="T0" fmla="*/ 3 w 8"/>
                  <a:gd name="T1" fmla="*/ 0 h 4"/>
                  <a:gd name="T2" fmla="*/ 7 w 8"/>
                  <a:gd name="T3" fmla="*/ 1 h 4"/>
                  <a:gd name="T4" fmla="*/ 7 w 8"/>
                  <a:gd name="T5" fmla="*/ 2 h 4"/>
                  <a:gd name="T6" fmla="*/ 8 w 8"/>
                  <a:gd name="T7" fmla="*/ 3 h 4"/>
                  <a:gd name="T8" fmla="*/ 4 w 8"/>
                  <a:gd name="T9" fmla="*/ 4 h 4"/>
                  <a:gd name="T10" fmla="*/ 4 w 8"/>
                  <a:gd name="T11" fmla="*/ 4 h 4"/>
                  <a:gd name="T12" fmla="*/ 3 w 8"/>
                  <a:gd name="T13" fmla="*/ 3 h 4"/>
                  <a:gd name="T14" fmla="*/ 0 w 8"/>
                  <a:gd name="T15" fmla="*/ 1 h 4"/>
                  <a:gd name="T16" fmla="*/ 3 w 8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3" y="0"/>
                    </a:moveTo>
                    <a:lnTo>
                      <a:pt x="7" y="1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0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E5E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0" name="Freeform 768"/>
              <p:cNvSpPr/>
              <p:nvPr/>
            </p:nvSpPr>
            <p:spPr bwMode="auto">
              <a:xfrm>
                <a:off x="5017" y="1125"/>
                <a:ext cx="62" cy="40"/>
              </a:xfrm>
              <a:custGeom>
                <a:avLst/>
                <a:gdLst>
                  <a:gd name="T0" fmla="*/ 59 w 62"/>
                  <a:gd name="T1" fmla="*/ 35 h 40"/>
                  <a:gd name="T2" fmla="*/ 62 w 62"/>
                  <a:gd name="T3" fmla="*/ 33 h 40"/>
                  <a:gd name="T4" fmla="*/ 33 w 62"/>
                  <a:gd name="T5" fmla="*/ 27 h 40"/>
                  <a:gd name="T6" fmla="*/ 4 w 62"/>
                  <a:gd name="T7" fmla="*/ 0 h 40"/>
                  <a:gd name="T8" fmla="*/ 0 w 62"/>
                  <a:gd name="T9" fmla="*/ 1 h 40"/>
                  <a:gd name="T10" fmla="*/ 30 w 62"/>
                  <a:gd name="T11" fmla="*/ 28 h 40"/>
                  <a:gd name="T12" fmla="*/ 59 w 62"/>
                  <a:gd name="T13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40">
                    <a:moveTo>
                      <a:pt x="59" y="35"/>
                    </a:moveTo>
                    <a:cubicBezTo>
                      <a:pt x="62" y="33"/>
                      <a:pt x="62" y="33"/>
                      <a:pt x="62" y="33"/>
                    </a:cubicBezTo>
                    <a:cubicBezTo>
                      <a:pt x="62" y="33"/>
                      <a:pt x="53" y="38"/>
                      <a:pt x="33" y="27"/>
                    </a:cubicBezTo>
                    <a:cubicBezTo>
                      <a:pt x="13" y="15"/>
                      <a:pt x="4" y="0"/>
                      <a:pt x="4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0" y="17"/>
                      <a:pt x="30" y="28"/>
                    </a:cubicBezTo>
                    <a:cubicBezTo>
                      <a:pt x="49" y="40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1" name="Freeform 769"/>
              <p:cNvSpPr/>
              <p:nvPr/>
            </p:nvSpPr>
            <p:spPr bwMode="auto">
              <a:xfrm>
                <a:off x="5076" y="1158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2 h 2"/>
                  <a:gd name="T8" fmla="*/ 0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2" name="Freeform 770"/>
              <p:cNvSpPr/>
              <p:nvPr/>
            </p:nvSpPr>
            <p:spPr bwMode="auto">
              <a:xfrm>
                <a:off x="5076" y="1158"/>
                <a:ext cx="23" cy="13"/>
              </a:xfrm>
              <a:custGeom>
                <a:avLst/>
                <a:gdLst>
                  <a:gd name="T0" fmla="*/ 19 w 23"/>
                  <a:gd name="T1" fmla="*/ 13 h 13"/>
                  <a:gd name="T2" fmla="*/ 23 w 23"/>
                  <a:gd name="T3" fmla="*/ 11 h 13"/>
                  <a:gd name="T4" fmla="*/ 3 w 23"/>
                  <a:gd name="T5" fmla="*/ 0 h 13"/>
                  <a:gd name="T6" fmla="*/ 0 w 23"/>
                  <a:gd name="T7" fmla="*/ 2 h 13"/>
                  <a:gd name="T8" fmla="*/ 19 w 23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">
                    <a:moveTo>
                      <a:pt x="19" y="13"/>
                    </a:moveTo>
                    <a:lnTo>
                      <a:pt x="23" y="11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3" name="Freeform 771"/>
              <p:cNvSpPr/>
              <p:nvPr/>
            </p:nvSpPr>
            <p:spPr bwMode="auto">
              <a:xfrm>
                <a:off x="5095" y="1169"/>
                <a:ext cx="4" cy="6"/>
              </a:xfrm>
              <a:custGeom>
                <a:avLst/>
                <a:gdLst>
                  <a:gd name="T0" fmla="*/ 0 w 4"/>
                  <a:gd name="T1" fmla="*/ 6 h 6"/>
                  <a:gd name="T2" fmla="*/ 4 w 4"/>
                  <a:gd name="T3" fmla="*/ 4 h 6"/>
                  <a:gd name="T4" fmla="*/ 4 w 4"/>
                  <a:gd name="T5" fmla="*/ 0 h 6"/>
                  <a:gd name="T6" fmla="*/ 0 w 4"/>
                  <a:gd name="T7" fmla="*/ 2 h 6"/>
                  <a:gd name="T8" fmla="*/ 0 w 4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0" y="6"/>
                    </a:moveTo>
                    <a:lnTo>
                      <a:pt x="4" y="4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4" name="Freeform 772"/>
              <p:cNvSpPr/>
              <p:nvPr/>
            </p:nvSpPr>
            <p:spPr bwMode="auto">
              <a:xfrm>
                <a:off x="5013" y="1123"/>
                <a:ext cx="82" cy="52"/>
              </a:xfrm>
              <a:custGeom>
                <a:avLst/>
                <a:gdLst>
                  <a:gd name="T0" fmla="*/ 0 w 82"/>
                  <a:gd name="T1" fmla="*/ 0 h 52"/>
                  <a:gd name="T2" fmla="*/ 0 w 82"/>
                  <a:gd name="T3" fmla="*/ 4 h 52"/>
                  <a:gd name="T4" fmla="*/ 3 w 82"/>
                  <a:gd name="T5" fmla="*/ 6 h 52"/>
                  <a:gd name="T6" fmla="*/ 34 w 82"/>
                  <a:gd name="T7" fmla="*/ 34 h 52"/>
                  <a:gd name="T8" fmla="*/ 64 w 82"/>
                  <a:gd name="T9" fmla="*/ 41 h 52"/>
                  <a:gd name="T10" fmla="*/ 82 w 82"/>
                  <a:gd name="T11" fmla="*/ 52 h 52"/>
                  <a:gd name="T12" fmla="*/ 82 w 82"/>
                  <a:gd name="T13" fmla="*/ 48 h 52"/>
                  <a:gd name="T14" fmla="*/ 63 w 82"/>
                  <a:gd name="T15" fmla="*/ 37 h 52"/>
                  <a:gd name="T16" fmla="*/ 63 w 82"/>
                  <a:gd name="T17" fmla="*/ 37 h 52"/>
                  <a:gd name="T18" fmla="*/ 34 w 82"/>
                  <a:gd name="T19" fmla="*/ 30 h 52"/>
                  <a:gd name="T20" fmla="*/ 4 w 82"/>
                  <a:gd name="T21" fmla="*/ 3 h 52"/>
                  <a:gd name="T22" fmla="*/ 4 w 82"/>
                  <a:gd name="T23" fmla="*/ 3 h 52"/>
                  <a:gd name="T24" fmla="*/ 3 w 82"/>
                  <a:gd name="T25" fmla="*/ 2 h 52"/>
                  <a:gd name="T26" fmla="*/ 0 w 82"/>
                  <a:gd name="T2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52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5" y="9"/>
                      <a:pt x="15" y="23"/>
                      <a:pt x="34" y="34"/>
                    </a:cubicBezTo>
                    <a:cubicBezTo>
                      <a:pt x="52" y="45"/>
                      <a:pt x="62" y="42"/>
                      <a:pt x="64" y="41"/>
                    </a:cubicBezTo>
                    <a:cubicBezTo>
                      <a:pt x="82" y="52"/>
                      <a:pt x="82" y="52"/>
                      <a:pt x="82" y="52"/>
                    </a:cubicBezTo>
                    <a:cubicBezTo>
                      <a:pt x="82" y="48"/>
                      <a:pt x="82" y="48"/>
                      <a:pt x="82" y="48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7"/>
                      <a:pt x="53" y="42"/>
                      <a:pt x="34" y="30"/>
                    </a:cubicBezTo>
                    <a:cubicBezTo>
                      <a:pt x="14" y="19"/>
                      <a:pt x="5" y="4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5" name="Freeform 773"/>
              <p:cNvSpPr/>
              <p:nvPr/>
            </p:nvSpPr>
            <p:spPr bwMode="auto">
              <a:xfrm>
                <a:off x="5029" y="1167"/>
                <a:ext cx="14" cy="47"/>
              </a:xfrm>
              <a:custGeom>
                <a:avLst/>
                <a:gdLst>
                  <a:gd name="T0" fmla="*/ 12 w 14"/>
                  <a:gd name="T1" fmla="*/ 0 h 47"/>
                  <a:gd name="T2" fmla="*/ 10 w 14"/>
                  <a:gd name="T3" fmla="*/ 1 h 47"/>
                  <a:gd name="T4" fmla="*/ 1 w 14"/>
                  <a:gd name="T5" fmla="*/ 45 h 47"/>
                  <a:gd name="T6" fmla="*/ 2 w 14"/>
                  <a:gd name="T7" fmla="*/ 47 h 47"/>
                  <a:gd name="T8" fmla="*/ 2 w 14"/>
                  <a:gd name="T9" fmla="*/ 47 h 47"/>
                  <a:gd name="T10" fmla="*/ 4 w 14"/>
                  <a:gd name="T11" fmla="*/ 46 h 47"/>
                  <a:gd name="T12" fmla="*/ 14 w 14"/>
                  <a:gd name="T13" fmla="*/ 2 h 47"/>
                  <a:gd name="T14" fmla="*/ 12 w 14"/>
                  <a:gd name="T15" fmla="*/ 0 h 47"/>
                  <a:gd name="T16" fmla="*/ 12 w 14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47">
                    <a:moveTo>
                      <a:pt x="12" y="0"/>
                    </a:moveTo>
                    <a:cubicBezTo>
                      <a:pt x="11" y="0"/>
                      <a:pt x="11" y="1"/>
                      <a:pt x="10" y="1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0" y="46"/>
                      <a:pt x="1" y="47"/>
                      <a:pt x="2" y="47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7"/>
                      <a:pt x="4" y="47"/>
                      <a:pt x="4" y="46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F59A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6" name="Freeform 774"/>
              <p:cNvSpPr/>
              <p:nvPr/>
            </p:nvSpPr>
            <p:spPr bwMode="auto">
              <a:xfrm>
                <a:off x="5077" y="1164"/>
                <a:ext cx="19" cy="19"/>
              </a:xfrm>
              <a:custGeom>
                <a:avLst/>
                <a:gdLst>
                  <a:gd name="T0" fmla="*/ 0 w 19"/>
                  <a:gd name="T1" fmla="*/ 0 h 19"/>
                  <a:gd name="T2" fmla="*/ 1 w 19"/>
                  <a:gd name="T3" fmla="*/ 8 h 19"/>
                  <a:gd name="T4" fmla="*/ 16 w 19"/>
                  <a:gd name="T5" fmla="*/ 19 h 19"/>
                  <a:gd name="T6" fmla="*/ 16 w 19"/>
                  <a:gd name="T7" fmla="*/ 17 h 19"/>
                  <a:gd name="T8" fmla="*/ 4 w 19"/>
                  <a:gd name="T9" fmla="*/ 7 h 19"/>
                  <a:gd name="T10" fmla="*/ 5 w 19"/>
                  <a:gd name="T11" fmla="*/ 4 h 19"/>
                  <a:gd name="T12" fmla="*/ 0 w 19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9">
                    <a:moveTo>
                      <a:pt x="0" y="0"/>
                    </a:moveTo>
                    <a:cubicBezTo>
                      <a:pt x="0" y="0"/>
                      <a:pt x="0" y="5"/>
                      <a:pt x="1" y="8"/>
                    </a:cubicBezTo>
                    <a:cubicBezTo>
                      <a:pt x="2" y="11"/>
                      <a:pt x="13" y="17"/>
                      <a:pt x="16" y="19"/>
                    </a:cubicBezTo>
                    <a:cubicBezTo>
                      <a:pt x="16" y="19"/>
                      <a:pt x="19" y="19"/>
                      <a:pt x="16" y="17"/>
                    </a:cubicBezTo>
                    <a:cubicBezTo>
                      <a:pt x="14" y="15"/>
                      <a:pt x="4" y="10"/>
                      <a:pt x="4" y="7"/>
                    </a:cubicBezTo>
                    <a:cubicBezTo>
                      <a:pt x="4" y="4"/>
                      <a:pt x="5" y="4"/>
                      <a:pt x="5" y="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7" name="Freeform 775"/>
              <p:cNvSpPr/>
              <p:nvPr/>
            </p:nvSpPr>
            <p:spPr bwMode="auto">
              <a:xfrm>
                <a:off x="4993" y="1121"/>
                <a:ext cx="25" cy="12"/>
              </a:xfrm>
              <a:custGeom>
                <a:avLst/>
                <a:gdLst>
                  <a:gd name="T0" fmla="*/ 25 w 25"/>
                  <a:gd name="T1" fmla="*/ 9 h 12"/>
                  <a:gd name="T2" fmla="*/ 18 w 25"/>
                  <a:gd name="T3" fmla="*/ 12 h 12"/>
                  <a:gd name="T4" fmla="*/ 2 w 25"/>
                  <a:gd name="T5" fmla="*/ 3 h 12"/>
                  <a:gd name="T6" fmla="*/ 3 w 25"/>
                  <a:gd name="T7" fmla="*/ 2 h 12"/>
                  <a:gd name="T8" fmla="*/ 17 w 25"/>
                  <a:gd name="T9" fmla="*/ 8 h 12"/>
                  <a:gd name="T10" fmla="*/ 20 w 25"/>
                  <a:gd name="T11" fmla="*/ 6 h 12"/>
                  <a:gd name="T12" fmla="*/ 25 w 25"/>
                  <a:gd name="T13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2">
                    <a:moveTo>
                      <a:pt x="25" y="9"/>
                    </a:moveTo>
                    <a:cubicBezTo>
                      <a:pt x="25" y="9"/>
                      <a:pt x="21" y="11"/>
                      <a:pt x="18" y="12"/>
                    </a:cubicBezTo>
                    <a:cubicBezTo>
                      <a:pt x="14" y="12"/>
                      <a:pt x="4" y="5"/>
                      <a:pt x="2" y="3"/>
                    </a:cubicBezTo>
                    <a:cubicBezTo>
                      <a:pt x="1" y="2"/>
                      <a:pt x="0" y="0"/>
                      <a:pt x="3" y="2"/>
                    </a:cubicBezTo>
                    <a:cubicBezTo>
                      <a:pt x="6" y="3"/>
                      <a:pt x="14" y="9"/>
                      <a:pt x="17" y="8"/>
                    </a:cubicBezTo>
                    <a:cubicBezTo>
                      <a:pt x="20" y="7"/>
                      <a:pt x="20" y="6"/>
                      <a:pt x="20" y="6"/>
                    </a:cubicBezTo>
                    <a:lnTo>
                      <a:pt x="25" y="9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8" name="Freeform 776"/>
              <p:cNvSpPr/>
              <p:nvPr/>
            </p:nvSpPr>
            <p:spPr bwMode="auto">
              <a:xfrm>
                <a:off x="5082" y="1159"/>
                <a:ext cx="23" cy="13"/>
              </a:xfrm>
              <a:custGeom>
                <a:avLst/>
                <a:gdLst>
                  <a:gd name="T0" fmla="*/ 23 w 23"/>
                  <a:gd name="T1" fmla="*/ 12 h 13"/>
                  <a:gd name="T2" fmla="*/ 2 w 23"/>
                  <a:gd name="T3" fmla="*/ 0 h 13"/>
                  <a:gd name="T4" fmla="*/ 0 w 23"/>
                  <a:gd name="T5" fmla="*/ 0 h 13"/>
                  <a:gd name="T6" fmla="*/ 20 w 23"/>
                  <a:gd name="T7" fmla="*/ 13 h 13"/>
                  <a:gd name="T8" fmla="*/ 23 w 23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">
                    <a:moveTo>
                      <a:pt x="23" y="12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2"/>
                      <a:pt x="22" y="12"/>
                      <a:pt x="23" y="12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9" name="Freeform 777"/>
              <p:cNvSpPr/>
              <p:nvPr/>
            </p:nvSpPr>
            <p:spPr bwMode="auto">
              <a:xfrm>
                <a:off x="5080" y="1159"/>
                <a:ext cx="22" cy="14"/>
              </a:xfrm>
              <a:custGeom>
                <a:avLst/>
                <a:gdLst>
                  <a:gd name="T0" fmla="*/ 22 w 22"/>
                  <a:gd name="T1" fmla="*/ 13 h 14"/>
                  <a:gd name="T2" fmla="*/ 2 w 22"/>
                  <a:gd name="T3" fmla="*/ 0 h 14"/>
                  <a:gd name="T4" fmla="*/ 0 w 22"/>
                  <a:gd name="T5" fmla="*/ 2 h 14"/>
                  <a:gd name="T6" fmla="*/ 21 w 22"/>
                  <a:gd name="T7" fmla="*/ 14 h 14"/>
                  <a:gd name="T8" fmla="*/ 22 w 22"/>
                  <a:gd name="T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2" y="1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0" y="2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2" y="13"/>
                      <a:pt x="22" y="13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0" name="Freeform 778"/>
              <p:cNvSpPr/>
              <p:nvPr/>
            </p:nvSpPr>
            <p:spPr bwMode="auto">
              <a:xfrm>
                <a:off x="5079" y="1161"/>
                <a:ext cx="22" cy="14"/>
              </a:xfrm>
              <a:custGeom>
                <a:avLst/>
                <a:gdLst>
                  <a:gd name="T0" fmla="*/ 22 w 22"/>
                  <a:gd name="T1" fmla="*/ 12 h 14"/>
                  <a:gd name="T2" fmla="*/ 1 w 22"/>
                  <a:gd name="T3" fmla="*/ 0 h 14"/>
                  <a:gd name="T4" fmla="*/ 0 w 22"/>
                  <a:gd name="T5" fmla="*/ 2 h 14"/>
                  <a:gd name="T6" fmla="*/ 21 w 22"/>
                  <a:gd name="T7" fmla="*/ 14 h 14"/>
                  <a:gd name="T8" fmla="*/ 22 w 22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2" y="1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2"/>
                      <a:pt x="22" y="1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1" name="Freeform 779"/>
              <p:cNvSpPr/>
              <p:nvPr/>
            </p:nvSpPr>
            <p:spPr bwMode="auto">
              <a:xfrm>
                <a:off x="5078" y="1163"/>
                <a:ext cx="22" cy="16"/>
              </a:xfrm>
              <a:custGeom>
                <a:avLst/>
                <a:gdLst>
                  <a:gd name="T0" fmla="*/ 22 w 22"/>
                  <a:gd name="T1" fmla="*/ 12 h 16"/>
                  <a:gd name="T2" fmla="*/ 1 w 22"/>
                  <a:gd name="T3" fmla="*/ 0 h 16"/>
                  <a:gd name="T4" fmla="*/ 0 w 22"/>
                  <a:gd name="T5" fmla="*/ 2 h 16"/>
                  <a:gd name="T6" fmla="*/ 1 w 22"/>
                  <a:gd name="T7" fmla="*/ 4 h 16"/>
                  <a:gd name="T8" fmla="*/ 22 w 22"/>
                  <a:gd name="T9" fmla="*/ 16 h 16"/>
                  <a:gd name="T10" fmla="*/ 21 w 22"/>
                  <a:gd name="T11" fmla="*/ 14 h 16"/>
                  <a:gd name="T12" fmla="*/ 22 w 22"/>
                  <a:gd name="T13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6">
                    <a:moveTo>
                      <a:pt x="22" y="1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6"/>
                      <a:pt x="21" y="15"/>
                      <a:pt x="21" y="14"/>
                    </a:cubicBezTo>
                    <a:cubicBezTo>
                      <a:pt x="21" y="14"/>
                      <a:pt x="21" y="13"/>
                      <a:pt x="22" y="12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2" name="Freeform 780"/>
              <p:cNvSpPr/>
              <p:nvPr/>
            </p:nvSpPr>
            <p:spPr bwMode="auto">
              <a:xfrm>
                <a:off x="5099" y="1171"/>
                <a:ext cx="7" cy="9"/>
              </a:xfrm>
              <a:custGeom>
                <a:avLst/>
                <a:gdLst>
                  <a:gd name="T0" fmla="*/ 3 w 7"/>
                  <a:gd name="T1" fmla="*/ 1 h 9"/>
                  <a:gd name="T2" fmla="*/ 0 w 7"/>
                  <a:gd name="T3" fmla="*/ 6 h 9"/>
                  <a:gd name="T4" fmla="*/ 3 w 7"/>
                  <a:gd name="T5" fmla="*/ 8 h 9"/>
                  <a:gd name="T6" fmla="*/ 7 w 7"/>
                  <a:gd name="T7" fmla="*/ 3 h 9"/>
                  <a:gd name="T8" fmla="*/ 3 w 7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3" y="1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0" y="8"/>
                      <a:pt x="1" y="9"/>
                      <a:pt x="3" y="8"/>
                    </a:cubicBezTo>
                    <a:cubicBezTo>
                      <a:pt x="5" y="7"/>
                      <a:pt x="7" y="5"/>
                      <a:pt x="7" y="3"/>
                    </a:cubicBezTo>
                    <a:cubicBezTo>
                      <a:pt x="7" y="0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3" name="Freeform 781"/>
              <p:cNvSpPr/>
              <p:nvPr/>
            </p:nvSpPr>
            <p:spPr bwMode="auto">
              <a:xfrm>
                <a:off x="5213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4" name="Freeform 782"/>
              <p:cNvSpPr/>
              <p:nvPr/>
            </p:nvSpPr>
            <p:spPr bwMode="auto">
              <a:xfrm>
                <a:off x="5213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B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5" name="Rectangle 783"/>
              <p:cNvSpPr>
                <a:spLocks noChangeArrowheads="1"/>
              </p:cNvSpPr>
              <p:nvPr/>
            </p:nvSpPr>
            <p:spPr bwMode="auto">
              <a:xfrm>
                <a:off x="5208" y="1209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6" name="Freeform 784"/>
              <p:cNvSpPr/>
              <p:nvPr/>
            </p:nvSpPr>
            <p:spPr bwMode="auto">
              <a:xfrm>
                <a:off x="5207" y="1209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7" name="Rectangle 785"/>
              <p:cNvSpPr>
                <a:spLocks noChangeArrowheads="1"/>
              </p:cNvSpPr>
              <p:nvPr/>
            </p:nvSpPr>
            <p:spPr bwMode="auto">
              <a:xfrm>
                <a:off x="5214" y="1195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8" name="Freeform 786"/>
              <p:cNvSpPr/>
              <p:nvPr/>
            </p:nvSpPr>
            <p:spPr bwMode="auto">
              <a:xfrm>
                <a:off x="5213" y="1195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9" name="Freeform 787"/>
              <p:cNvSpPr/>
              <p:nvPr/>
            </p:nvSpPr>
            <p:spPr bwMode="auto">
              <a:xfrm>
                <a:off x="5202" y="1212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0" name="Rectangle 788"/>
              <p:cNvSpPr>
                <a:spLocks noChangeArrowheads="1"/>
              </p:cNvSpPr>
              <p:nvPr/>
            </p:nvSpPr>
            <p:spPr bwMode="auto">
              <a:xfrm>
                <a:off x="5202" y="1211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1" name="Freeform 789"/>
              <p:cNvSpPr/>
              <p:nvPr/>
            </p:nvSpPr>
            <p:spPr bwMode="auto">
              <a:xfrm>
                <a:off x="5212" y="119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2" name="Rectangle 790"/>
              <p:cNvSpPr>
                <a:spLocks noChangeArrowheads="1"/>
              </p:cNvSpPr>
              <p:nvPr/>
            </p:nvSpPr>
            <p:spPr bwMode="auto">
              <a:xfrm>
                <a:off x="5212" y="1191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3" name="Freeform 791"/>
              <p:cNvSpPr/>
              <p:nvPr/>
            </p:nvSpPr>
            <p:spPr bwMode="auto">
              <a:xfrm>
                <a:off x="5211" y="1191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4" name="Freeform 792"/>
              <p:cNvSpPr/>
              <p:nvPr/>
            </p:nvSpPr>
            <p:spPr bwMode="auto">
              <a:xfrm>
                <a:off x="5200" y="121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5" name="Freeform 793"/>
              <p:cNvSpPr/>
              <p:nvPr/>
            </p:nvSpPr>
            <p:spPr bwMode="auto">
              <a:xfrm>
                <a:off x="5199" y="121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6" name="Freeform 794"/>
              <p:cNvSpPr/>
              <p:nvPr/>
            </p:nvSpPr>
            <p:spPr bwMode="auto">
              <a:xfrm>
                <a:off x="5198" y="1211"/>
                <a:ext cx="2" cy="1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0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7" name="Freeform 795"/>
              <p:cNvSpPr/>
              <p:nvPr/>
            </p:nvSpPr>
            <p:spPr bwMode="auto">
              <a:xfrm>
                <a:off x="5198" y="1209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8" name="Freeform 796"/>
              <p:cNvSpPr/>
              <p:nvPr/>
            </p:nvSpPr>
            <p:spPr bwMode="auto">
              <a:xfrm>
                <a:off x="5198" y="121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9" name="Freeform 797"/>
              <p:cNvSpPr/>
              <p:nvPr/>
            </p:nvSpPr>
            <p:spPr bwMode="auto">
              <a:xfrm>
                <a:off x="5198" y="121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0" name="Freeform 798"/>
              <p:cNvSpPr/>
              <p:nvPr/>
            </p:nvSpPr>
            <p:spPr bwMode="auto">
              <a:xfrm>
                <a:off x="5209" y="1191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0 h 1"/>
                  <a:gd name="T4" fmla="*/ 0 w 3"/>
                  <a:gd name="T5" fmla="*/ 0 h 1"/>
                  <a:gd name="T6" fmla="*/ 1 w 3"/>
                  <a:gd name="T7" fmla="*/ 0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4F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1" name="Rectangle 799"/>
              <p:cNvSpPr>
                <a:spLocks noChangeArrowheads="1"/>
              </p:cNvSpPr>
              <p:nvPr/>
            </p:nvSpPr>
            <p:spPr bwMode="auto">
              <a:xfrm>
                <a:off x="5209" y="1190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2" name="Freeform 800"/>
              <p:cNvSpPr/>
              <p:nvPr/>
            </p:nvSpPr>
            <p:spPr bwMode="auto">
              <a:xfrm>
                <a:off x="5198" y="1207"/>
                <a:ext cx="2" cy="3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0 h 3"/>
                  <a:gd name="T4" fmla="*/ 1 w 2"/>
                  <a:gd name="T5" fmla="*/ 2 h 3"/>
                  <a:gd name="T6" fmla="*/ 2 w 2"/>
                  <a:gd name="T7" fmla="*/ 3 h 3"/>
                  <a:gd name="T8" fmla="*/ 1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7C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3" name="Freeform 801"/>
              <p:cNvSpPr/>
              <p:nvPr/>
            </p:nvSpPr>
            <p:spPr bwMode="auto">
              <a:xfrm>
                <a:off x="5208" y="1190"/>
                <a:ext cx="2" cy="0"/>
              </a:xfrm>
              <a:custGeom>
                <a:avLst/>
                <a:gdLst>
                  <a:gd name="T0" fmla="*/ 2 w 2"/>
                  <a:gd name="T1" fmla="*/ 1 w 2"/>
                  <a:gd name="T2" fmla="*/ 0 w 2"/>
                  <a:gd name="T3" fmla="*/ 0 w 2"/>
                  <a:gd name="T4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4" name="Freeform 802"/>
              <p:cNvSpPr/>
              <p:nvPr/>
            </p:nvSpPr>
            <p:spPr bwMode="auto">
              <a:xfrm>
                <a:off x="5207" y="1190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5" name="Freeform 803"/>
              <p:cNvSpPr/>
              <p:nvPr/>
            </p:nvSpPr>
            <p:spPr bwMode="auto">
              <a:xfrm>
                <a:off x="5207" y="1190"/>
                <a:ext cx="1" cy="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1 h 2"/>
                  <a:gd name="T6" fmla="*/ 1 w 1"/>
                  <a:gd name="T7" fmla="*/ 2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6" name="Freeform 804"/>
              <p:cNvSpPr/>
              <p:nvPr/>
            </p:nvSpPr>
            <p:spPr bwMode="auto">
              <a:xfrm>
                <a:off x="5207" y="119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7" name="Freeform 805"/>
              <p:cNvSpPr/>
              <p:nvPr/>
            </p:nvSpPr>
            <p:spPr bwMode="auto">
              <a:xfrm>
                <a:off x="5207" y="119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8" name="Freeform 806"/>
              <p:cNvSpPr/>
              <p:nvPr/>
            </p:nvSpPr>
            <p:spPr bwMode="auto">
              <a:xfrm>
                <a:off x="5207" y="119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9" name="Freeform 807"/>
              <p:cNvSpPr/>
              <p:nvPr/>
            </p:nvSpPr>
            <p:spPr bwMode="auto">
              <a:xfrm>
                <a:off x="5197" y="1207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1" name="Group 1009"/>
            <p:cNvGrpSpPr/>
            <p:nvPr/>
          </p:nvGrpSpPr>
          <p:grpSpPr bwMode="auto">
            <a:xfrm>
              <a:off x="7756525" y="1555750"/>
              <a:ext cx="1847850" cy="4673600"/>
              <a:chOff x="4382" y="980"/>
              <a:chExt cx="1164" cy="2944"/>
            </a:xfrm>
          </p:grpSpPr>
          <p:sp>
            <p:nvSpPr>
              <p:cNvPr id="110" name="Freeform 809"/>
              <p:cNvSpPr/>
              <p:nvPr/>
            </p:nvSpPr>
            <p:spPr bwMode="auto">
              <a:xfrm>
                <a:off x="5204" y="1191"/>
                <a:ext cx="4" cy="3"/>
              </a:xfrm>
              <a:custGeom>
                <a:avLst/>
                <a:gdLst>
                  <a:gd name="T0" fmla="*/ 4 w 4"/>
                  <a:gd name="T1" fmla="*/ 1 h 3"/>
                  <a:gd name="T2" fmla="*/ 3 w 4"/>
                  <a:gd name="T3" fmla="*/ 0 h 3"/>
                  <a:gd name="T4" fmla="*/ 2 w 4"/>
                  <a:gd name="T5" fmla="*/ 1 h 3"/>
                  <a:gd name="T6" fmla="*/ 0 w 4"/>
                  <a:gd name="T7" fmla="*/ 2 h 3"/>
                  <a:gd name="T8" fmla="*/ 1 w 4"/>
                  <a:gd name="T9" fmla="*/ 3 h 3"/>
                  <a:gd name="T10" fmla="*/ 3 w 4"/>
                  <a:gd name="T11" fmla="*/ 1 h 3"/>
                  <a:gd name="T12" fmla="*/ 4 w 4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4F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1" name="Freeform 810"/>
              <p:cNvSpPr/>
              <p:nvPr/>
            </p:nvSpPr>
            <p:spPr bwMode="auto">
              <a:xfrm>
                <a:off x="5197" y="1205"/>
                <a:ext cx="1" cy="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2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Freeform 811"/>
              <p:cNvSpPr/>
              <p:nvPr/>
            </p:nvSpPr>
            <p:spPr bwMode="auto">
              <a:xfrm>
                <a:off x="5197" y="120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Freeform 812"/>
              <p:cNvSpPr/>
              <p:nvPr/>
            </p:nvSpPr>
            <p:spPr bwMode="auto">
              <a:xfrm>
                <a:off x="5197" y="1205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4" name="Freeform 813"/>
              <p:cNvSpPr/>
              <p:nvPr/>
            </p:nvSpPr>
            <p:spPr bwMode="auto">
              <a:xfrm>
                <a:off x="5197" y="120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Freeform 814"/>
              <p:cNvSpPr/>
              <p:nvPr/>
            </p:nvSpPr>
            <p:spPr bwMode="auto">
              <a:xfrm>
                <a:off x="5197" y="120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6" name="Freeform 815"/>
              <p:cNvSpPr/>
              <p:nvPr/>
            </p:nvSpPr>
            <p:spPr bwMode="auto">
              <a:xfrm>
                <a:off x="5198" y="1201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0 h 4"/>
                  <a:gd name="T4" fmla="*/ 0 w 2"/>
                  <a:gd name="T5" fmla="*/ 3 h 4"/>
                  <a:gd name="T6" fmla="*/ 1 w 2"/>
                  <a:gd name="T7" fmla="*/ 4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4F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Freeform 816"/>
              <p:cNvSpPr/>
              <p:nvPr/>
            </p:nvSpPr>
            <p:spPr bwMode="auto">
              <a:xfrm>
                <a:off x="5203" y="119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1 h 1"/>
                  <a:gd name="T10" fmla="*/ 1 w 2"/>
                  <a:gd name="T11" fmla="*/ 1 h 1"/>
                  <a:gd name="T12" fmla="*/ 2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Freeform 817"/>
              <p:cNvSpPr/>
              <p:nvPr/>
            </p:nvSpPr>
            <p:spPr bwMode="auto">
              <a:xfrm>
                <a:off x="5200" y="119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2 w 3"/>
                  <a:gd name="T3" fmla="*/ 0 h 4"/>
                  <a:gd name="T4" fmla="*/ 1 w 3"/>
                  <a:gd name="T5" fmla="*/ 2 h 4"/>
                  <a:gd name="T6" fmla="*/ 0 w 3"/>
                  <a:gd name="T7" fmla="*/ 3 h 4"/>
                  <a:gd name="T8" fmla="*/ 1 w 3"/>
                  <a:gd name="T9" fmla="*/ 4 h 4"/>
                  <a:gd name="T10" fmla="*/ 2 w 3"/>
                  <a:gd name="T11" fmla="*/ 2 h 4"/>
                  <a:gd name="T12" fmla="*/ 3 w 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2" y="2"/>
                    </a:cubicBezTo>
                    <a:cubicBezTo>
                      <a:pt x="2" y="2"/>
                      <a:pt x="3" y="1"/>
                      <a:pt x="3" y="0"/>
                    </a:cubicBezTo>
                    <a:close/>
                  </a:path>
                </a:pathLst>
              </a:custGeom>
              <a:solidFill>
                <a:srgbClr val="4F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9" name="Freeform 818"/>
              <p:cNvSpPr/>
              <p:nvPr/>
            </p:nvSpPr>
            <p:spPr bwMode="auto">
              <a:xfrm>
                <a:off x="5202" y="1194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0" name="Freeform 819"/>
              <p:cNvSpPr/>
              <p:nvPr/>
            </p:nvSpPr>
            <p:spPr bwMode="auto">
              <a:xfrm>
                <a:off x="5202" y="1192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2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Rectangle 820"/>
              <p:cNvSpPr>
                <a:spLocks noChangeArrowheads="1"/>
              </p:cNvSpPr>
              <p:nvPr/>
            </p:nvSpPr>
            <p:spPr bwMode="auto">
              <a:xfrm>
                <a:off x="5202" y="1194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2" name="Rectangle 821"/>
              <p:cNvSpPr>
                <a:spLocks noChangeArrowheads="1"/>
              </p:cNvSpPr>
              <p:nvPr/>
            </p:nvSpPr>
            <p:spPr bwMode="auto">
              <a:xfrm>
                <a:off x="5202" y="1194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3" name="Freeform 822"/>
              <p:cNvSpPr/>
              <p:nvPr/>
            </p:nvSpPr>
            <p:spPr bwMode="auto">
              <a:xfrm>
                <a:off x="5202" y="1194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4" name="Freeform 823"/>
              <p:cNvSpPr/>
              <p:nvPr/>
            </p:nvSpPr>
            <p:spPr bwMode="auto">
              <a:xfrm>
                <a:off x="5199" y="1198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Freeform 824"/>
              <p:cNvSpPr/>
              <p:nvPr/>
            </p:nvSpPr>
            <p:spPr bwMode="auto">
              <a:xfrm>
                <a:off x="5198" y="120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6" name="Freeform 825"/>
              <p:cNvSpPr/>
              <p:nvPr/>
            </p:nvSpPr>
            <p:spPr bwMode="auto">
              <a:xfrm>
                <a:off x="5198" y="120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7" name="Freeform 826"/>
              <p:cNvSpPr/>
              <p:nvPr/>
            </p:nvSpPr>
            <p:spPr bwMode="auto">
              <a:xfrm>
                <a:off x="5198" y="1198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0 h 3"/>
                  <a:gd name="T4" fmla="*/ 0 w 2"/>
                  <a:gd name="T5" fmla="*/ 2 h 3"/>
                  <a:gd name="T6" fmla="*/ 1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8" name="Freeform 827"/>
              <p:cNvSpPr/>
              <p:nvPr/>
            </p:nvSpPr>
            <p:spPr bwMode="auto">
              <a:xfrm>
                <a:off x="5198" y="1190"/>
                <a:ext cx="17" cy="23"/>
              </a:xfrm>
              <a:custGeom>
                <a:avLst/>
                <a:gdLst>
                  <a:gd name="T0" fmla="*/ 10 w 17"/>
                  <a:gd name="T1" fmla="*/ 1 h 23"/>
                  <a:gd name="T2" fmla="*/ 9 w 17"/>
                  <a:gd name="T3" fmla="*/ 2 h 23"/>
                  <a:gd name="T4" fmla="*/ 7 w 17"/>
                  <a:gd name="T5" fmla="*/ 3 h 23"/>
                  <a:gd name="T6" fmla="*/ 6 w 17"/>
                  <a:gd name="T7" fmla="*/ 3 h 23"/>
                  <a:gd name="T8" fmla="*/ 5 w 17"/>
                  <a:gd name="T9" fmla="*/ 5 h 23"/>
                  <a:gd name="T10" fmla="*/ 4 w 17"/>
                  <a:gd name="T11" fmla="*/ 7 h 23"/>
                  <a:gd name="T12" fmla="*/ 2 w 17"/>
                  <a:gd name="T13" fmla="*/ 9 h 23"/>
                  <a:gd name="T14" fmla="*/ 2 w 17"/>
                  <a:gd name="T15" fmla="*/ 9 h 23"/>
                  <a:gd name="T16" fmla="*/ 1 w 17"/>
                  <a:gd name="T17" fmla="*/ 11 h 23"/>
                  <a:gd name="T18" fmla="*/ 1 w 17"/>
                  <a:gd name="T19" fmla="*/ 15 h 23"/>
                  <a:gd name="T20" fmla="*/ 0 w 17"/>
                  <a:gd name="T21" fmla="*/ 16 h 23"/>
                  <a:gd name="T22" fmla="*/ 0 w 17"/>
                  <a:gd name="T23" fmla="*/ 18 h 23"/>
                  <a:gd name="T24" fmla="*/ 2 w 17"/>
                  <a:gd name="T25" fmla="*/ 20 h 23"/>
                  <a:gd name="T26" fmla="*/ 1 w 17"/>
                  <a:gd name="T27" fmla="*/ 21 h 23"/>
                  <a:gd name="T28" fmla="*/ 2 w 17"/>
                  <a:gd name="T29" fmla="*/ 22 h 23"/>
                  <a:gd name="T30" fmla="*/ 3 w 17"/>
                  <a:gd name="T31" fmla="*/ 21 h 23"/>
                  <a:gd name="T32" fmla="*/ 5 w 17"/>
                  <a:gd name="T33" fmla="*/ 22 h 23"/>
                  <a:gd name="T34" fmla="*/ 7 w 17"/>
                  <a:gd name="T35" fmla="*/ 22 h 23"/>
                  <a:gd name="T36" fmla="*/ 7 w 17"/>
                  <a:gd name="T37" fmla="*/ 22 h 23"/>
                  <a:gd name="T38" fmla="*/ 9 w 17"/>
                  <a:gd name="T39" fmla="*/ 20 h 23"/>
                  <a:gd name="T40" fmla="*/ 10 w 17"/>
                  <a:gd name="T41" fmla="*/ 20 h 23"/>
                  <a:gd name="T42" fmla="*/ 11 w 17"/>
                  <a:gd name="T43" fmla="*/ 20 h 23"/>
                  <a:gd name="T44" fmla="*/ 12 w 17"/>
                  <a:gd name="T45" fmla="*/ 18 h 23"/>
                  <a:gd name="T46" fmla="*/ 14 w 17"/>
                  <a:gd name="T47" fmla="*/ 15 h 23"/>
                  <a:gd name="T48" fmla="*/ 15 w 17"/>
                  <a:gd name="T49" fmla="*/ 14 h 23"/>
                  <a:gd name="T50" fmla="*/ 15 w 17"/>
                  <a:gd name="T51" fmla="*/ 14 h 23"/>
                  <a:gd name="T52" fmla="*/ 16 w 17"/>
                  <a:gd name="T53" fmla="*/ 12 h 23"/>
                  <a:gd name="T54" fmla="*/ 16 w 17"/>
                  <a:gd name="T55" fmla="*/ 8 h 23"/>
                  <a:gd name="T56" fmla="*/ 17 w 17"/>
                  <a:gd name="T57" fmla="*/ 7 h 23"/>
                  <a:gd name="T58" fmla="*/ 17 w 17"/>
                  <a:gd name="T59" fmla="*/ 5 h 23"/>
                  <a:gd name="T60" fmla="*/ 15 w 17"/>
                  <a:gd name="T61" fmla="*/ 3 h 23"/>
                  <a:gd name="T62" fmla="*/ 16 w 17"/>
                  <a:gd name="T63" fmla="*/ 2 h 23"/>
                  <a:gd name="T64" fmla="*/ 15 w 17"/>
                  <a:gd name="T65" fmla="*/ 1 h 23"/>
                  <a:gd name="T66" fmla="*/ 14 w 17"/>
                  <a:gd name="T67" fmla="*/ 2 h 23"/>
                  <a:gd name="T68" fmla="*/ 12 w 17"/>
                  <a:gd name="T69" fmla="*/ 1 h 23"/>
                  <a:gd name="T70" fmla="*/ 10 w 17"/>
                  <a:gd name="T7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" h="23">
                    <a:moveTo>
                      <a:pt x="10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3"/>
                      <a:pt x="7" y="3"/>
                      <a:pt x="7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4" y="7"/>
                      <a:pt x="4" y="7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4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9"/>
                      <a:pt x="2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2"/>
                      <a:pt x="5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9" y="20"/>
                      <a:pt x="10" y="20"/>
                      <a:pt x="10" y="19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7"/>
                      <a:pt x="13" y="16"/>
                      <a:pt x="14" y="15"/>
                    </a:cubicBezTo>
                    <a:cubicBezTo>
                      <a:pt x="14" y="15"/>
                      <a:pt x="14" y="15"/>
                      <a:pt x="14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0"/>
                      <a:pt x="16" y="9"/>
                      <a:pt x="16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5"/>
                      <a:pt x="16" y="4"/>
                      <a:pt x="15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7F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9" name="Freeform 828"/>
              <p:cNvSpPr/>
              <p:nvPr/>
            </p:nvSpPr>
            <p:spPr bwMode="auto">
              <a:xfrm>
                <a:off x="5199" y="1198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0" name="Freeform 829"/>
              <p:cNvSpPr/>
              <p:nvPr/>
            </p:nvSpPr>
            <p:spPr bwMode="auto">
              <a:xfrm>
                <a:off x="5199" y="1198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Freeform 830"/>
              <p:cNvSpPr/>
              <p:nvPr/>
            </p:nvSpPr>
            <p:spPr bwMode="auto">
              <a:xfrm>
                <a:off x="5111" y="1260"/>
                <a:ext cx="5" cy="8"/>
              </a:xfrm>
              <a:custGeom>
                <a:avLst/>
                <a:gdLst>
                  <a:gd name="T0" fmla="*/ 2 w 5"/>
                  <a:gd name="T1" fmla="*/ 1 h 8"/>
                  <a:gd name="T2" fmla="*/ 0 w 5"/>
                  <a:gd name="T3" fmla="*/ 6 h 8"/>
                  <a:gd name="T4" fmla="*/ 2 w 5"/>
                  <a:gd name="T5" fmla="*/ 7 h 8"/>
                  <a:gd name="T6" fmla="*/ 5 w 5"/>
                  <a:gd name="T7" fmla="*/ 2 h 8"/>
                  <a:gd name="T8" fmla="*/ 2 w 5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2" y="1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0" y="7"/>
                      <a:pt x="1" y="8"/>
                      <a:pt x="2" y="7"/>
                    </a:cubicBezTo>
                    <a:cubicBezTo>
                      <a:pt x="4" y="6"/>
                      <a:pt x="5" y="4"/>
                      <a:pt x="5" y="2"/>
                    </a:cubicBezTo>
                    <a:cubicBezTo>
                      <a:pt x="5" y="1"/>
                      <a:pt x="4" y="0"/>
                      <a:pt x="2" y="1"/>
                    </a:cubicBez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Freeform 831"/>
              <p:cNvSpPr/>
              <p:nvPr/>
            </p:nvSpPr>
            <p:spPr bwMode="auto">
              <a:xfrm>
                <a:off x="5200" y="1201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0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234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3" name="Freeform 832"/>
              <p:cNvSpPr/>
              <p:nvPr/>
            </p:nvSpPr>
            <p:spPr bwMode="auto">
              <a:xfrm>
                <a:off x="5200" y="1201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0 w 4"/>
                  <a:gd name="T5" fmla="*/ 0 h 2"/>
                  <a:gd name="T6" fmla="*/ 3 w 4"/>
                  <a:gd name="T7" fmla="*/ 2 h 2"/>
                  <a:gd name="T8" fmla="*/ 4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A7B4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Freeform 833"/>
              <p:cNvSpPr/>
              <p:nvPr/>
            </p:nvSpPr>
            <p:spPr bwMode="auto">
              <a:xfrm>
                <a:off x="5114" y="1199"/>
                <a:ext cx="90" cy="64"/>
              </a:xfrm>
              <a:custGeom>
                <a:avLst/>
                <a:gdLst>
                  <a:gd name="T0" fmla="*/ 1 w 90"/>
                  <a:gd name="T1" fmla="*/ 58 h 64"/>
                  <a:gd name="T2" fmla="*/ 85 w 90"/>
                  <a:gd name="T3" fmla="*/ 2 h 64"/>
                  <a:gd name="T4" fmla="*/ 86 w 90"/>
                  <a:gd name="T5" fmla="*/ 0 h 64"/>
                  <a:gd name="T6" fmla="*/ 90 w 90"/>
                  <a:gd name="T7" fmla="*/ 3 h 64"/>
                  <a:gd name="T8" fmla="*/ 89 w 90"/>
                  <a:gd name="T9" fmla="*/ 5 h 64"/>
                  <a:gd name="T10" fmla="*/ 0 w 90"/>
                  <a:gd name="T11" fmla="*/ 64 h 64"/>
                  <a:gd name="T12" fmla="*/ 1 w 90"/>
                  <a:gd name="T13" fmla="*/ 5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64">
                    <a:moveTo>
                      <a:pt x="1" y="58"/>
                    </a:moveTo>
                    <a:cubicBezTo>
                      <a:pt x="85" y="2"/>
                      <a:pt x="85" y="2"/>
                      <a:pt x="85" y="2"/>
                    </a:cubicBezTo>
                    <a:cubicBezTo>
                      <a:pt x="86" y="2"/>
                      <a:pt x="86" y="1"/>
                      <a:pt x="86" y="0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0" y="3"/>
                      <a:pt x="90" y="4"/>
                      <a:pt x="89" y="5"/>
                    </a:cubicBezTo>
                    <a:cubicBezTo>
                      <a:pt x="0" y="64"/>
                      <a:pt x="0" y="64"/>
                      <a:pt x="0" y="64"/>
                    </a:cubicBezTo>
                    <a:lnTo>
                      <a:pt x="1" y="58"/>
                    </a:ln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5" name="Freeform 834"/>
              <p:cNvSpPr/>
              <p:nvPr/>
            </p:nvSpPr>
            <p:spPr bwMode="auto">
              <a:xfrm>
                <a:off x="5111" y="1154"/>
                <a:ext cx="99" cy="119"/>
              </a:xfrm>
              <a:custGeom>
                <a:avLst/>
                <a:gdLst>
                  <a:gd name="T0" fmla="*/ 30 w 99"/>
                  <a:gd name="T1" fmla="*/ 0 h 119"/>
                  <a:gd name="T2" fmla="*/ 26 w 99"/>
                  <a:gd name="T3" fmla="*/ 6 h 119"/>
                  <a:gd name="T4" fmla="*/ 93 w 99"/>
                  <a:gd name="T5" fmla="*/ 48 h 119"/>
                  <a:gd name="T6" fmla="*/ 93 w 99"/>
                  <a:gd name="T7" fmla="*/ 49 h 119"/>
                  <a:gd name="T8" fmla="*/ 92 w 99"/>
                  <a:gd name="T9" fmla="*/ 50 h 119"/>
                  <a:gd name="T10" fmla="*/ 0 w 99"/>
                  <a:gd name="T11" fmla="*/ 111 h 119"/>
                  <a:gd name="T12" fmla="*/ 1 w 99"/>
                  <a:gd name="T13" fmla="*/ 119 h 119"/>
                  <a:gd name="T14" fmla="*/ 93 w 99"/>
                  <a:gd name="T15" fmla="*/ 55 h 119"/>
                  <a:gd name="T16" fmla="*/ 98 w 99"/>
                  <a:gd name="T17" fmla="*/ 49 h 119"/>
                  <a:gd name="T18" fmla="*/ 96 w 99"/>
                  <a:gd name="T19" fmla="*/ 42 h 119"/>
                  <a:gd name="T20" fmla="*/ 30 w 99"/>
                  <a:gd name="T2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119">
                    <a:moveTo>
                      <a:pt x="30" y="0"/>
                    </a:moveTo>
                    <a:cubicBezTo>
                      <a:pt x="26" y="6"/>
                      <a:pt x="26" y="6"/>
                      <a:pt x="26" y="6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3" y="48"/>
                      <a:pt x="93" y="49"/>
                      <a:pt x="93" y="49"/>
                    </a:cubicBezTo>
                    <a:cubicBezTo>
                      <a:pt x="92" y="50"/>
                      <a:pt x="92" y="50"/>
                      <a:pt x="92" y="50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5" y="54"/>
                      <a:pt x="97" y="52"/>
                      <a:pt x="98" y="49"/>
                    </a:cubicBezTo>
                    <a:cubicBezTo>
                      <a:pt x="99" y="46"/>
                      <a:pt x="98" y="43"/>
                      <a:pt x="96" y="42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6" name="Freeform 835"/>
              <p:cNvSpPr/>
              <p:nvPr/>
            </p:nvSpPr>
            <p:spPr bwMode="auto">
              <a:xfrm>
                <a:off x="5125" y="126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7" name="Freeform 836"/>
              <p:cNvSpPr/>
              <p:nvPr/>
            </p:nvSpPr>
            <p:spPr bwMode="auto">
              <a:xfrm>
                <a:off x="5124" y="1264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1 w 3"/>
                  <a:gd name="T3" fmla="*/ 0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9B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8" name="Freeform 837"/>
              <p:cNvSpPr/>
              <p:nvPr/>
            </p:nvSpPr>
            <p:spPr bwMode="auto">
              <a:xfrm>
                <a:off x="5115" y="1279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9" name="Freeform 838"/>
              <p:cNvSpPr/>
              <p:nvPr/>
            </p:nvSpPr>
            <p:spPr bwMode="auto">
              <a:xfrm>
                <a:off x="5115" y="1278"/>
                <a:ext cx="2" cy="1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0" name="Freeform 839"/>
              <p:cNvSpPr/>
              <p:nvPr/>
            </p:nvSpPr>
            <p:spPr bwMode="auto">
              <a:xfrm>
                <a:off x="5127" y="125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1" name="Freeform 840"/>
              <p:cNvSpPr/>
              <p:nvPr/>
            </p:nvSpPr>
            <p:spPr bwMode="auto">
              <a:xfrm>
                <a:off x="5126" y="1252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1 w 3"/>
                  <a:gd name="T3" fmla="*/ 0 h 2"/>
                  <a:gd name="T4" fmla="*/ 0 w 3"/>
                  <a:gd name="T5" fmla="*/ 1 h 2"/>
                  <a:gd name="T6" fmla="*/ 2 w 3"/>
                  <a:gd name="T7" fmla="*/ 2 h 2"/>
                  <a:gd name="T8" fmla="*/ 3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2" name="Freeform 841"/>
              <p:cNvSpPr/>
              <p:nvPr/>
            </p:nvSpPr>
            <p:spPr bwMode="auto">
              <a:xfrm>
                <a:off x="5106" y="1283"/>
                <a:ext cx="1" cy="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1 h 2"/>
                  <a:gd name="T6" fmla="*/ 1 w 1"/>
                  <a:gd name="T7" fmla="*/ 2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3" name="Freeform 842"/>
              <p:cNvSpPr/>
              <p:nvPr/>
            </p:nvSpPr>
            <p:spPr bwMode="auto">
              <a:xfrm>
                <a:off x="5106" y="1281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0 w 2"/>
                  <a:gd name="T3" fmla="*/ 0 h 3"/>
                  <a:gd name="T4" fmla="*/ 0 w 2"/>
                  <a:gd name="T5" fmla="*/ 2 h 3"/>
                  <a:gd name="T6" fmla="*/ 1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4" name="Freeform 843"/>
              <p:cNvSpPr/>
              <p:nvPr/>
            </p:nvSpPr>
            <p:spPr bwMode="auto">
              <a:xfrm>
                <a:off x="5123" y="124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2 w 2"/>
                  <a:gd name="T9" fmla="*/ 1 h 1"/>
                  <a:gd name="T10" fmla="*/ 2 w 2"/>
                  <a:gd name="T11" fmla="*/ 1 h 1"/>
                  <a:gd name="T12" fmla="*/ 2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5" name="Freeform 844"/>
              <p:cNvSpPr/>
              <p:nvPr/>
            </p:nvSpPr>
            <p:spPr bwMode="auto">
              <a:xfrm>
                <a:off x="5123" y="124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6" name="Freeform 845"/>
              <p:cNvSpPr/>
              <p:nvPr/>
            </p:nvSpPr>
            <p:spPr bwMode="auto">
              <a:xfrm>
                <a:off x="5122" y="1244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7" name="Freeform 846"/>
              <p:cNvSpPr/>
              <p:nvPr/>
            </p:nvSpPr>
            <p:spPr bwMode="auto">
              <a:xfrm>
                <a:off x="5102" y="128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8" name="Freeform 847"/>
              <p:cNvSpPr/>
              <p:nvPr/>
            </p:nvSpPr>
            <p:spPr bwMode="auto">
              <a:xfrm>
                <a:off x="5100" y="1282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9" name="Freeform 848"/>
              <p:cNvSpPr/>
              <p:nvPr/>
            </p:nvSpPr>
            <p:spPr bwMode="auto">
              <a:xfrm>
                <a:off x="5098" y="1281"/>
                <a:ext cx="3" cy="2"/>
              </a:xfrm>
              <a:custGeom>
                <a:avLst/>
                <a:gdLst>
                  <a:gd name="T0" fmla="*/ 2 w 3"/>
                  <a:gd name="T1" fmla="*/ 1 h 2"/>
                  <a:gd name="T2" fmla="*/ 0 w 3"/>
                  <a:gd name="T3" fmla="*/ 0 h 2"/>
                  <a:gd name="T4" fmla="*/ 2 w 3"/>
                  <a:gd name="T5" fmla="*/ 1 h 2"/>
                  <a:gd name="T6" fmla="*/ 3 w 3"/>
                  <a:gd name="T7" fmla="*/ 2 h 2"/>
                  <a:gd name="T8" fmla="*/ 2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lnTo>
                      <a:pt x="0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0" name="Freeform 849"/>
              <p:cNvSpPr/>
              <p:nvPr/>
            </p:nvSpPr>
            <p:spPr bwMode="auto">
              <a:xfrm>
                <a:off x="5098" y="1278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1" name="Freeform 850"/>
              <p:cNvSpPr/>
              <p:nvPr/>
            </p:nvSpPr>
            <p:spPr bwMode="auto">
              <a:xfrm>
                <a:off x="5098" y="1280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2" name="Freeform 851"/>
              <p:cNvSpPr/>
              <p:nvPr/>
            </p:nvSpPr>
            <p:spPr bwMode="auto">
              <a:xfrm>
                <a:off x="5098" y="1280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3" name="Freeform 852"/>
              <p:cNvSpPr/>
              <p:nvPr/>
            </p:nvSpPr>
            <p:spPr bwMode="auto">
              <a:xfrm>
                <a:off x="5117" y="1245"/>
                <a:ext cx="7" cy="2"/>
              </a:xfrm>
              <a:custGeom>
                <a:avLst/>
                <a:gdLst>
                  <a:gd name="T0" fmla="*/ 7 w 7"/>
                  <a:gd name="T1" fmla="*/ 2 h 2"/>
                  <a:gd name="T2" fmla="*/ 5 w 7"/>
                  <a:gd name="T3" fmla="*/ 1 h 2"/>
                  <a:gd name="T4" fmla="*/ 0 w 7"/>
                  <a:gd name="T5" fmla="*/ 0 h 2"/>
                  <a:gd name="T6" fmla="*/ 2 w 7"/>
                  <a:gd name="T7" fmla="*/ 1 h 2"/>
                  <a:gd name="T8" fmla="*/ 7 w 7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7" y="2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1"/>
                      <a:pt x="5" y="1"/>
                      <a:pt x="7" y="2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4" name="Freeform 853"/>
              <p:cNvSpPr/>
              <p:nvPr/>
            </p:nvSpPr>
            <p:spPr bwMode="auto">
              <a:xfrm>
                <a:off x="5117" y="1243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5" name="Freeform 854"/>
              <p:cNvSpPr/>
              <p:nvPr/>
            </p:nvSpPr>
            <p:spPr bwMode="auto">
              <a:xfrm>
                <a:off x="5098" y="1274"/>
                <a:ext cx="3" cy="5"/>
              </a:xfrm>
              <a:custGeom>
                <a:avLst/>
                <a:gdLst>
                  <a:gd name="T0" fmla="*/ 1 w 3"/>
                  <a:gd name="T1" fmla="*/ 0 h 5"/>
                  <a:gd name="T2" fmla="*/ 0 w 3"/>
                  <a:gd name="T3" fmla="*/ 0 h 5"/>
                  <a:gd name="T4" fmla="*/ 2 w 3"/>
                  <a:gd name="T5" fmla="*/ 4 h 5"/>
                  <a:gd name="T6" fmla="*/ 3 w 3"/>
                  <a:gd name="T7" fmla="*/ 5 h 5"/>
                  <a:gd name="T8" fmla="*/ 1 w 3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2" y="2"/>
                      <a:pt x="1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6" name="Freeform 855"/>
              <p:cNvSpPr/>
              <p:nvPr/>
            </p:nvSpPr>
            <p:spPr bwMode="auto">
              <a:xfrm>
                <a:off x="5115" y="1243"/>
                <a:ext cx="4" cy="1"/>
              </a:xfrm>
              <a:custGeom>
                <a:avLst/>
                <a:gdLst>
                  <a:gd name="T0" fmla="*/ 4 w 4"/>
                  <a:gd name="T1" fmla="*/ 1 h 1"/>
                  <a:gd name="T2" fmla="*/ 2 w 4"/>
                  <a:gd name="T3" fmla="*/ 0 h 1"/>
                  <a:gd name="T4" fmla="*/ 0 w 4"/>
                  <a:gd name="T5" fmla="*/ 0 h 1"/>
                  <a:gd name="T6" fmla="*/ 2 w 4"/>
                  <a:gd name="T7" fmla="*/ 1 h 1"/>
                  <a:gd name="T8" fmla="*/ 4 w 4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7" name="Freeform 856"/>
              <p:cNvSpPr/>
              <p:nvPr/>
            </p:nvSpPr>
            <p:spPr bwMode="auto">
              <a:xfrm>
                <a:off x="5115" y="1243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8" name="Freeform 857"/>
              <p:cNvSpPr/>
              <p:nvPr/>
            </p:nvSpPr>
            <p:spPr bwMode="auto">
              <a:xfrm>
                <a:off x="5114" y="1244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0 w 2"/>
                  <a:gd name="T3" fmla="*/ 0 h 3"/>
                  <a:gd name="T4" fmla="*/ 0 w 2"/>
                  <a:gd name="T5" fmla="*/ 2 h 3"/>
                  <a:gd name="T6" fmla="*/ 2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9" name="Freeform 858"/>
              <p:cNvSpPr/>
              <p:nvPr/>
            </p:nvSpPr>
            <p:spPr bwMode="auto">
              <a:xfrm>
                <a:off x="5115" y="1243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1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0" name="Freeform 859"/>
              <p:cNvSpPr/>
              <p:nvPr/>
            </p:nvSpPr>
            <p:spPr bwMode="auto">
              <a:xfrm>
                <a:off x="5115" y="1244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1" name="Freeform 860"/>
              <p:cNvSpPr/>
              <p:nvPr/>
            </p:nvSpPr>
            <p:spPr bwMode="auto">
              <a:xfrm>
                <a:off x="5114" y="124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2" name="Freeform 861"/>
              <p:cNvSpPr/>
              <p:nvPr/>
            </p:nvSpPr>
            <p:spPr bwMode="auto">
              <a:xfrm>
                <a:off x="5096" y="1274"/>
                <a:ext cx="2" cy="1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1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3" name="Freeform 862"/>
              <p:cNvSpPr/>
              <p:nvPr/>
            </p:nvSpPr>
            <p:spPr bwMode="auto">
              <a:xfrm>
                <a:off x="5109" y="1246"/>
                <a:ext cx="7" cy="4"/>
              </a:xfrm>
              <a:custGeom>
                <a:avLst/>
                <a:gdLst>
                  <a:gd name="T0" fmla="*/ 7 w 7"/>
                  <a:gd name="T1" fmla="*/ 1 h 4"/>
                  <a:gd name="T2" fmla="*/ 5 w 7"/>
                  <a:gd name="T3" fmla="*/ 0 h 4"/>
                  <a:gd name="T4" fmla="*/ 3 w 7"/>
                  <a:gd name="T5" fmla="*/ 1 h 4"/>
                  <a:gd name="T6" fmla="*/ 0 w 7"/>
                  <a:gd name="T7" fmla="*/ 3 h 4"/>
                  <a:gd name="T8" fmla="*/ 1 w 7"/>
                  <a:gd name="T9" fmla="*/ 4 h 4"/>
                  <a:gd name="T10" fmla="*/ 4 w 7"/>
                  <a:gd name="T11" fmla="*/ 2 h 4"/>
                  <a:gd name="T12" fmla="*/ 7 w 7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7" y="1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1"/>
                    </a:cubicBezTo>
                    <a:cubicBezTo>
                      <a:pt x="2" y="1"/>
                      <a:pt x="1" y="2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3" y="2"/>
                      <a:pt x="4" y="2"/>
                    </a:cubicBezTo>
                    <a:cubicBezTo>
                      <a:pt x="5" y="1"/>
                      <a:pt x="6" y="1"/>
                      <a:pt x="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4" name="Freeform 863"/>
              <p:cNvSpPr/>
              <p:nvPr/>
            </p:nvSpPr>
            <p:spPr bwMode="auto">
              <a:xfrm>
                <a:off x="5096" y="1271"/>
                <a:ext cx="1" cy="4"/>
              </a:xfrm>
              <a:custGeom>
                <a:avLst/>
                <a:gdLst>
                  <a:gd name="T0" fmla="*/ 1 w 1"/>
                  <a:gd name="T1" fmla="*/ 1 h 4"/>
                  <a:gd name="T2" fmla="*/ 0 w 1"/>
                  <a:gd name="T3" fmla="*/ 0 h 4"/>
                  <a:gd name="T4" fmla="*/ 0 w 1"/>
                  <a:gd name="T5" fmla="*/ 3 h 4"/>
                  <a:gd name="T6" fmla="*/ 1 w 1"/>
                  <a:gd name="T7" fmla="*/ 4 h 4"/>
                  <a:gd name="T8" fmla="*/ 1 w 1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1" y="1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5" name="Freeform 864"/>
              <p:cNvSpPr/>
              <p:nvPr/>
            </p:nvSpPr>
            <p:spPr bwMode="auto">
              <a:xfrm>
                <a:off x="5096" y="1270"/>
                <a:ext cx="3" cy="1"/>
              </a:xfrm>
              <a:custGeom>
                <a:avLst/>
                <a:gdLst>
                  <a:gd name="T0" fmla="*/ 3 w 3"/>
                  <a:gd name="T1" fmla="*/ 0 h 1"/>
                  <a:gd name="T2" fmla="*/ 2 w 3"/>
                  <a:gd name="T3" fmla="*/ 0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6" name="Freeform 865"/>
              <p:cNvSpPr/>
              <p:nvPr/>
            </p:nvSpPr>
            <p:spPr bwMode="auto">
              <a:xfrm>
                <a:off x="5096" y="1270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7" name="Freeform 866"/>
              <p:cNvSpPr/>
              <p:nvPr/>
            </p:nvSpPr>
            <p:spPr bwMode="auto">
              <a:xfrm>
                <a:off x="5096" y="1271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8" name="Freeform 867"/>
              <p:cNvSpPr/>
              <p:nvPr/>
            </p:nvSpPr>
            <p:spPr bwMode="auto">
              <a:xfrm>
                <a:off x="5096" y="1271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9" name="Freeform 868"/>
              <p:cNvSpPr/>
              <p:nvPr/>
            </p:nvSpPr>
            <p:spPr bwMode="auto">
              <a:xfrm>
                <a:off x="5098" y="1263"/>
                <a:ext cx="3" cy="7"/>
              </a:xfrm>
              <a:custGeom>
                <a:avLst/>
                <a:gdLst>
                  <a:gd name="T0" fmla="*/ 3 w 3"/>
                  <a:gd name="T1" fmla="*/ 1 h 7"/>
                  <a:gd name="T2" fmla="*/ 1 w 3"/>
                  <a:gd name="T3" fmla="*/ 0 h 7"/>
                  <a:gd name="T4" fmla="*/ 0 w 3"/>
                  <a:gd name="T5" fmla="*/ 7 h 7"/>
                  <a:gd name="T6" fmla="*/ 1 w 3"/>
                  <a:gd name="T7" fmla="*/ 7 h 7"/>
                  <a:gd name="T8" fmla="*/ 3 w 3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4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5"/>
                      <a:pt x="2" y="3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0" name="Freeform 869"/>
              <p:cNvSpPr/>
              <p:nvPr/>
            </p:nvSpPr>
            <p:spPr bwMode="auto">
              <a:xfrm>
                <a:off x="5108" y="1248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1 h 1"/>
                  <a:gd name="T10" fmla="*/ 1 w 2"/>
                  <a:gd name="T11" fmla="*/ 1 h 1"/>
                  <a:gd name="T12" fmla="*/ 2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1" name="Freeform 870"/>
              <p:cNvSpPr/>
              <p:nvPr/>
            </p:nvSpPr>
            <p:spPr bwMode="auto">
              <a:xfrm>
                <a:off x="5101" y="1252"/>
                <a:ext cx="6" cy="7"/>
              </a:xfrm>
              <a:custGeom>
                <a:avLst/>
                <a:gdLst>
                  <a:gd name="T0" fmla="*/ 6 w 6"/>
                  <a:gd name="T1" fmla="*/ 1 h 7"/>
                  <a:gd name="T2" fmla="*/ 4 w 6"/>
                  <a:gd name="T3" fmla="*/ 0 h 7"/>
                  <a:gd name="T4" fmla="*/ 2 w 6"/>
                  <a:gd name="T5" fmla="*/ 4 h 7"/>
                  <a:gd name="T6" fmla="*/ 0 w 6"/>
                  <a:gd name="T7" fmla="*/ 6 h 7"/>
                  <a:gd name="T8" fmla="*/ 2 w 6"/>
                  <a:gd name="T9" fmla="*/ 7 h 7"/>
                  <a:gd name="T10" fmla="*/ 3 w 6"/>
                  <a:gd name="T11" fmla="*/ 5 h 7"/>
                  <a:gd name="T12" fmla="*/ 6 w 6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3" y="3"/>
                      <a:pt x="2" y="4"/>
                    </a:cubicBezTo>
                    <a:cubicBezTo>
                      <a:pt x="1" y="5"/>
                      <a:pt x="1" y="6"/>
                      <a:pt x="0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3" y="6"/>
                      <a:pt x="3" y="5"/>
                    </a:cubicBezTo>
                    <a:cubicBezTo>
                      <a:pt x="4" y="4"/>
                      <a:pt x="5" y="2"/>
                      <a:pt x="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2" name="Freeform 871"/>
              <p:cNvSpPr/>
              <p:nvPr/>
            </p:nvSpPr>
            <p:spPr bwMode="auto">
              <a:xfrm>
                <a:off x="5105" y="1251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3" name="Freeform 872"/>
              <p:cNvSpPr/>
              <p:nvPr/>
            </p:nvSpPr>
            <p:spPr bwMode="auto">
              <a:xfrm>
                <a:off x="5105" y="1248"/>
                <a:ext cx="4" cy="3"/>
              </a:xfrm>
              <a:custGeom>
                <a:avLst/>
                <a:gdLst>
                  <a:gd name="T0" fmla="*/ 4 w 4"/>
                  <a:gd name="T1" fmla="*/ 1 h 3"/>
                  <a:gd name="T2" fmla="*/ 3 w 4"/>
                  <a:gd name="T3" fmla="*/ 0 h 3"/>
                  <a:gd name="T4" fmla="*/ 0 w 4"/>
                  <a:gd name="T5" fmla="*/ 2 h 3"/>
                  <a:gd name="T6" fmla="*/ 2 w 4"/>
                  <a:gd name="T7" fmla="*/ 3 h 3"/>
                  <a:gd name="T8" fmla="*/ 4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4" name="Freeform 873"/>
              <p:cNvSpPr/>
              <p:nvPr/>
            </p:nvSpPr>
            <p:spPr bwMode="auto">
              <a:xfrm>
                <a:off x="5105" y="1250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5" name="Freeform 874"/>
              <p:cNvSpPr/>
              <p:nvPr/>
            </p:nvSpPr>
            <p:spPr bwMode="auto">
              <a:xfrm>
                <a:off x="5105" y="1250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6" name="Freeform 875"/>
              <p:cNvSpPr/>
              <p:nvPr/>
            </p:nvSpPr>
            <p:spPr bwMode="auto">
              <a:xfrm>
                <a:off x="5105" y="1250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7" name="Freeform 876"/>
              <p:cNvSpPr/>
              <p:nvPr/>
            </p:nvSpPr>
            <p:spPr bwMode="auto">
              <a:xfrm>
                <a:off x="5100" y="1258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1 w 3"/>
                  <a:gd name="T3" fmla="*/ 0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8" name="Freeform 877"/>
              <p:cNvSpPr/>
              <p:nvPr/>
            </p:nvSpPr>
            <p:spPr bwMode="auto">
              <a:xfrm>
                <a:off x="5098" y="126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9" name="Freeform 878"/>
              <p:cNvSpPr/>
              <p:nvPr/>
            </p:nvSpPr>
            <p:spPr bwMode="auto">
              <a:xfrm>
                <a:off x="5098" y="126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0" name="Freeform 879"/>
              <p:cNvSpPr/>
              <p:nvPr/>
            </p:nvSpPr>
            <p:spPr bwMode="auto">
              <a:xfrm>
                <a:off x="5098" y="1259"/>
                <a:ext cx="3" cy="4"/>
              </a:xfrm>
              <a:custGeom>
                <a:avLst/>
                <a:gdLst>
                  <a:gd name="T0" fmla="*/ 3 w 3"/>
                  <a:gd name="T1" fmla="*/ 1 h 4"/>
                  <a:gd name="T2" fmla="*/ 1 w 3"/>
                  <a:gd name="T3" fmla="*/ 0 h 4"/>
                  <a:gd name="T4" fmla="*/ 0 w 3"/>
                  <a:gd name="T5" fmla="*/ 3 h 4"/>
                  <a:gd name="T6" fmla="*/ 2 w 3"/>
                  <a:gd name="T7" fmla="*/ 4 h 4"/>
                  <a:gd name="T8" fmla="*/ 3 w 3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1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1" name="Freeform 880"/>
              <p:cNvSpPr/>
              <p:nvPr/>
            </p:nvSpPr>
            <p:spPr bwMode="auto">
              <a:xfrm>
                <a:off x="5097" y="1244"/>
                <a:ext cx="32" cy="41"/>
              </a:xfrm>
              <a:custGeom>
                <a:avLst/>
                <a:gdLst>
                  <a:gd name="T0" fmla="*/ 19 w 32"/>
                  <a:gd name="T1" fmla="*/ 1 h 41"/>
                  <a:gd name="T2" fmla="*/ 16 w 32"/>
                  <a:gd name="T3" fmla="*/ 4 h 41"/>
                  <a:gd name="T4" fmla="*/ 13 w 32"/>
                  <a:gd name="T5" fmla="*/ 5 h 41"/>
                  <a:gd name="T6" fmla="*/ 12 w 32"/>
                  <a:gd name="T7" fmla="*/ 5 h 41"/>
                  <a:gd name="T8" fmla="*/ 10 w 32"/>
                  <a:gd name="T9" fmla="*/ 8 h 41"/>
                  <a:gd name="T10" fmla="*/ 7 w 32"/>
                  <a:gd name="T11" fmla="*/ 13 h 41"/>
                  <a:gd name="T12" fmla="*/ 5 w 32"/>
                  <a:gd name="T13" fmla="*/ 15 h 41"/>
                  <a:gd name="T14" fmla="*/ 4 w 32"/>
                  <a:gd name="T15" fmla="*/ 16 h 41"/>
                  <a:gd name="T16" fmla="*/ 3 w 32"/>
                  <a:gd name="T17" fmla="*/ 19 h 41"/>
                  <a:gd name="T18" fmla="*/ 2 w 32"/>
                  <a:gd name="T19" fmla="*/ 26 h 41"/>
                  <a:gd name="T20" fmla="*/ 0 w 32"/>
                  <a:gd name="T21" fmla="*/ 28 h 41"/>
                  <a:gd name="T22" fmla="*/ 1 w 32"/>
                  <a:gd name="T23" fmla="*/ 31 h 41"/>
                  <a:gd name="T24" fmla="*/ 4 w 32"/>
                  <a:gd name="T25" fmla="*/ 35 h 41"/>
                  <a:gd name="T26" fmla="*/ 3 w 32"/>
                  <a:gd name="T27" fmla="*/ 38 h 41"/>
                  <a:gd name="T28" fmla="*/ 5 w 32"/>
                  <a:gd name="T29" fmla="*/ 39 h 41"/>
                  <a:gd name="T30" fmla="*/ 6 w 32"/>
                  <a:gd name="T31" fmla="*/ 37 h 41"/>
                  <a:gd name="T32" fmla="*/ 10 w 32"/>
                  <a:gd name="T33" fmla="*/ 40 h 41"/>
                  <a:gd name="T34" fmla="*/ 13 w 32"/>
                  <a:gd name="T35" fmla="*/ 40 h 41"/>
                  <a:gd name="T36" fmla="*/ 14 w 32"/>
                  <a:gd name="T37" fmla="*/ 39 h 41"/>
                  <a:gd name="T38" fmla="*/ 17 w 32"/>
                  <a:gd name="T39" fmla="*/ 36 h 41"/>
                  <a:gd name="T40" fmla="*/ 20 w 32"/>
                  <a:gd name="T41" fmla="*/ 35 h 41"/>
                  <a:gd name="T42" fmla="*/ 20 w 32"/>
                  <a:gd name="T43" fmla="*/ 35 h 41"/>
                  <a:gd name="T44" fmla="*/ 23 w 32"/>
                  <a:gd name="T45" fmla="*/ 32 h 41"/>
                  <a:gd name="T46" fmla="*/ 26 w 32"/>
                  <a:gd name="T47" fmla="*/ 27 h 41"/>
                  <a:gd name="T48" fmla="*/ 28 w 32"/>
                  <a:gd name="T49" fmla="*/ 25 h 41"/>
                  <a:gd name="T50" fmla="*/ 29 w 32"/>
                  <a:gd name="T51" fmla="*/ 25 h 41"/>
                  <a:gd name="T52" fmla="*/ 30 w 32"/>
                  <a:gd name="T53" fmla="*/ 21 h 41"/>
                  <a:gd name="T54" fmla="*/ 31 w 32"/>
                  <a:gd name="T55" fmla="*/ 14 h 41"/>
                  <a:gd name="T56" fmla="*/ 32 w 32"/>
                  <a:gd name="T57" fmla="*/ 12 h 41"/>
                  <a:gd name="T58" fmla="*/ 32 w 32"/>
                  <a:gd name="T59" fmla="*/ 9 h 41"/>
                  <a:gd name="T60" fmla="*/ 29 w 32"/>
                  <a:gd name="T61" fmla="*/ 5 h 41"/>
                  <a:gd name="T62" fmla="*/ 30 w 32"/>
                  <a:gd name="T63" fmla="*/ 2 h 41"/>
                  <a:gd name="T64" fmla="*/ 28 w 32"/>
                  <a:gd name="T65" fmla="*/ 1 h 41"/>
                  <a:gd name="T66" fmla="*/ 27 w 32"/>
                  <a:gd name="T67" fmla="*/ 3 h 41"/>
                  <a:gd name="T68" fmla="*/ 22 w 32"/>
                  <a:gd name="T69" fmla="*/ 0 h 41"/>
                  <a:gd name="T70" fmla="*/ 20 w 32"/>
                  <a:gd name="T7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" h="41">
                    <a:moveTo>
                      <a:pt x="20" y="0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4"/>
                    </a:cubicBezTo>
                    <a:cubicBezTo>
                      <a:pt x="15" y="4"/>
                      <a:pt x="14" y="5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8" y="12"/>
                      <a:pt x="7" y="13"/>
                    </a:cubicBezTo>
                    <a:cubicBezTo>
                      <a:pt x="7" y="14"/>
                      <a:pt x="6" y="15"/>
                      <a:pt x="6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3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22"/>
                      <a:pt x="3" y="24"/>
                      <a:pt x="2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3" y="32"/>
                      <a:pt x="3" y="34"/>
                      <a:pt x="4" y="35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37"/>
                      <a:pt x="3" y="38"/>
                      <a:pt x="3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38"/>
                      <a:pt x="9" y="38"/>
                      <a:pt x="11" y="38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1"/>
                      <a:pt x="11" y="41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7"/>
                      <a:pt x="16" y="37"/>
                      <a:pt x="17" y="36"/>
                    </a:cubicBezTo>
                    <a:cubicBezTo>
                      <a:pt x="17" y="36"/>
                      <a:pt x="18" y="35"/>
                      <a:pt x="19" y="34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4" y="30"/>
                      <a:pt x="25" y="29"/>
                      <a:pt x="26" y="27"/>
                    </a:cubicBezTo>
                    <a:cubicBezTo>
                      <a:pt x="26" y="27"/>
                      <a:pt x="27" y="26"/>
                      <a:pt x="27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0" y="18"/>
                      <a:pt x="30" y="16"/>
                      <a:pt x="31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32" y="12"/>
                      <a:pt x="32" y="12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8"/>
                      <a:pt x="30" y="6"/>
                      <a:pt x="29" y="5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5" y="2"/>
                      <a:pt x="24" y="2"/>
                      <a:pt x="22" y="2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2" y="0"/>
                      <a:pt x="22" y="0"/>
                    </a:cubicBezTo>
                    <a:cubicBezTo>
                      <a:pt x="20" y="0"/>
                      <a:pt x="20" y="0"/>
                      <a:pt x="20" y="0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2" name="Freeform 881"/>
              <p:cNvSpPr/>
              <p:nvPr/>
            </p:nvSpPr>
            <p:spPr bwMode="auto">
              <a:xfrm>
                <a:off x="5100" y="1258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1 h 1"/>
                  <a:gd name="T10" fmla="*/ 1 w 2"/>
                  <a:gd name="T11" fmla="*/ 1 h 1"/>
                  <a:gd name="T12" fmla="*/ 2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3" name="Freeform 882"/>
              <p:cNvSpPr/>
              <p:nvPr/>
            </p:nvSpPr>
            <p:spPr bwMode="auto">
              <a:xfrm>
                <a:off x="5099" y="1258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4" name="Freeform 883"/>
              <p:cNvSpPr/>
              <p:nvPr/>
            </p:nvSpPr>
            <p:spPr bwMode="auto">
              <a:xfrm>
                <a:off x="5100" y="1249"/>
                <a:ext cx="26" cy="30"/>
              </a:xfrm>
              <a:custGeom>
                <a:avLst/>
                <a:gdLst>
                  <a:gd name="T0" fmla="*/ 24 w 26"/>
                  <a:gd name="T1" fmla="*/ 4 h 30"/>
                  <a:gd name="T2" fmla="*/ 26 w 26"/>
                  <a:gd name="T3" fmla="*/ 9 h 30"/>
                  <a:gd name="T4" fmla="*/ 12 w 26"/>
                  <a:gd name="T5" fmla="*/ 30 h 30"/>
                  <a:gd name="T6" fmla="*/ 0 w 26"/>
                  <a:gd name="T7" fmla="*/ 23 h 30"/>
                  <a:gd name="T8" fmla="*/ 13 w 26"/>
                  <a:gd name="T9" fmla="*/ 0 h 30"/>
                  <a:gd name="T10" fmla="*/ 24 w 26"/>
                  <a:gd name="T11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0">
                    <a:moveTo>
                      <a:pt x="24" y="4"/>
                    </a:moveTo>
                    <a:lnTo>
                      <a:pt x="26" y="9"/>
                    </a:lnTo>
                    <a:lnTo>
                      <a:pt x="12" y="30"/>
                    </a:lnTo>
                    <a:lnTo>
                      <a:pt x="0" y="23"/>
                    </a:lnTo>
                    <a:lnTo>
                      <a:pt x="13" y="0"/>
                    </a:lnTo>
                    <a:lnTo>
                      <a:pt x="24" y="4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5" name="Freeform 884"/>
              <p:cNvSpPr/>
              <p:nvPr/>
            </p:nvSpPr>
            <p:spPr bwMode="auto">
              <a:xfrm>
                <a:off x="5114" y="1268"/>
                <a:ext cx="3" cy="6"/>
              </a:xfrm>
              <a:custGeom>
                <a:avLst/>
                <a:gdLst>
                  <a:gd name="T0" fmla="*/ 2 w 3"/>
                  <a:gd name="T1" fmla="*/ 1 h 6"/>
                  <a:gd name="T2" fmla="*/ 0 w 3"/>
                  <a:gd name="T3" fmla="*/ 0 h 6"/>
                  <a:gd name="T4" fmla="*/ 2 w 3"/>
                  <a:gd name="T5" fmla="*/ 2 h 6"/>
                  <a:gd name="T6" fmla="*/ 1 w 3"/>
                  <a:gd name="T7" fmla="*/ 5 h 6"/>
                  <a:gd name="T8" fmla="*/ 2 w 3"/>
                  <a:gd name="T9" fmla="*/ 6 h 6"/>
                  <a:gd name="T10" fmla="*/ 3 w 3"/>
                  <a:gd name="T11" fmla="*/ 3 h 6"/>
                  <a:gd name="T12" fmla="*/ 2 w 3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6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1"/>
                      <a:pt x="2" y="2"/>
                    </a:cubicBezTo>
                    <a:cubicBezTo>
                      <a:pt x="2" y="3"/>
                      <a:pt x="1" y="4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4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6" name="Freeform 885"/>
              <p:cNvSpPr/>
              <p:nvPr/>
            </p:nvSpPr>
            <p:spPr bwMode="auto">
              <a:xfrm>
                <a:off x="5113" y="1273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0 w 3"/>
                  <a:gd name="T5" fmla="*/ 3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7" name="Freeform 886"/>
              <p:cNvSpPr/>
              <p:nvPr/>
            </p:nvSpPr>
            <p:spPr bwMode="auto">
              <a:xfrm>
                <a:off x="5112" y="1276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2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8" name="Freeform 887"/>
              <p:cNvSpPr/>
              <p:nvPr/>
            </p:nvSpPr>
            <p:spPr bwMode="auto">
              <a:xfrm>
                <a:off x="5109" y="1277"/>
                <a:ext cx="4" cy="2"/>
              </a:xfrm>
              <a:custGeom>
                <a:avLst/>
                <a:gdLst>
                  <a:gd name="T0" fmla="*/ 4 w 4"/>
                  <a:gd name="T1" fmla="*/ 1 h 2"/>
                  <a:gd name="T2" fmla="*/ 3 w 4"/>
                  <a:gd name="T3" fmla="*/ 0 h 2"/>
                  <a:gd name="T4" fmla="*/ 0 w 4"/>
                  <a:gd name="T5" fmla="*/ 0 h 2"/>
                  <a:gd name="T6" fmla="*/ 1 w 4"/>
                  <a:gd name="T7" fmla="*/ 1 h 2"/>
                  <a:gd name="T8" fmla="*/ 4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9" name="Freeform 888"/>
              <p:cNvSpPr/>
              <p:nvPr/>
            </p:nvSpPr>
            <p:spPr bwMode="auto">
              <a:xfrm>
                <a:off x="5117" y="1263"/>
                <a:ext cx="4" cy="2"/>
              </a:xfrm>
              <a:custGeom>
                <a:avLst/>
                <a:gdLst>
                  <a:gd name="T0" fmla="*/ 4 w 4"/>
                  <a:gd name="T1" fmla="*/ 1 h 2"/>
                  <a:gd name="T2" fmla="*/ 3 w 4"/>
                  <a:gd name="T3" fmla="*/ 0 h 2"/>
                  <a:gd name="T4" fmla="*/ 0 w 4"/>
                  <a:gd name="T5" fmla="*/ 0 h 2"/>
                  <a:gd name="T6" fmla="*/ 1 w 4"/>
                  <a:gd name="T7" fmla="*/ 1 h 2"/>
                  <a:gd name="T8" fmla="*/ 4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3" y="2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0" name="Freeform 889"/>
              <p:cNvSpPr/>
              <p:nvPr/>
            </p:nvSpPr>
            <p:spPr bwMode="auto">
              <a:xfrm>
                <a:off x="5122" y="1254"/>
                <a:ext cx="3" cy="6"/>
              </a:xfrm>
              <a:custGeom>
                <a:avLst/>
                <a:gdLst>
                  <a:gd name="T0" fmla="*/ 2 w 3"/>
                  <a:gd name="T1" fmla="*/ 1 h 6"/>
                  <a:gd name="T2" fmla="*/ 0 w 3"/>
                  <a:gd name="T3" fmla="*/ 0 h 6"/>
                  <a:gd name="T4" fmla="*/ 1 w 3"/>
                  <a:gd name="T5" fmla="*/ 2 h 6"/>
                  <a:gd name="T6" fmla="*/ 1 w 3"/>
                  <a:gd name="T7" fmla="*/ 5 h 6"/>
                  <a:gd name="T8" fmla="*/ 2 w 3"/>
                  <a:gd name="T9" fmla="*/ 6 h 6"/>
                  <a:gd name="T10" fmla="*/ 3 w 3"/>
                  <a:gd name="T11" fmla="*/ 3 h 6"/>
                  <a:gd name="T12" fmla="*/ 2 w 3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6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4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1" name="Freeform 890"/>
              <p:cNvSpPr/>
              <p:nvPr/>
            </p:nvSpPr>
            <p:spPr bwMode="auto">
              <a:xfrm>
                <a:off x="5121" y="1259"/>
                <a:ext cx="3" cy="4"/>
              </a:xfrm>
              <a:custGeom>
                <a:avLst/>
                <a:gdLst>
                  <a:gd name="T0" fmla="*/ 3 w 3"/>
                  <a:gd name="T1" fmla="*/ 1 h 4"/>
                  <a:gd name="T2" fmla="*/ 2 w 3"/>
                  <a:gd name="T3" fmla="*/ 0 h 4"/>
                  <a:gd name="T4" fmla="*/ 0 w 3"/>
                  <a:gd name="T5" fmla="*/ 3 h 4"/>
                  <a:gd name="T6" fmla="*/ 2 w 3"/>
                  <a:gd name="T7" fmla="*/ 4 h 4"/>
                  <a:gd name="T8" fmla="*/ 3 w 3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2" name="Freeform 891"/>
              <p:cNvSpPr/>
              <p:nvPr/>
            </p:nvSpPr>
            <p:spPr bwMode="auto">
              <a:xfrm>
                <a:off x="5120" y="1262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2 h 2"/>
                  <a:gd name="T8" fmla="*/ 3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3" name="Freeform 892"/>
              <p:cNvSpPr/>
              <p:nvPr/>
            </p:nvSpPr>
            <p:spPr bwMode="auto">
              <a:xfrm>
                <a:off x="5106" y="1263"/>
                <a:ext cx="3" cy="7"/>
              </a:xfrm>
              <a:custGeom>
                <a:avLst/>
                <a:gdLst>
                  <a:gd name="T0" fmla="*/ 2 w 3"/>
                  <a:gd name="T1" fmla="*/ 1 h 7"/>
                  <a:gd name="T2" fmla="*/ 0 w 3"/>
                  <a:gd name="T3" fmla="*/ 0 h 7"/>
                  <a:gd name="T4" fmla="*/ 2 w 3"/>
                  <a:gd name="T5" fmla="*/ 3 h 7"/>
                  <a:gd name="T6" fmla="*/ 1 w 3"/>
                  <a:gd name="T7" fmla="*/ 6 h 7"/>
                  <a:gd name="T8" fmla="*/ 2 w 3"/>
                  <a:gd name="T9" fmla="*/ 7 h 7"/>
                  <a:gd name="T10" fmla="*/ 3 w 3"/>
                  <a:gd name="T11" fmla="*/ 4 h 7"/>
                  <a:gd name="T12" fmla="*/ 2 w 3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2" y="3"/>
                    </a:cubicBezTo>
                    <a:cubicBezTo>
                      <a:pt x="2" y="4"/>
                      <a:pt x="1" y="5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5"/>
                      <a:pt x="3" y="4"/>
                    </a:cubicBezTo>
                    <a:cubicBezTo>
                      <a:pt x="3" y="2"/>
                      <a:pt x="3" y="2"/>
                      <a:pt x="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4" name="Freeform 893"/>
              <p:cNvSpPr/>
              <p:nvPr/>
            </p:nvSpPr>
            <p:spPr bwMode="auto">
              <a:xfrm>
                <a:off x="5105" y="1269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5" name="Freeform 894"/>
              <p:cNvSpPr/>
              <p:nvPr/>
            </p:nvSpPr>
            <p:spPr bwMode="auto">
              <a:xfrm>
                <a:off x="5104" y="1271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2 h 2"/>
                  <a:gd name="T8" fmla="*/ 3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6" name="Freeform 895"/>
              <p:cNvSpPr/>
              <p:nvPr/>
            </p:nvSpPr>
            <p:spPr bwMode="auto">
              <a:xfrm>
                <a:off x="5101" y="1272"/>
                <a:ext cx="4" cy="2"/>
              </a:xfrm>
              <a:custGeom>
                <a:avLst/>
                <a:gdLst>
                  <a:gd name="T0" fmla="*/ 4 w 4"/>
                  <a:gd name="T1" fmla="*/ 1 h 2"/>
                  <a:gd name="T2" fmla="*/ 3 w 4"/>
                  <a:gd name="T3" fmla="*/ 0 h 2"/>
                  <a:gd name="T4" fmla="*/ 0 w 4"/>
                  <a:gd name="T5" fmla="*/ 1 h 2"/>
                  <a:gd name="T6" fmla="*/ 1 w 4"/>
                  <a:gd name="T7" fmla="*/ 2 h 2"/>
                  <a:gd name="T8" fmla="*/ 4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3" y="2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7" name="Freeform 896"/>
              <p:cNvSpPr/>
              <p:nvPr/>
            </p:nvSpPr>
            <p:spPr bwMode="auto">
              <a:xfrm>
                <a:off x="5109" y="1259"/>
                <a:ext cx="4" cy="1"/>
              </a:xfrm>
              <a:custGeom>
                <a:avLst/>
                <a:gdLst>
                  <a:gd name="T0" fmla="*/ 4 w 4"/>
                  <a:gd name="T1" fmla="*/ 1 h 1"/>
                  <a:gd name="T2" fmla="*/ 3 w 4"/>
                  <a:gd name="T3" fmla="*/ 0 h 1"/>
                  <a:gd name="T4" fmla="*/ 0 w 4"/>
                  <a:gd name="T5" fmla="*/ 0 h 1"/>
                  <a:gd name="T6" fmla="*/ 1 w 4"/>
                  <a:gd name="T7" fmla="*/ 1 h 1"/>
                  <a:gd name="T8" fmla="*/ 4 w 4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8" name="Freeform 897"/>
              <p:cNvSpPr/>
              <p:nvPr/>
            </p:nvSpPr>
            <p:spPr bwMode="auto">
              <a:xfrm>
                <a:off x="5114" y="1249"/>
                <a:ext cx="3" cy="7"/>
              </a:xfrm>
              <a:custGeom>
                <a:avLst/>
                <a:gdLst>
                  <a:gd name="T0" fmla="*/ 2 w 3"/>
                  <a:gd name="T1" fmla="*/ 1 h 7"/>
                  <a:gd name="T2" fmla="*/ 0 w 3"/>
                  <a:gd name="T3" fmla="*/ 0 h 7"/>
                  <a:gd name="T4" fmla="*/ 1 w 3"/>
                  <a:gd name="T5" fmla="*/ 3 h 7"/>
                  <a:gd name="T6" fmla="*/ 1 w 3"/>
                  <a:gd name="T7" fmla="*/ 6 h 7"/>
                  <a:gd name="T8" fmla="*/ 2 w 3"/>
                  <a:gd name="T9" fmla="*/ 7 h 7"/>
                  <a:gd name="T10" fmla="*/ 3 w 3"/>
                  <a:gd name="T11" fmla="*/ 4 h 7"/>
                  <a:gd name="T12" fmla="*/ 2 w 3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ubicBezTo>
                      <a:pt x="1" y="4"/>
                      <a:pt x="1" y="5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5"/>
                      <a:pt x="3" y="4"/>
                    </a:cubicBezTo>
                    <a:cubicBezTo>
                      <a:pt x="3" y="3"/>
                      <a:pt x="3" y="2"/>
                      <a:pt x="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9" name="Freeform 898"/>
              <p:cNvSpPr/>
              <p:nvPr/>
            </p:nvSpPr>
            <p:spPr bwMode="auto">
              <a:xfrm>
                <a:off x="5113" y="1255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0" name="Freeform 899"/>
              <p:cNvSpPr/>
              <p:nvPr/>
            </p:nvSpPr>
            <p:spPr bwMode="auto">
              <a:xfrm>
                <a:off x="5112" y="1257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0 h 3"/>
                  <a:gd name="T4" fmla="*/ 0 w 3"/>
                  <a:gd name="T5" fmla="*/ 2 h 3"/>
                  <a:gd name="T6" fmla="*/ 1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2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1" name="Freeform 900"/>
              <p:cNvSpPr>
                <a:spLocks noEditPoints="1"/>
              </p:cNvSpPr>
              <p:nvPr/>
            </p:nvSpPr>
            <p:spPr bwMode="auto">
              <a:xfrm>
                <a:off x="5099" y="1243"/>
                <a:ext cx="29" cy="42"/>
              </a:xfrm>
              <a:custGeom>
                <a:avLst/>
                <a:gdLst>
                  <a:gd name="T0" fmla="*/ 29 w 29"/>
                  <a:gd name="T1" fmla="*/ 13 h 42"/>
                  <a:gd name="T2" fmla="*/ 15 w 29"/>
                  <a:gd name="T3" fmla="*/ 37 h 42"/>
                  <a:gd name="T4" fmla="*/ 0 w 29"/>
                  <a:gd name="T5" fmla="*/ 29 h 42"/>
                  <a:gd name="T6" fmla="*/ 14 w 29"/>
                  <a:gd name="T7" fmla="*/ 5 h 42"/>
                  <a:gd name="T8" fmla="*/ 29 w 29"/>
                  <a:gd name="T9" fmla="*/ 13 h 42"/>
                  <a:gd name="T10" fmla="*/ 14 w 29"/>
                  <a:gd name="T11" fmla="*/ 17 h 42"/>
                  <a:gd name="T12" fmla="*/ 18 w 29"/>
                  <a:gd name="T13" fmla="*/ 10 h 42"/>
                  <a:gd name="T14" fmla="*/ 14 w 29"/>
                  <a:gd name="T15" fmla="*/ 8 h 42"/>
                  <a:gd name="T16" fmla="*/ 10 w 29"/>
                  <a:gd name="T17" fmla="*/ 14 h 42"/>
                  <a:gd name="T18" fmla="*/ 14 w 29"/>
                  <a:gd name="T19" fmla="*/ 17 h 42"/>
                  <a:gd name="T20" fmla="*/ 6 w 29"/>
                  <a:gd name="T21" fmla="*/ 30 h 42"/>
                  <a:gd name="T22" fmla="*/ 10 w 29"/>
                  <a:gd name="T23" fmla="*/ 24 h 42"/>
                  <a:gd name="T24" fmla="*/ 6 w 29"/>
                  <a:gd name="T25" fmla="*/ 21 h 42"/>
                  <a:gd name="T26" fmla="*/ 2 w 29"/>
                  <a:gd name="T27" fmla="*/ 28 h 42"/>
                  <a:gd name="T28" fmla="*/ 6 w 29"/>
                  <a:gd name="T29" fmla="*/ 30 h 42"/>
                  <a:gd name="T30" fmla="*/ 14 w 29"/>
                  <a:gd name="T31" fmla="*/ 35 h 42"/>
                  <a:gd name="T32" fmla="*/ 18 w 29"/>
                  <a:gd name="T33" fmla="*/ 28 h 42"/>
                  <a:gd name="T34" fmla="*/ 14 w 29"/>
                  <a:gd name="T35" fmla="*/ 26 h 42"/>
                  <a:gd name="T36" fmla="*/ 10 w 29"/>
                  <a:gd name="T37" fmla="*/ 33 h 42"/>
                  <a:gd name="T38" fmla="*/ 14 w 29"/>
                  <a:gd name="T39" fmla="*/ 35 h 42"/>
                  <a:gd name="T40" fmla="*/ 22 w 29"/>
                  <a:gd name="T41" fmla="*/ 21 h 42"/>
                  <a:gd name="T42" fmla="*/ 26 w 29"/>
                  <a:gd name="T43" fmla="*/ 14 h 42"/>
                  <a:gd name="T44" fmla="*/ 22 w 29"/>
                  <a:gd name="T45" fmla="*/ 12 h 42"/>
                  <a:gd name="T46" fmla="*/ 18 w 29"/>
                  <a:gd name="T47" fmla="*/ 19 h 42"/>
                  <a:gd name="T48" fmla="*/ 22 w 29"/>
                  <a:gd name="T49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13"/>
                    </a:moveTo>
                    <a:cubicBezTo>
                      <a:pt x="29" y="22"/>
                      <a:pt x="22" y="33"/>
                      <a:pt x="15" y="37"/>
                    </a:cubicBezTo>
                    <a:cubicBezTo>
                      <a:pt x="7" y="42"/>
                      <a:pt x="0" y="38"/>
                      <a:pt x="0" y="29"/>
                    </a:cubicBezTo>
                    <a:cubicBezTo>
                      <a:pt x="0" y="20"/>
                      <a:pt x="7" y="9"/>
                      <a:pt x="14" y="5"/>
                    </a:cubicBezTo>
                    <a:cubicBezTo>
                      <a:pt x="22" y="0"/>
                      <a:pt x="29" y="4"/>
                      <a:pt x="29" y="13"/>
                    </a:cubicBezTo>
                    <a:close/>
                    <a:moveTo>
                      <a:pt x="14" y="17"/>
                    </a:moveTo>
                    <a:cubicBezTo>
                      <a:pt x="16" y="15"/>
                      <a:pt x="18" y="12"/>
                      <a:pt x="18" y="10"/>
                    </a:cubicBezTo>
                    <a:cubicBezTo>
                      <a:pt x="18" y="7"/>
                      <a:pt x="16" y="6"/>
                      <a:pt x="14" y="8"/>
                    </a:cubicBezTo>
                    <a:cubicBezTo>
                      <a:pt x="12" y="9"/>
                      <a:pt x="10" y="12"/>
                      <a:pt x="10" y="14"/>
                    </a:cubicBezTo>
                    <a:cubicBezTo>
                      <a:pt x="10" y="17"/>
                      <a:pt x="12" y="18"/>
                      <a:pt x="14" y="17"/>
                    </a:cubicBezTo>
                    <a:close/>
                    <a:moveTo>
                      <a:pt x="6" y="30"/>
                    </a:moveTo>
                    <a:cubicBezTo>
                      <a:pt x="8" y="29"/>
                      <a:pt x="10" y="26"/>
                      <a:pt x="10" y="24"/>
                    </a:cubicBezTo>
                    <a:cubicBezTo>
                      <a:pt x="10" y="21"/>
                      <a:pt x="8" y="20"/>
                      <a:pt x="6" y="21"/>
                    </a:cubicBezTo>
                    <a:cubicBezTo>
                      <a:pt x="4" y="23"/>
                      <a:pt x="2" y="26"/>
                      <a:pt x="2" y="28"/>
                    </a:cubicBezTo>
                    <a:cubicBezTo>
                      <a:pt x="2" y="31"/>
                      <a:pt x="4" y="32"/>
                      <a:pt x="6" y="30"/>
                    </a:cubicBezTo>
                    <a:close/>
                    <a:moveTo>
                      <a:pt x="14" y="35"/>
                    </a:moveTo>
                    <a:cubicBezTo>
                      <a:pt x="16" y="34"/>
                      <a:pt x="18" y="31"/>
                      <a:pt x="18" y="28"/>
                    </a:cubicBezTo>
                    <a:cubicBezTo>
                      <a:pt x="18" y="26"/>
                      <a:pt x="16" y="25"/>
                      <a:pt x="14" y="26"/>
                    </a:cubicBezTo>
                    <a:cubicBezTo>
                      <a:pt x="12" y="27"/>
                      <a:pt x="10" y="30"/>
                      <a:pt x="10" y="33"/>
                    </a:cubicBezTo>
                    <a:cubicBezTo>
                      <a:pt x="10" y="35"/>
                      <a:pt x="12" y="36"/>
                      <a:pt x="14" y="35"/>
                    </a:cubicBezTo>
                    <a:close/>
                    <a:moveTo>
                      <a:pt x="22" y="21"/>
                    </a:moveTo>
                    <a:cubicBezTo>
                      <a:pt x="24" y="20"/>
                      <a:pt x="26" y="17"/>
                      <a:pt x="26" y="14"/>
                    </a:cubicBezTo>
                    <a:cubicBezTo>
                      <a:pt x="26" y="12"/>
                      <a:pt x="24" y="11"/>
                      <a:pt x="22" y="12"/>
                    </a:cubicBezTo>
                    <a:cubicBezTo>
                      <a:pt x="20" y="13"/>
                      <a:pt x="18" y="16"/>
                      <a:pt x="18" y="19"/>
                    </a:cubicBezTo>
                    <a:cubicBezTo>
                      <a:pt x="18" y="21"/>
                      <a:pt x="20" y="22"/>
                      <a:pt x="22" y="21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2" name="Freeform 901"/>
              <p:cNvSpPr/>
              <p:nvPr/>
            </p:nvSpPr>
            <p:spPr bwMode="auto">
              <a:xfrm>
                <a:off x="5123" y="1278"/>
                <a:ext cx="5" cy="6"/>
              </a:xfrm>
              <a:custGeom>
                <a:avLst/>
                <a:gdLst>
                  <a:gd name="T0" fmla="*/ 3 w 5"/>
                  <a:gd name="T1" fmla="*/ 6 h 6"/>
                  <a:gd name="T2" fmla="*/ 5 w 5"/>
                  <a:gd name="T3" fmla="*/ 5 h 6"/>
                  <a:gd name="T4" fmla="*/ 2 w 5"/>
                  <a:gd name="T5" fmla="*/ 0 h 6"/>
                  <a:gd name="T6" fmla="*/ 0 w 5"/>
                  <a:gd name="T7" fmla="*/ 1 h 6"/>
                  <a:gd name="T8" fmla="*/ 3 w 5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3" y="6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2" y="2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1" y="5"/>
                      <a:pt x="3" y="6"/>
                    </a:cubicBez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3" name="Freeform 902"/>
              <p:cNvSpPr/>
              <p:nvPr/>
            </p:nvSpPr>
            <p:spPr bwMode="auto">
              <a:xfrm>
                <a:off x="5123" y="1273"/>
                <a:ext cx="2" cy="6"/>
              </a:xfrm>
              <a:custGeom>
                <a:avLst/>
                <a:gdLst>
                  <a:gd name="T0" fmla="*/ 0 w 2"/>
                  <a:gd name="T1" fmla="*/ 6 h 6"/>
                  <a:gd name="T2" fmla="*/ 2 w 2"/>
                  <a:gd name="T3" fmla="*/ 5 h 6"/>
                  <a:gd name="T4" fmla="*/ 2 w 2"/>
                  <a:gd name="T5" fmla="*/ 0 h 6"/>
                  <a:gd name="T6" fmla="*/ 0 w 2"/>
                  <a:gd name="T7" fmla="*/ 1 h 6"/>
                  <a:gd name="T8" fmla="*/ 0 w 2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6"/>
                    </a:moveTo>
                    <a:lnTo>
                      <a:pt x="2" y="5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4" name="Freeform 903"/>
              <p:cNvSpPr/>
              <p:nvPr/>
            </p:nvSpPr>
            <p:spPr bwMode="auto">
              <a:xfrm>
                <a:off x="5112" y="1263"/>
                <a:ext cx="9" cy="5"/>
              </a:xfrm>
              <a:custGeom>
                <a:avLst/>
                <a:gdLst>
                  <a:gd name="T0" fmla="*/ 7 w 9"/>
                  <a:gd name="T1" fmla="*/ 5 h 5"/>
                  <a:gd name="T2" fmla="*/ 9 w 9"/>
                  <a:gd name="T3" fmla="*/ 4 h 5"/>
                  <a:gd name="T4" fmla="*/ 3 w 9"/>
                  <a:gd name="T5" fmla="*/ 0 h 5"/>
                  <a:gd name="T6" fmla="*/ 0 w 9"/>
                  <a:gd name="T7" fmla="*/ 1 h 5"/>
                  <a:gd name="T8" fmla="*/ 7 w 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7" y="5"/>
                    </a:moveTo>
                    <a:lnTo>
                      <a:pt x="9" y="4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5" name="Freeform 904"/>
              <p:cNvSpPr/>
              <p:nvPr/>
            </p:nvSpPr>
            <p:spPr bwMode="auto">
              <a:xfrm>
                <a:off x="5119" y="1267"/>
                <a:ext cx="6" cy="7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6 h 7"/>
                  <a:gd name="T4" fmla="*/ 2 w 6"/>
                  <a:gd name="T5" fmla="*/ 0 h 7"/>
                  <a:gd name="T6" fmla="*/ 0 w 6"/>
                  <a:gd name="T7" fmla="*/ 1 h 7"/>
                  <a:gd name="T8" fmla="*/ 4 w 6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6" y="4"/>
                      <a:pt x="4" y="1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4" y="5"/>
                      <a:pt x="4" y="7"/>
                    </a:cubicBez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6" name="Freeform 905"/>
              <p:cNvSpPr/>
              <p:nvPr/>
            </p:nvSpPr>
            <p:spPr bwMode="auto">
              <a:xfrm>
                <a:off x="5126" y="1283"/>
                <a:ext cx="8" cy="5"/>
              </a:xfrm>
              <a:custGeom>
                <a:avLst/>
                <a:gdLst>
                  <a:gd name="T0" fmla="*/ 6 w 8"/>
                  <a:gd name="T1" fmla="*/ 5 h 5"/>
                  <a:gd name="T2" fmla="*/ 8 w 8"/>
                  <a:gd name="T3" fmla="*/ 3 h 5"/>
                  <a:gd name="T4" fmla="*/ 2 w 8"/>
                  <a:gd name="T5" fmla="*/ 0 h 5"/>
                  <a:gd name="T6" fmla="*/ 0 w 8"/>
                  <a:gd name="T7" fmla="*/ 1 h 5"/>
                  <a:gd name="T8" fmla="*/ 6 w 8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6" y="5"/>
                    </a:moveTo>
                    <a:lnTo>
                      <a:pt x="8" y="3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284D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7" name="Freeform 906"/>
              <p:cNvSpPr/>
              <p:nvPr/>
            </p:nvSpPr>
            <p:spPr bwMode="auto">
              <a:xfrm>
                <a:off x="5132" y="1286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2 h 3"/>
                  <a:gd name="T4" fmla="*/ 2 w 2"/>
                  <a:gd name="T5" fmla="*/ 0 h 3"/>
                  <a:gd name="T6" fmla="*/ 0 w 2"/>
                  <a:gd name="T7" fmla="*/ 2 h 3"/>
                  <a:gd name="T8" fmla="*/ 0 w 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1930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8" name="Freeform 907"/>
              <p:cNvSpPr/>
              <p:nvPr/>
            </p:nvSpPr>
            <p:spPr bwMode="auto">
              <a:xfrm>
                <a:off x="5112" y="1264"/>
                <a:ext cx="20" cy="25"/>
              </a:xfrm>
              <a:custGeom>
                <a:avLst/>
                <a:gdLst>
                  <a:gd name="T0" fmla="*/ 0 w 20"/>
                  <a:gd name="T1" fmla="*/ 0 h 25"/>
                  <a:gd name="T2" fmla="*/ 0 w 20"/>
                  <a:gd name="T3" fmla="*/ 1 h 25"/>
                  <a:gd name="T4" fmla="*/ 7 w 20"/>
                  <a:gd name="T5" fmla="*/ 5 h 25"/>
                  <a:gd name="T6" fmla="*/ 10 w 20"/>
                  <a:gd name="T7" fmla="*/ 10 h 25"/>
                  <a:gd name="T8" fmla="*/ 10 w 20"/>
                  <a:gd name="T9" fmla="*/ 15 h 25"/>
                  <a:gd name="T10" fmla="*/ 14 w 20"/>
                  <a:gd name="T11" fmla="*/ 21 h 25"/>
                  <a:gd name="T12" fmla="*/ 20 w 20"/>
                  <a:gd name="T13" fmla="*/ 25 h 25"/>
                  <a:gd name="T14" fmla="*/ 20 w 20"/>
                  <a:gd name="T15" fmla="*/ 24 h 25"/>
                  <a:gd name="T16" fmla="*/ 14 w 20"/>
                  <a:gd name="T17" fmla="*/ 20 h 25"/>
                  <a:gd name="T18" fmla="*/ 11 w 20"/>
                  <a:gd name="T19" fmla="*/ 15 h 25"/>
                  <a:gd name="T20" fmla="*/ 11 w 20"/>
                  <a:gd name="T21" fmla="*/ 10 h 25"/>
                  <a:gd name="T22" fmla="*/ 7 w 20"/>
                  <a:gd name="T23" fmla="*/ 4 h 25"/>
                  <a:gd name="T24" fmla="*/ 0 w 20"/>
                  <a:gd name="T2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5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9" y="6"/>
                      <a:pt x="10" y="8"/>
                      <a:pt x="10" y="10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7"/>
                      <a:pt x="11" y="20"/>
                      <a:pt x="14" y="21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2" y="19"/>
                      <a:pt x="11" y="17"/>
                      <a:pt x="11" y="15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8"/>
                      <a:pt x="9" y="5"/>
                      <a:pt x="7" y="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9" name="Freeform 908"/>
              <p:cNvSpPr/>
              <p:nvPr/>
            </p:nvSpPr>
            <p:spPr bwMode="auto">
              <a:xfrm>
                <a:off x="5121" y="1286"/>
                <a:ext cx="25" cy="12"/>
              </a:xfrm>
              <a:custGeom>
                <a:avLst/>
                <a:gdLst>
                  <a:gd name="T0" fmla="*/ 0 w 25"/>
                  <a:gd name="T1" fmla="*/ 1 h 12"/>
                  <a:gd name="T2" fmla="*/ 12 w 25"/>
                  <a:gd name="T3" fmla="*/ 8 h 12"/>
                  <a:gd name="T4" fmla="*/ 21 w 25"/>
                  <a:gd name="T5" fmla="*/ 8 h 12"/>
                  <a:gd name="T6" fmla="*/ 23 w 25"/>
                  <a:gd name="T7" fmla="*/ 6 h 12"/>
                  <a:gd name="T8" fmla="*/ 25 w 25"/>
                  <a:gd name="T9" fmla="*/ 3 h 12"/>
                  <a:gd name="T10" fmla="*/ 25 w 25"/>
                  <a:gd name="T11" fmla="*/ 6 h 12"/>
                  <a:gd name="T12" fmla="*/ 23 w 25"/>
                  <a:gd name="T13" fmla="*/ 9 h 12"/>
                  <a:gd name="T14" fmla="*/ 21 w 25"/>
                  <a:gd name="T15" fmla="*/ 10 h 12"/>
                  <a:gd name="T16" fmla="*/ 12 w 25"/>
                  <a:gd name="T17" fmla="*/ 10 h 12"/>
                  <a:gd name="T18" fmla="*/ 0 w 25"/>
                  <a:gd name="T19" fmla="*/ 4 h 12"/>
                  <a:gd name="T20" fmla="*/ 0 w 25"/>
                  <a:gd name="T21" fmla="*/ 3 h 12"/>
                  <a:gd name="T22" fmla="*/ 0 w 25"/>
                  <a:gd name="T23" fmla="*/ 0 h 12"/>
                  <a:gd name="T24" fmla="*/ 0 w 25"/>
                  <a:gd name="T25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12">
                    <a:moveTo>
                      <a:pt x="0" y="1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4" y="9"/>
                      <a:pt x="18" y="9"/>
                      <a:pt x="21" y="8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5" y="5"/>
                      <a:pt x="25" y="4"/>
                      <a:pt x="25" y="3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5" y="8"/>
                      <a:pt x="23" y="9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18" y="12"/>
                      <a:pt x="14" y="12"/>
                      <a:pt x="12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0" name="Freeform 909"/>
              <p:cNvSpPr/>
              <p:nvPr/>
            </p:nvSpPr>
            <p:spPr bwMode="auto">
              <a:xfrm>
                <a:off x="5121" y="1280"/>
                <a:ext cx="26" cy="15"/>
              </a:xfrm>
              <a:custGeom>
                <a:avLst/>
                <a:gdLst>
                  <a:gd name="T0" fmla="*/ 0 w 26"/>
                  <a:gd name="T1" fmla="*/ 6 h 15"/>
                  <a:gd name="T2" fmla="*/ 0 w 26"/>
                  <a:gd name="T3" fmla="*/ 7 h 15"/>
                  <a:gd name="T4" fmla="*/ 12 w 26"/>
                  <a:gd name="T5" fmla="*/ 14 h 15"/>
                  <a:gd name="T6" fmla="*/ 21 w 26"/>
                  <a:gd name="T7" fmla="*/ 14 h 15"/>
                  <a:gd name="T8" fmla="*/ 23 w 26"/>
                  <a:gd name="T9" fmla="*/ 12 h 15"/>
                  <a:gd name="T10" fmla="*/ 23 w 26"/>
                  <a:gd name="T11" fmla="*/ 7 h 15"/>
                  <a:gd name="T12" fmla="*/ 12 w 26"/>
                  <a:gd name="T13" fmla="*/ 0 h 15"/>
                  <a:gd name="T14" fmla="*/ 10 w 26"/>
                  <a:gd name="T15" fmla="*/ 0 h 15"/>
                  <a:gd name="T16" fmla="*/ 0 w 26"/>
                  <a:gd name="T17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5">
                    <a:moveTo>
                      <a:pt x="0" y="6"/>
                    </a:moveTo>
                    <a:cubicBezTo>
                      <a:pt x="0" y="6"/>
                      <a:pt x="0" y="7"/>
                      <a:pt x="0" y="7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4" y="15"/>
                      <a:pt x="18" y="15"/>
                      <a:pt x="21" y="14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6" y="11"/>
                      <a:pt x="26" y="8"/>
                      <a:pt x="23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10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1" name="Freeform 910"/>
              <p:cNvSpPr/>
              <p:nvPr/>
            </p:nvSpPr>
            <p:spPr bwMode="auto">
              <a:xfrm>
                <a:off x="5207" y="1199"/>
                <a:ext cx="4" cy="1"/>
              </a:xfrm>
              <a:custGeom>
                <a:avLst/>
                <a:gdLst>
                  <a:gd name="T0" fmla="*/ 4 w 4"/>
                  <a:gd name="T1" fmla="*/ 1 h 1"/>
                  <a:gd name="T2" fmla="*/ 2 w 4"/>
                  <a:gd name="T3" fmla="*/ 0 h 1"/>
                  <a:gd name="T4" fmla="*/ 0 w 4"/>
                  <a:gd name="T5" fmla="*/ 0 h 1"/>
                  <a:gd name="T6" fmla="*/ 3 w 4"/>
                  <a:gd name="T7" fmla="*/ 1 h 1"/>
                  <a:gd name="T8" fmla="*/ 4 w 4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2" name="Freeform 911"/>
              <p:cNvSpPr/>
              <p:nvPr/>
            </p:nvSpPr>
            <p:spPr bwMode="auto">
              <a:xfrm>
                <a:off x="5206" y="1199"/>
                <a:ext cx="4" cy="2"/>
              </a:xfrm>
              <a:custGeom>
                <a:avLst/>
                <a:gdLst>
                  <a:gd name="T0" fmla="*/ 4 w 4"/>
                  <a:gd name="T1" fmla="*/ 1 h 2"/>
                  <a:gd name="T2" fmla="*/ 1 w 4"/>
                  <a:gd name="T3" fmla="*/ 0 h 2"/>
                  <a:gd name="T4" fmla="*/ 0 w 4"/>
                  <a:gd name="T5" fmla="*/ 1 h 2"/>
                  <a:gd name="T6" fmla="*/ 3 w 4"/>
                  <a:gd name="T7" fmla="*/ 2 h 2"/>
                  <a:gd name="T8" fmla="*/ 4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3" y="2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3" name="Freeform 912"/>
              <p:cNvSpPr/>
              <p:nvPr/>
            </p:nvSpPr>
            <p:spPr bwMode="auto">
              <a:xfrm>
                <a:off x="5206" y="1200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0 w 3"/>
                  <a:gd name="T3" fmla="*/ 0 h 2"/>
                  <a:gd name="T4" fmla="*/ 0 w 3"/>
                  <a:gd name="T5" fmla="*/ 1 h 2"/>
                  <a:gd name="T6" fmla="*/ 2 w 3"/>
                  <a:gd name="T7" fmla="*/ 2 h 2"/>
                  <a:gd name="T8" fmla="*/ 3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4" name="Freeform 913"/>
              <p:cNvSpPr/>
              <p:nvPr/>
            </p:nvSpPr>
            <p:spPr bwMode="auto">
              <a:xfrm>
                <a:off x="5205" y="1201"/>
                <a:ext cx="3" cy="4"/>
              </a:xfrm>
              <a:custGeom>
                <a:avLst/>
                <a:gdLst>
                  <a:gd name="T0" fmla="*/ 3 w 3"/>
                  <a:gd name="T1" fmla="*/ 1 h 4"/>
                  <a:gd name="T2" fmla="*/ 1 w 3"/>
                  <a:gd name="T3" fmla="*/ 0 h 4"/>
                  <a:gd name="T4" fmla="*/ 0 w 3"/>
                  <a:gd name="T5" fmla="*/ 1 h 4"/>
                  <a:gd name="T6" fmla="*/ 1 w 3"/>
                  <a:gd name="T7" fmla="*/ 3 h 4"/>
                  <a:gd name="T8" fmla="*/ 3 w 3"/>
                  <a:gd name="T9" fmla="*/ 4 h 4"/>
                  <a:gd name="T10" fmla="*/ 3 w 3"/>
                  <a:gd name="T11" fmla="*/ 3 h 4"/>
                  <a:gd name="T12" fmla="*/ 3 w 3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5" name="Freeform 914"/>
              <p:cNvSpPr/>
              <p:nvPr/>
            </p:nvSpPr>
            <p:spPr bwMode="auto">
              <a:xfrm>
                <a:off x="5208" y="1200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0 w 4"/>
                  <a:gd name="T3" fmla="*/ 4 h 6"/>
                  <a:gd name="T4" fmla="*/ 2 w 4"/>
                  <a:gd name="T5" fmla="*/ 5 h 6"/>
                  <a:gd name="T6" fmla="*/ 4 w 4"/>
                  <a:gd name="T7" fmla="*/ 2 h 6"/>
                  <a:gd name="T8" fmla="*/ 2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cubicBezTo>
                      <a:pt x="1" y="1"/>
                      <a:pt x="0" y="3"/>
                      <a:pt x="0" y="4"/>
                    </a:cubicBezTo>
                    <a:cubicBezTo>
                      <a:pt x="0" y="5"/>
                      <a:pt x="1" y="6"/>
                      <a:pt x="2" y="5"/>
                    </a:cubicBezTo>
                    <a:cubicBezTo>
                      <a:pt x="3" y="4"/>
                      <a:pt x="4" y="3"/>
                      <a:pt x="4" y="2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6" name="Freeform 915"/>
              <p:cNvSpPr/>
              <p:nvPr/>
            </p:nvSpPr>
            <p:spPr bwMode="auto">
              <a:xfrm>
                <a:off x="5095" y="1188"/>
                <a:ext cx="120" cy="98"/>
              </a:xfrm>
              <a:custGeom>
                <a:avLst/>
                <a:gdLst>
                  <a:gd name="T0" fmla="*/ 11 w 120"/>
                  <a:gd name="T1" fmla="*/ 98 h 98"/>
                  <a:gd name="T2" fmla="*/ 13 w 120"/>
                  <a:gd name="T3" fmla="*/ 98 h 98"/>
                  <a:gd name="T4" fmla="*/ 110 w 120"/>
                  <a:gd name="T5" fmla="*/ 24 h 98"/>
                  <a:gd name="T6" fmla="*/ 108 w 120"/>
                  <a:gd name="T7" fmla="*/ 25 h 98"/>
                  <a:gd name="T8" fmla="*/ 12 w 120"/>
                  <a:gd name="T9" fmla="*/ 97 h 98"/>
                  <a:gd name="T10" fmla="*/ 5 w 120"/>
                  <a:gd name="T11" fmla="*/ 94 h 98"/>
                  <a:gd name="T12" fmla="*/ 2 w 120"/>
                  <a:gd name="T13" fmla="*/ 86 h 98"/>
                  <a:gd name="T14" fmla="*/ 12 w 120"/>
                  <a:gd name="T15" fmla="*/ 62 h 98"/>
                  <a:gd name="T16" fmla="*/ 112 w 120"/>
                  <a:gd name="T17" fmla="*/ 3 h 98"/>
                  <a:gd name="T18" fmla="*/ 117 w 120"/>
                  <a:gd name="T19" fmla="*/ 3 h 98"/>
                  <a:gd name="T20" fmla="*/ 119 w 120"/>
                  <a:gd name="T21" fmla="*/ 7 h 98"/>
                  <a:gd name="T22" fmla="*/ 120 w 120"/>
                  <a:gd name="T23" fmla="*/ 7 h 98"/>
                  <a:gd name="T24" fmla="*/ 118 w 120"/>
                  <a:gd name="T25" fmla="*/ 2 h 98"/>
                  <a:gd name="T26" fmla="*/ 111 w 120"/>
                  <a:gd name="T27" fmla="*/ 2 h 98"/>
                  <a:gd name="T28" fmla="*/ 11 w 120"/>
                  <a:gd name="T29" fmla="*/ 61 h 98"/>
                  <a:gd name="T30" fmla="*/ 11 w 120"/>
                  <a:gd name="T31" fmla="*/ 61 h 98"/>
                  <a:gd name="T32" fmla="*/ 1 w 120"/>
                  <a:gd name="T33" fmla="*/ 86 h 98"/>
                  <a:gd name="T34" fmla="*/ 5 w 120"/>
                  <a:gd name="T35" fmla="*/ 95 h 98"/>
                  <a:gd name="T36" fmla="*/ 11 w 120"/>
                  <a:gd name="T3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0" h="98">
                    <a:moveTo>
                      <a:pt x="11" y="98"/>
                    </a:moveTo>
                    <a:cubicBezTo>
                      <a:pt x="12" y="98"/>
                      <a:pt x="12" y="98"/>
                      <a:pt x="13" y="98"/>
                    </a:cubicBezTo>
                    <a:cubicBezTo>
                      <a:pt x="21" y="96"/>
                      <a:pt x="106" y="27"/>
                      <a:pt x="110" y="24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76" y="50"/>
                      <a:pt x="19" y="96"/>
                      <a:pt x="12" y="97"/>
                    </a:cubicBezTo>
                    <a:cubicBezTo>
                      <a:pt x="8" y="97"/>
                      <a:pt x="6" y="95"/>
                      <a:pt x="5" y="94"/>
                    </a:cubicBezTo>
                    <a:cubicBezTo>
                      <a:pt x="5" y="94"/>
                      <a:pt x="3" y="91"/>
                      <a:pt x="2" y="86"/>
                    </a:cubicBezTo>
                    <a:cubicBezTo>
                      <a:pt x="1" y="78"/>
                      <a:pt x="5" y="70"/>
                      <a:pt x="12" y="62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5" y="2"/>
                      <a:pt x="117" y="3"/>
                    </a:cubicBezTo>
                    <a:cubicBezTo>
                      <a:pt x="118" y="4"/>
                      <a:pt x="119" y="4"/>
                      <a:pt x="119" y="7"/>
                    </a:cubicBezTo>
                    <a:cubicBezTo>
                      <a:pt x="120" y="7"/>
                      <a:pt x="120" y="7"/>
                      <a:pt x="120" y="7"/>
                    </a:cubicBezTo>
                    <a:cubicBezTo>
                      <a:pt x="120" y="4"/>
                      <a:pt x="119" y="3"/>
                      <a:pt x="118" y="2"/>
                    </a:cubicBezTo>
                    <a:cubicBezTo>
                      <a:pt x="115" y="0"/>
                      <a:pt x="111" y="2"/>
                      <a:pt x="111" y="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2" y="72"/>
                      <a:pt x="0" y="80"/>
                      <a:pt x="1" y="86"/>
                    </a:cubicBezTo>
                    <a:cubicBezTo>
                      <a:pt x="2" y="92"/>
                      <a:pt x="4" y="95"/>
                      <a:pt x="5" y="95"/>
                    </a:cubicBezTo>
                    <a:cubicBezTo>
                      <a:pt x="5" y="95"/>
                      <a:pt x="7" y="98"/>
                      <a:pt x="11" y="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7" name="Freeform 916"/>
              <p:cNvSpPr/>
              <p:nvPr/>
            </p:nvSpPr>
            <p:spPr bwMode="auto">
              <a:xfrm>
                <a:off x="5204" y="1210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4 w 4"/>
                  <a:gd name="T3" fmla="*/ 0 h 3"/>
                  <a:gd name="T4" fmla="*/ 1 w 4"/>
                  <a:gd name="T5" fmla="*/ 2 h 3"/>
                  <a:gd name="T6" fmla="*/ 1 w 4"/>
                  <a:gd name="T7" fmla="*/ 1 h 3"/>
                  <a:gd name="T8" fmla="*/ 4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0" y="3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8" name="Freeform 917"/>
              <p:cNvSpPr/>
              <p:nvPr/>
            </p:nvSpPr>
            <p:spPr bwMode="auto">
              <a:xfrm>
                <a:off x="5123" y="1243"/>
                <a:ext cx="7" cy="6"/>
              </a:xfrm>
              <a:custGeom>
                <a:avLst/>
                <a:gdLst>
                  <a:gd name="T0" fmla="*/ 3 w 7"/>
                  <a:gd name="T1" fmla="*/ 2 h 6"/>
                  <a:gd name="T2" fmla="*/ 0 w 7"/>
                  <a:gd name="T3" fmla="*/ 0 h 6"/>
                  <a:gd name="T4" fmla="*/ 4 w 7"/>
                  <a:gd name="T5" fmla="*/ 4 h 6"/>
                  <a:gd name="T6" fmla="*/ 7 w 7"/>
                  <a:gd name="T7" fmla="*/ 6 h 6"/>
                  <a:gd name="T8" fmla="*/ 3 w 7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3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4" y="4"/>
                      <a:pt x="4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3"/>
                      <a:pt x="3" y="2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9" name="Freeform 918"/>
              <p:cNvSpPr/>
              <p:nvPr/>
            </p:nvSpPr>
            <p:spPr bwMode="auto">
              <a:xfrm>
                <a:off x="5118" y="1205"/>
                <a:ext cx="63" cy="33"/>
              </a:xfrm>
              <a:custGeom>
                <a:avLst/>
                <a:gdLst>
                  <a:gd name="T0" fmla="*/ 63 w 63"/>
                  <a:gd name="T1" fmla="*/ 4 h 33"/>
                  <a:gd name="T2" fmla="*/ 60 w 63"/>
                  <a:gd name="T3" fmla="*/ 2 h 33"/>
                  <a:gd name="T4" fmla="*/ 0 w 63"/>
                  <a:gd name="T5" fmla="*/ 31 h 33"/>
                  <a:gd name="T6" fmla="*/ 4 w 63"/>
                  <a:gd name="T7" fmla="*/ 33 h 33"/>
                  <a:gd name="T8" fmla="*/ 63 w 63"/>
                  <a:gd name="T9" fmla="*/ 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33">
                    <a:moveTo>
                      <a:pt x="63" y="4"/>
                    </a:moveTo>
                    <a:cubicBezTo>
                      <a:pt x="60" y="2"/>
                      <a:pt x="60" y="2"/>
                      <a:pt x="60" y="2"/>
                    </a:cubicBezTo>
                    <a:cubicBezTo>
                      <a:pt x="59" y="0"/>
                      <a:pt x="3" y="30"/>
                      <a:pt x="0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6" y="32"/>
                      <a:pt x="63" y="3"/>
                      <a:pt x="63" y="4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0" name="Freeform 919"/>
              <p:cNvSpPr/>
              <p:nvPr/>
            </p:nvSpPr>
            <p:spPr bwMode="auto">
              <a:xfrm>
                <a:off x="5111" y="1236"/>
                <a:ext cx="11" cy="5"/>
              </a:xfrm>
              <a:custGeom>
                <a:avLst/>
                <a:gdLst>
                  <a:gd name="T0" fmla="*/ 11 w 11"/>
                  <a:gd name="T1" fmla="*/ 2 h 5"/>
                  <a:gd name="T2" fmla="*/ 7 w 11"/>
                  <a:gd name="T3" fmla="*/ 0 h 5"/>
                  <a:gd name="T4" fmla="*/ 0 w 11"/>
                  <a:gd name="T5" fmla="*/ 4 h 5"/>
                  <a:gd name="T6" fmla="*/ 3 w 11"/>
                  <a:gd name="T7" fmla="*/ 5 h 5"/>
                  <a:gd name="T8" fmla="*/ 11 w 11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11" y="2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5" y="1"/>
                      <a:pt x="2" y="2"/>
                      <a:pt x="0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4"/>
                      <a:pt x="8" y="3"/>
                      <a:pt x="11" y="2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1" name="Freeform 920"/>
              <p:cNvSpPr/>
              <p:nvPr/>
            </p:nvSpPr>
            <p:spPr bwMode="auto">
              <a:xfrm>
                <a:off x="5099" y="1240"/>
                <a:ext cx="15" cy="11"/>
              </a:xfrm>
              <a:custGeom>
                <a:avLst/>
                <a:gdLst>
                  <a:gd name="T0" fmla="*/ 15 w 15"/>
                  <a:gd name="T1" fmla="*/ 1 h 11"/>
                  <a:gd name="T2" fmla="*/ 12 w 15"/>
                  <a:gd name="T3" fmla="*/ 0 h 11"/>
                  <a:gd name="T4" fmla="*/ 0 w 15"/>
                  <a:gd name="T5" fmla="*/ 9 h 11"/>
                  <a:gd name="T6" fmla="*/ 3 w 15"/>
                  <a:gd name="T7" fmla="*/ 11 h 11"/>
                  <a:gd name="T8" fmla="*/ 15 w 15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1">
                    <a:moveTo>
                      <a:pt x="15" y="1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7" y="2"/>
                      <a:pt x="3" y="6"/>
                      <a:pt x="0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6" y="8"/>
                      <a:pt x="10" y="4"/>
                      <a:pt x="15" y="1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2" name="Freeform 921"/>
              <p:cNvSpPr/>
              <p:nvPr/>
            </p:nvSpPr>
            <p:spPr bwMode="auto">
              <a:xfrm>
                <a:off x="5092" y="1249"/>
                <a:ext cx="10" cy="13"/>
              </a:xfrm>
              <a:custGeom>
                <a:avLst/>
                <a:gdLst>
                  <a:gd name="T0" fmla="*/ 10 w 10"/>
                  <a:gd name="T1" fmla="*/ 2 h 13"/>
                  <a:gd name="T2" fmla="*/ 7 w 10"/>
                  <a:gd name="T3" fmla="*/ 0 h 13"/>
                  <a:gd name="T4" fmla="*/ 0 w 10"/>
                  <a:gd name="T5" fmla="*/ 11 h 13"/>
                  <a:gd name="T6" fmla="*/ 3 w 10"/>
                  <a:gd name="T7" fmla="*/ 13 h 13"/>
                  <a:gd name="T8" fmla="*/ 10 w 10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">
                    <a:moveTo>
                      <a:pt x="10" y="2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4"/>
                      <a:pt x="2" y="7"/>
                      <a:pt x="0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5" y="9"/>
                      <a:pt x="7" y="6"/>
                      <a:pt x="10" y="2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3" name="Freeform 922"/>
              <p:cNvSpPr/>
              <p:nvPr/>
            </p:nvSpPr>
            <p:spPr bwMode="auto">
              <a:xfrm>
                <a:off x="5087" y="1260"/>
                <a:ext cx="8" cy="26"/>
              </a:xfrm>
              <a:custGeom>
                <a:avLst/>
                <a:gdLst>
                  <a:gd name="T0" fmla="*/ 8 w 8"/>
                  <a:gd name="T1" fmla="*/ 2 h 26"/>
                  <a:gd name="T2" fmla="*/ 5 w 8"/>
                  <a:gd name="T3" fmla="*/ 0 h 26"/>
                  <a:gd name="T4" fmla="*/ 2 w 8"/>
                  <a:gd name="T5" fmla="*/ 24 h 26"/>
                  <a:gd name="T6" fmla="*/ 6 w 8"/>
                  <a:gd name="T7" fmla="*/ 26 h 26"/>
                  <a:gd name="T8" fmla="*/ 8 w 8"/>
                  <a:gd name="T9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6">
                    <a:moveTo>
                      <a:pt x="8" y="2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0" y="11"/>
                      <a:pt x="2" y="23"/>
                      <a:pt x="2" y="24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3" y="13"/>
                      <a:pt x="8" y="2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4" name="Freeform 923"/>
              <p:cNvSpPr/>
              <p:nvPr/>
            </p:nvSpPr>
            <p:spPr bwMode="auto">
              <a:xfrm>
                <a:off x="5086" y="1208"/>
                <a:ext cx="98" cy="78"/>
              </a:xfrm>
              <a:custGeom>
                <a:avLst/>
                <a:gdLst>
                  <a:gd name="T0" fmla="*/ 28 w 98"/>
                  <a:gd name="T1" fmla="*/ 33 h 78"/>
                  <a:gd name="T2" fmla="*/ 7 w 98"/>
                  <a:gd name="T3" fmla="*/ 78 h 78"/>
                  <a:gd name="T4" fmla="*/ 11 w 98"/>
                  <a:gd name="T5" fmla="*/ 72 h 78"/>
                  <a:gd name="T6" fmla="*/ 29 w 98"/>
                  <a:gd name="T7" fmla="*/ 38 h 78"/>
                  <a:gd name="T8" fmla="*/ 29 w 98"/>
                  <a:gd name="T9" fmla="*/ 37 h 78"/>
                  <a:gd name="T10" fmla="*/ 44 w 98"/>
                  <a:gd name="T11" fmla="*/ 41 h 78"/>
                  <a:gd name="T12" fmla="*/ 60 w 98"/>
                  <a:gd name="T13" fmla="*/ 24 h 78"/>
                  <a:gd name="T14" fmla="*/ 90 w 98"/>
                  <a:gd name="T15" fmla="*/ 7 h 78"/>
                  <a:gd name="T16" fmla="*/ 95 w 98"/>
                  <a:gd name="T17" fmla="*/ 1 h 78"/>
                  <a:gd name="T18" fmla="*/ 36 w 98"/>
                  <a:gd name="T19" fmla="*/ 30 h 78"/>
                  <a:gd name="T20" fmla="*/ 28 w 98"/>
                  <a:gd name="T21" fmla="*/ 3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78">
                    <a:moveTo>
                      <a:pt x="28" y="33"/>
                    </a:moveTo>
                    <a:cubicBezTo>
                      <a:pt x="0" y="49"/>
                      <a:pt x="7" y="77"/>
                      <a:pt x="7" y="78"/>
                    </a:cubicBezTo>
                    <a:cubicBezTo>
                      <a:pt x="11" y="72"/>
                      <a:pt x="11" y="72"/>
                      <a:pt x="11" y="72"/>
                    </a:cubicBezTo>
                    <a:cubicBezTo>
                      <a:pt x="10" y="71"/>
                      <a:pt x="6" y="51"/>
                      <a:pt x="29" y="38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39" y="32"/>
                      <a:pt x="44" y="40"/>
                      <a:pt x="44" y="41"/>
                    </a:cubicBezTo>
                    <a:cubicBezTo>
                      <a:pt x="47" y="34"/>
                      <a:pt x="53" y="28"/>
                      <a:pt x="60" y="24"/>
                    </a:cubicBezTo>
                    <a:cubicBezTo>
                      <a:pt x="67" y="20"/>
                      <a:pt x="89" y="8"/>
                      <a:pt x="90" y="7"/>
                    </a:cubicBezTo>
                    <a:cubicBezTo>
                      <a:pt x="98" y="3"/>
                      <a:pt x="95" y="1"/>
                      <a:pt x="95" y="1"/>
                    </a:cubicBezTo>
                    <a:cubicBezTo>
                      <a:pt x="93" y="0"/>
                      <a:pt x="38" y="29"/>
                      <a:pt x="36" y="30"/>
                    </a:cubicBezTo>
                    <a:cubicBezTo>
                      <a:pt x="33" y="31"/>
                      <a:pt x="30" y="32"/>
                      <a:pt x="28" y="33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5" name="Freeform 924"/>
              <p:cNvSpPr/>
              <p:nvPr/>
            </p:nvSpPr>
            <p:spPr bwMode="auto">
              <a:xfrm>
                <a:off x="4992" y="1105"/>
                <a:ext cx="32" cy="21"/>
              </a:xfrm>
              <a:custGeom>
                <a:avLst/>
                <a:gdLst>
                  <a:gd name="T0" fmla="*/ 25 w 32"/>
                  <a:gd name="T1" fmla="*/ 3 h 21"/>
                  <a:gd name="T2" fmla="*/ 8 w 32"/>
                  <a:gd name="T3" fmla="*/ 1 h 21"/>
                  <a:gd name="T4" fmla="*/ 0 w 32"/>
                  <a:gd name="T5" fmla="*/ 9 h 21"/>
                  <a:gd name="T6" fmla="*/ 3 w 32"/>
                  <a:gd name="T7" fmla="*/ 18 h 21"/>
                  <a:gd name="T8" fmla="*/ 11 w 32"/>
                  <a:gd name="T9" fmla="*/ 21 h 21"/>
                  <a:gd name="T10" fmla="*/ 18 w 32"/>
                  <a:gd name="T11" fmla="*/ 16 h 21"/>
                  <a:gd name="T12" fmla="*/ 32 w 32"/>
                  <a:gd name="T13" fmla="*/ 12 h 21"/>
                  <a:gd name="T14" fmla="*/ 25 w 32"/>
                  <a:gd name="T15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21">
                    <a:moveTo>
                      <a:pt x="25" y="3"/>
                    </a:moveTo>
                    <a:cubicBezTo>
                      <a:pt x="25" y="3"/>
                      <a:pt x="10" y="0"/>
                      <a:pt x="8" y="1"/>
                    </a:cubicBezTo>
                    <a:cubicBezTo>
                      <a:pt x="5" y="2"/>
                      <a:pt x="1" y="7"/>
                      <a:pt x="0" y="9"/>
                    </a:cubicBezTo>
                    <a:cubicBezTo>
                      <a:pt x="0" y="11"/>
                      <a:pt x="1" y="17"/>
                      <a:pt x="3" y="18"/>
                    </a:cubicBezTo>
                    <a:cubicBezTo>
                      <a:pt x="5" y="19"/>
                      <a:pt x="9" y="21"/>
                      <a:pt x="11" y="21"/>
                    </a:cubicBezTo>
                    <a:cubicBezTo>
                      <a:pt x="13" y="21"/>
                      <a:pt x="16" y="17"/>
                      <a:pt x="18" y="16"/>
                    </a:cubicBezTo>
                    <a:cubicBezTo>
                      <a:pt x="20" y="15"/>
                      <a:pt x="29" y="19"/>
                      <a:pt x="32" y="12"/>
                    </a:cubicBezTo>
                    <a:cubicBezTo>
                      <a:pt x="32" y="11"/>
                      <a:pt x="31" y="6"/>
                      <a:pt x="25" y="3"/>
                    </a:cubicBez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6" name="Freeform 925"/>
              <p:cNvSpPr/>
              <p:nvPr/>
            </p:nvSpPr>
            <p:spPr bwMode="auto">
              <a:xfrm>
                <a:off x="5101" y="1253"/>
                <a:ext cx="50" cy="45"/>
              </a:xfrm>
              <a:custGeom>
                <a:avLst/>
                <a:gdLst>
                  <a:gd name="T0" fmla="*/ 23 w 50"/>
                  <a:gd name="T1" fmla="*/ 8 h 45"/>
                  <a:gd name="T2" fmla="*/ 22 w 50"/>
                  <a:gd name="T3" fmla="*/ 14 h 45"/>
                  <a:gd name="T4" fmla="*/ 8 w 50"/>
                  <a:gd name="T5" fmla="*/ 26 h 45"/>
                  <a:gd name="T6" fmla="*/ 1 w 50"/>
                  <a:gd name="T7" fmla="*/ 35 h 45"/>
                  <a:gd name="T8" fmla="*/ 0 w 50"/>
                  <a:gd name="T9" fmla="*/ 40 h 45"/>
                  <a:gd name="T10" fmla="*/ 2 w 50"/>
                  <a:gd name="T11" fmla="*/ 44 h 45"/>
                  <a:gd name="T12" fmla="*/ 10 w 50"/>
                  <a:gd name="T13" fmla="*/ 45 h 45"/>
                  <a:gd name="T14" fmla="*/ 25 w 50"/>
                  <a:gd name="T15" fmla="*/ 38 h 45"/>
                  <a:gd name="T16" fmla="*/ 50 w 50"/>
                  <a:gd name="T17" fmla="*/ 20 h 45"/>
                  <a:gd name="T18" fmla="*/ 50 w 50"/>
                  <a:gd name="T19" fmla="*/ 17 h 45"/>
                  <a:gd name="T20" fmla="*/ 43 w 50"/>
                  <a:gd name="T21" fmla="*/ 0 h 45"/>
                  <a:gd name="T22" fmla="*/ 23 w 50"/>
                  <a:gd name="T23" fmla="*/ 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45">
                    <a:moveTo>
                      <a:pt x="23" y="8"/>
                    </a:moveTo>
                    <a:cubicBezTo>
                      <a:pt x="22" y="14"/>
                      <a:pt x="22" y="14"/>
                      <a:pt x="22" y="14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3" y="32"/>
                      <a:pt x="1" y="35"/>
                    </a:cubicBezTo>
                    <a:cubicBezTo>
                      <a:pt x="0" y="36"/>
                      <a:pt x="0" y="38"/>
                      <a:pt x="0" y="40"/>
                    </a:cubicBezTo>
                    <a:cubicBezTo>
                      <a:pt x="0" y="41"/>
                      <a:pt x="1" y="43"/>
                      <a:pt x="2" y="44"/>
                    </a:cubicBezTo>
                    <a:cubicBezTo>
                      <a:pt x="4" y="45"/>
                      <a:pt x="7" y="45"/>
                      <a:pt x="10" y="45"/>
                    </a:cubicBezTo>
                    <a:cubicBezTo>
                      <a:pt x="18" y="45"/>
                      <a:pt x="25" y="38"/>
                      <a:pt x="25" y="38"/>
                    </a:cubicBezTo>
                    <a:cubicBezTo>
                      <a:pt x="26" y="37"/>
                      <a:pt x="50" y="20"/>
                      <a:pt x="50" y="20"/>
                    </a:cubicBezTo>
                    <a:cubicBezTo>
                      <a:pt x="50" y="20"/>
                      <a:pt x="50" y="19"/>
                      <a:pt x="50" y="17"/>
                    </a:cubicBezTo>
                    <a:cubicBezTo>
                      <a:pt x="48" y="8"/>
                      <a:pt x="43" y="0"/>
                      <a:pt x="43" y="0"/>
                    </a:cubicBezTo>
                    <a:lnTo>
                      <a:pt x="23" y="8"/>
                    </a:lnTo>
                    <a:close/>
                  </a:path>
                </a:pathLst>
              </a:custGeom>
              <a:solidFill>
                <a:srgbClr val="269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7" name="Freeform 926"/>
              <p:cNvSpPr/>
              <p:nvPr/>
            </p:nvSpPr>
            <p:spPr bwMode="auto">
              <a:xfrm>
                <a:off x="5112" y="1274"/>
                <a:ext cx="14" cy="6"/>
              </a:xfrm>
              <a:custGeom>
                <a:avLst/>
                <a:gdLst>
                  <a:gd name="T0" fmla="*/ 13 w 14"/>
                  <a:gd name="T1" fmla="*/ 6 h 6"/>
                  <a:gd name="T2" fmla="*/ 14 w 14"/>
                  <a:gd name="T3" fmla="*/ 6 h 6"/>
                  <a:gd name="T4" fmla="*/ 14 w 14"/>
                  <a:gd name="T5" fmla="*/ 5 h 6"/>
                  <a:gd name="T6" fmla="*/ 6 w 14"/>
                  <a:gd name="T7" fmla="*/ 1 h 6"/>
                  <a:gd name="T8" fmla="*/ 0 w 14"/>
                  <a:gd name="T9" fmla="*/ 1 h 6"/>
                  <a:gd name="T10" fmla="*/ 0 w 14"/>
                  <a:gd name="T11" fmla="*/ 2 h 6"/>
                  <a:gd name="T12" fmla="*/ 1 w 14"/>
                  <a:gd name="T13" fmla="*/ 2 h 6"/>
                  <a:gd name="T14" fmla="*/ 6 w 14"/>
                  <a:gd name="T15" fmla="*/ 2 h 6"/>
                  <a:gd name="T16" fmla="*/ 13 w 14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6">
                    <a:moveTo>
                      <a:pt x="13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0" y="2"/>
                      <a:pt x="6" y="1"/>
                    </a:cubicBezTo>
                    <a:cubicBezTo>
                      <a:pt x="3" y="0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3" y="1"/>
                      <a:pt x="6" y="2"/>
                    </a:cubicBezTo>
                    <a:cubicBezTo>
                      <a:pt x="9" y="3"/>
                      <a:pt x="12" y="5"/>
                      <a:pt x="13" y="6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8" name="Freeform 927"/>
              <p:cNvSpPr/>
              <p:nvPr/>
            </p:nvSpPr>
            <p:spPr bwMode="auto">
              <a:xfrm>
                <a:off x="5109" y="1277"/>
                <a:ext cx="14" cy="5"/>
              </a:xfrm>
              <a:custGeom>
                <a:avLst/>
                <a:gdLst>
                  <a:gd name="T0" fmla="*/ 14 w 14"/>
                  <a:gd name="T1" fmla="*/ 5 h 5"/>
                  <a:gd name="T2" fmla="*/ 14 w 14"/>
                  <a:gd name="T3" fmla="*/ 5 h 5"/>
                  <a:gd name="T4" fmla="*/ 14 w 14"/>
                  <a:gd name="T5" fmla="*/ 5 h 5"/>
                  <a:gd name="T6" fmla="*/ 7 w 14"/>
                  <a:gd name="T7" fmla="*/ 1 h 5"/>
                  <a:gd name="T8" fmla="*/ 1 w 14"/>
                  <a:gd name="T9" fmla="*/ 1 h 5"/>
                  <a:gd name="T10" fmla="*/ 0 w 14"/>
                  <a:gd name="T11" fmla="*/ 2 h 5"/>
                  <a:gd name="T12" fmla="*/ 1 w 14"/>
                  <a:gd name="T13" fmla="*/ 2 h 5"/>
                  <a:gd name="T14" fmla="*/ 6 w 14"/>
                  <a:gd name="T15" fmla="*/ 1 h 5"/>
                  <a:gd name="T16" fmla="*/ 14 w 14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5">
                    <a:moveTo>
                      <a:pt x="14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0" y="1"/>
                      <a:pt x="7" y="1"/>
                    </a:cubicBezTo>
                    <a:cubicBezTo>
                      <a:pt x="4" y="0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4" y="1"/>
                      <a:pt x="6" y="1"/>
                    </a:cubicBezTo>
                    <a:cubicBezTo>
                      <a:pt x="9" y="2"/>
                      <a:pt x="13" y="4"/>
                      <a:pt x="14" y="5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9" name="Freeform 928"/>
              <p:cNvSpPr/>
              <p:nvPr/>
            </p:nvSpPr>
            <p:spPr bwMode="auto">
              <a:xfrm>
                <a:off x="5107" y="1280"/>
                <a:ext cx="14" cy="4"/>
              </a:xfrm>
              <a:custGeom>
                <a:avLst/>
                <a:gdLst>
                  <a:gd name="T0" fmla="*/ 14 w 14"/>
                  <a:gd name="T1" fmla="*/ 4 h 4"/>
                  <a:gd name="T2" fmla="*/ 14 w 14"/>
                  <a:gd name="T3" fmla="*/ 4 h 4"/>
                  <a:gd name="T4" fmla="*/ 14 w 14"/>
                  <a:gd name="T5" fmla="*/ 4 h 4"/>
                  <a:gd name="T6" fmla="*/ 6 w 14"/>
                  <a:gd name="T7" fmla="*/ 0 h 4"/>
                  <a:gd name="T8" fmla="*/ 0 w 14"/>
                  <a:gd name="T9" fmla="*/ 1 h 4"/>
                  <a:gd name="T10" fmla="*/ 0 w 14"/>
                  <a:gd name="T11" fmla="*/ 2 h 4"/>
                  <a:gd name="T12" fmla="*/ 1 w 14"/>
                  <a:gd name="T13" fmla="*/ 2 h 4"/>
                  <a:gd name="T14" fmla="*/ 6 w 14"/>
                  <a:gd name="T15" fmla="*/ 1 h 4"/>
                  <a:gd name="T16" fmla="*/ 14 w 14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4">
                    <a:moveTo>
                      <a:pt x="14" y="4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3"/>
                      <a:pt x="9" y="1"/>
                      <a:pt x="6" y="0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3" y="1"/>
                      <a:pt x="6" y="1"/>
                    </a:cubicBezTo>
                    <a:cubicBezTo>
                      <a:pt x="9" y="2"/>
                      <a:pt x="12" y="4"/>
                      <a:pt x="14" y="4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0" name="Freeform 929"/>
              <p:cNvSpPr/>
              <p:nvPr/>
            </p:nvSpPr>
            <p:spPr bwMode="auto">
              <a:xfrm>
                <a:off x="5101" y="1285"/>
                <a:ext cx="21" cy="13"/>
              </a:xfrm>
              <a:custGeom>
                <a:avLst/>
                <a:gdLst>
                  <a:gd name="T0" fmla="*/ 1 w 21"/>
                  <a:gd name="T1" fmla="*/ 3 h 13"/>
                  <a:gd name="T2" fmla="*/ 2 w 21"/>
                  <a:gd name="T3" fmla="*/ 1 h 13"/>
                  <a:gd name="T4" fmla="*/ 10 w 21"/>
                  <a:gd name="T5" fmla="*/ 1 h 13"/>
                  <a:gd name="T6" fmla="*/ 21 w 21"/>
                  <a:gd name="T7" fmla="*/ 8 h 13"/>
                  <a:gd name="T8" fmla="*/ 6 w 21"/>
                  <a:gd name="T9" fmla="*/ 13 h 13"/>
                  <a:gd name="T10" fmla="*/ 6 w 21"/>
                  <a:gd name="T11" fmla="*/ 13 h 13"/>
                  <a:gd name="T12" fmla="*/ 2 w 21"/>
                  <a:gd name="T13" fmla="*/ 12 h 13"/>
                  <a:gd name="T14" fmla="*/ 0 w 21"/>
                  <a:gd name="T15" fmla="*/ 8 h 13"/>
                  <a:gd name="T16" fmla="*/ 1 w 21"/>
                  <a:gd name="T17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3">
                    <a:moveTo>
                      <a:pt x="1" y="3"/>
                    </a:moveTo>
                    <a:cubicBezTo>
                      <a:pt x="1" y="2"/>
                      <a:pt x="2" y="2"/>
                      <a:pt x="2" y="1"/>
                    </a:cubicBezTo>
                    <a:cubicBezTo>
                      <a:pt x="3" y="1"/>
                      <a:pt x="5" y="0"/>
                      <a:pt x="10" y="1"/>
                    </a:cubicBezTo>
                    <a:cubicBezTo>
                      <a:pt x="17" y="3"/>
                      <a:pt x="21" y="8"/>
                      <a:pt x="21" y="8"/>
                    </a:cubicBezTo>
                    <a:cubicBezTo>
                      <a:pt x="21" y="8"/>
                      <a:pt x="17" y="11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4" y="13"/>
                      <a:pt x="3" y="12"/>
                      <a:pt x="2" y="12"/>
                    </a:cubicBezTo>
                    <a:cubicBezTo>
                      <a:pt x="1" y="11"/>
                      <a:pt x="0" y="9"/>
                      <a:pt x="0" y="8"/>
                    </a:cubicBezTo>
                    <a:cubicBezTo>
                      <a:pt x="0" y="6"/>
                      <a:pt x="0" y="4"/>
                      <a:pt x="1" y="3"/>
                    </a:cubicBezTo>
                    <a:close/>
                  </a:path>
                </a:pathLst>
              </a:custGeom>
              <a:solidFill>
                <a:srgbClr val="254B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1" name="Freeform 930"/>
              <p:cNvSpPr/>
              <p:nvPr/>
            </p:nvSpPr>
            <p:spPr bwMode="auto">
              <a:xfrm>
                <a:off x="5101" y="1270"/>
                <a:ext cx="50" cy="30"/>
              </a:xfrm>
              <a:custGeom>
                <a:avLst/>
                <a:gdLst>
                  <a:gd name="T0" fmla="*/ 0 w 50"/>
                  <a:gd name="T1" fmla="*/ 23 h 30"/>
                  <a:gd name="T2" fmla="*/ 9 w 50"/>
                  <a:gd name="T3" fmla="*/ 26 h 30"/>
                  <a:gd name="T4" fmla="*/ 47 w 50"/>
                  <a:gd name="T5" fmla="*/ 3 h 30"/>
                  <a:gd name="T6" fmla="*/ 50 w 50"/>
                  <a:gd name="T7" fmla="*/ 0 h 30"/>
                  <a:gd name="T8" fmla="*/ 50 w 50"/>
                  <a:gd name="T9" fmla="*/ 3 h 30"/>
                  <a:gd name="T10" fmla="*/ 49 w 50"/>
                  <a:gd name="T11" fmla="*/ 7 h 30"/>
                  <a:gd name="T12" fmla="*/ 29 w 50"/>
                  <a:gd name="T13" fmla="*/ 22 h 30"/>
                  <a:gd name="T14" fmla="*/ 10 w 50"/>
                  <a:gd name="T15" fmla="*/ 29 h 30"/>
                  <a:gd name="T16" fmla="*/ 1 w 50"/>
                  <a:gd name="T17" fmla="*/ 27 h 30"/>
                  <a:gd name="T18" fmla="*/ 0 w 50"/>
                  <a:gd name="T19" fmla="*/ 2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0">
                    <a:moveTo>
                      <a:pt x="0" y="23"/>
                    </a:moveTo>
                    <a:cubicBezTo>
                      <a:pt x="1" y="25"/>
                      <a:pt x="7" y="26"/>
                      <a:pt x="9" y="26"/>
                    </a:cubicBezTo>
                    <a:cubicBezTo>
                      <a:pt x="23" y="26"/>
                      <a:pt x="46" y="4"/>
                      <a:pt x="47" y="3"/>
                    </a:cubicBezTo>
                    <a:cubicBezTo>
                      <a:pt x="49" y="1"/>
                      <a:pt x="50" y="0"/>
                      <a:pt x="50" y="0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6"/>
                      <a:pt x="49" y="7"/>
                    </a:cubicBezTo>
                    <a:cubicBezTo>
                      <a:pt x="48" y="8"/>
                      <a:pt x="31" y="21"/>
                      <a:pt x="29" y="22"/>
                    </a:cubicBezTo>
                    <a:cubicBezTo>
                      <a:pt x="29" y="22"/>
                      <a:pt x="19" y="30"/>
                      <a:pt x="10" y="29"/>
                    </a:cubicBezTo>
                    <a:cubicBezTo>
                      <a:pt x="7" y="29"/>
                      <a:pt x="3" y="29"/>
                      <a:pt x="1" y="27"/>
                    </a:cubicBezTo>
                    <a:cubicBezTo>
                      <a:pt x="0" y="26"/>
                      <a:pt x="0" y="22"/>
                      <a:pt x="0" y="23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2" name="Freeform 931"/>
              <p:cNvSpPr/>
              <p:nvPr/>
            </p:nvSpPr>
            <p:spPr bwMode="auto">
              <a:xfrm>
                <a:off x="5102" y="1087"/>
                <a:ext cx="68" cy="186"/>
              </a:xfrm>
              <a:custGeom>
                <a:avLst/>
                <a:gdLst>
                  <a:gd name="T0" fmla="*/ 24 w 68"/>
                  <a:gd name="T1" fmla="*/ 21 h 186"/>
                  <a:gd name="T2" fmla="*/ 2 w 68"/>
                  <a:gd name="T3" fmla="*/ 108 h 186"/>
                  <a:gd name="T4" fmla="*/ 6 w 68"/>
                  <a:gd name="T5" fmla="*/ 134 h 186"/>
                  <a:gd name="T6" fmla="*/ 19 w 68"/>
                  <a:gd name="T7" fmla="*/ 181 h 186"/>
                  <a:gd name="T8" fmla="*/ 38 w 68"/>
                  <a:gd name="T9" fmla="*/ 182 h 186"/>
                  <a:gd name="T10" fmla="*/ 47 w 68"/>
                  <a:gd name="T11" fmla="*/ 174 h 186"/>
                  <a:gd name="T12" fmla="*/ 34 w 68"/>
                  <a:gd name="T13" fmla="*/ 120 h 186"/>
                  <a:gd name="T14" fmla="*/ 36 w 68"/>
                  <a:gd name="T15" fmla="*/ 101 h 186"/>
                  <a:gd name="T16" fmla="*/ 55 w 68"/>
                  <a:gd name="T17" fmla="*/ 51 h 186"/>
                  <a:gd name="T18" fmla="*/ 61 w 68"/>
                  <a:gd name="T19" fmla="*/ 11 h 186"/>
                  <a:gd name="T20" fmla="*/ 24 w 68"/>
                  <a:gd name="T21" fmla="*/ 2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186">
                    <a:moveTo>
                      <a:pt x="24" y="21"/>
                    </a:moveTo>
                    <a:cubicBezTo>
                      <a:pt x="24" y="21"/>
                      <a:pt x="6" y="81"/>
                      <a:pt x="2" y="108"/>
                    </a:cubicBezTo>
                    <a:cubicBezTo>
                      <a:pt x="0" y="117"/>
                      <a:pt x="6" y="134"/>
                      <a:pt x="6" y="134"/>
                    </a:cubicBezTo>
                    <a:cubicBezTo>
                      <a:pt x="19" y="181"/>
                      <a:pt x="19" y="181"/>
                      <a:pt x="19" y="181"/>
                    </a:cubicBezTo>
                    <a:cubicBezTo>
                      <a:pt x="19" y="181"/>
                      <a:pt x="29" y="186"/>
                      <a:pt x="38" y="182"/>
                    </a:cubicBezTo>
                    <a:cubicBezTo>
                      <a:pt x="46" y="177"/>
                      <a:pt x="47" y="174"/>
                      <a:pt x="47" y="174"/>
                    </a:cubicBezTo>
                    <a:cubicBezTo>
                      <a:pt x="47" y="174"/>
                      <a:pt x="41" y="141"/>
                      <a:pt x="34" y="120"/>
                    </a:cubicBezTo>
                    <a:cubicBezTo>
                      <a:pt x="32" y="111"/>
                      <a:pt x="36" y="101"/>
                      <a:pt x="36" y="101"/>
                    </a:cubicBezTo>
                    <a:cubicBezTo>
                      <a:pt x="55" y="51"/>
                      <a:pt x="55" y="51"/>
                      <a:pt x="55" y="51"/>
                    </a:cubicBezTo>
                    <a:cubicBezTo>
                      <a:pt x="55" y="51"/>
                      <a:pt x="68" y="26"/>
                      <a:pt x="61" y="11"/>
                    </a:cubicBezTo>
                    <a:cubicBezTo>
                      <a:pt x="56" y="0"/>
                      <a:pt x="24" y="21"/>
                      <a:pt x="24" y="21"/>
                    </a:cubicBezTo>
                    <a:close/>
                  </a:path>
                </a:pathLst>
              </a:custGeom>
              <a:solidFill>
                <a:srgbClr val="254B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3" name="Freeform 932"/>
              <p:cNvSpPr/>
              <p:nvPr/>
            </p:nvSpPr>
            <p:spPr bwMode="auto">
              <a:xfrm>
                <a:off x="5011" y="1030"/>
                <a:ext cx="83" cy="89"/>
              </a:xfrm>
              <a:custGeom>
                <a:avLst/>
                <a:gdLst>
                  <a:gd name="T0" fmla="*/ 8 w 83"/>
                  <a:gd name="T1" fmla="*/ 90 h 90"/>
                  <a:gd name="T2" fmla="*/ 39 w 83"/>
                  <a:gd name="T3" fmla="*/ 75 h 90"/>
                  <a:gd name="T4" fmla="*/ 54 w 83"/>
                  <a:gd name="T5" fmla="*/ 61 h 90"/>
                  <a:gd name="T6" fmla="*/ 78 w 83"/>
                  <a:gd name="T7" fmla="*/ 19 h 90"/>
                  <a:gd name="T8" fmla="*/ 56 w 83"/>
                  <a:gd name="T9" fmla="*/ 13 h 90"/>
                  <a:gd name="T10" fmla="*/ 35 w 83"/>
                  <a:gd name="T11" fmla="*/ 52 h 90"/>
                  <a:gd name="T12" fmla="*/ 25 w 83"/>
                  <a:gd name="T13" fmla="*/ 61 h 90"/>
                  <a:gd name="T14" fmla="*/ 0 w 83"/>
                  <a:gd name="T15" fmla="*/ 83 h 90"/>
                  <a:gd name="T16" fmla="*/ 8 w 83"/>
                  <a:gd name="T17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90">
                    <a:moveTo>
                      <a:pt x="8" y="90"/>
                    </a:moveTo>
                    <a:cubicBezTo>
                      <a:pt x="14" y="89"/>
                      <a:pt x="33" y="80"/>
                      <a:pt x="39" y="75"/>
                    </a:cubicBezTo>
                    <a:cubicBezTo>
                      <a:pt x="48" y="70"/>
                      <a:pt x="54" y="61"/>
                      <a:pt x="54" y="61"/>
                    </a:cubicBezTo>
                    <a:cubicBezTo>
                      <a:pt x="54" y="61"/>
                      <a:pt x="76" y="28"/>
                      <a:pt x="78" y="19"/>
                    </a:cubicBezTo>
                    <a:cubicBezTo>
                      <a:pt x="83" y="4"/>
                      <a:pt x="65" y="0"/>
                      <a:pt x="56" y="13"/>
                    </a:cubicBezTo>
                    <a:cubicBezTo>
                      <a:pt x="52" y="18"/>
                      <a:pt x="39" y="43"/>
                      <a:pt x="35" y="52"/>
                    </a:cubicBezTo>
                    <a:cubicBezTo>
                      <a:pt x="32" y="56"/>
                      <a:pt x="25" y="61"/>
                      <a:pt x="25" y="61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7" y="90"/>
                      <a:pt x="8" y="90"/>
                    </a:cubicBez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4" name="Freeform 933"/>
              <p:cNvSpPr/>
              <p:nvPr/>
            </p:nvSpPr>
            <p:spPr bwMode="auto">
              <a:xfrm>
                <a:off x="5047" y="1033"/>
                <a:ext cx="37" cy="60"/>
              </a:xfrm>
              <a:custGeom>
                <a:avLst/>
                <a:gdLst>
                  <a:gd name="T0" fmla="*/ 32 w 37"/>
                  <a:gd name="T1" fmla="*/ 48 h 61"/>
                  <a:gd name="T2" fmla="*/ 0 w 37"/>
                  <a:gd name="T3" fmla="*/ 41 h 61"/>
                  <a:gd name="T4" fmla="*/ 6 w 37"/>
                  <a:gd name="T5" fmla="*/ 27 h 61"/>
                  <a:gd name="T6" fmla="*/ 12 w 37"/>
                  <a:gd name="T7" fmla="*/ 11 h 61"/>
                  <a:gd name="T8" fmla="*/ 35 w 37"/>
                  <a:gd name="T9" fmla="*/ 10 h 61"/>
                  <a:gd name="T10" fmla="*/ 32 w 37"/>
                  <a:gd name="T11" fmla="*/ 4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61">
                    <a:moveTo>
                      <a:pt x="32" y="48"/>
                    </a:moveTo>
                    <a:cubicBezTo>
                      <a:pt x="32" y="48"/>
                      <a:pt x="14" y="61"/>
                      <a:pt x="0" y="41"/>
                    </a:cubicBezTo>
                    <a:cubicBezTo>
                      <a:pt x="0" y="41"/>
                      <a:pt x="2" y="36"/>
                      <a:pt x="6" y="27"/>
                    </a:cubicBezTo>
                    <a:cubicBezTo>
                      <a:pt x="10" y="19"/>
                      <a:pt x="10" y="12"/>
                      <a:pt x="12" y="11"/>
                    </a:cubicBezTo>
                    <a:cubicBezTo>
                      <a:pt x="15" y="9"/>
                      <a:pt x="29" y="0"/>
                      <a:pt x="35" y="10"/>
                    </a:cubicBezTo>
                    <a:cubicBezTo>
                      <a:pt x="37" y="13"/>
                      <a:pt x="32" y="48"/>
                      <a:pt x="32" y="48"/>
                    </a:cubicBezTo>
                    <a:close/>
                  </a:path>
                </a:pathLst>
              </a:custGeom>
              <a:solidFill>
                <a:srgbClr val="0489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5" name="Freeform 934"/>
              <p:cNvSpPr/>
              <p:nvPr/>
            </p:nvSpPr>
            <p:spPr bwMode="auto">
              <a:xfrm>
                <a:off x="5059" y="1016"/>
                <a:ext cx="118" cy="128"/>
              </a:xfrm>
              <a:custGeom>
                <a:avLst/>
                <a:gdLst>
                  <a:gd name="T0" fmla="*/ 0 w 118"/>
                  <a:gd name="T1" fmla="*/ 35 h 129"/>
                  <a:gd name="T2" fmla="*/ 29 w 118"/>
                  <a:gd name="T3" fmla="*/ 72 h 129"/>
                  <a:gd name="T4" fmla="*/ 43 w 118"/>
                  <a:gd name="T5" fmla="*/ 88 h 129"/>
                  <a:gd name="T6" fmla="*/ 35 w 118"/>
                  <a:gd name="T7" fmla="*/ 99 h 129"/>
                  <a:gd name="T8" fmla="*/ 48 w 118"/>
                  <a:gd name="T9" fmla="*/ 112 h 129"/>
                  <a:gd name="T10" fmla="*/ 99 w 118"/>
                  <a:gd name="T11" fmla="*/ 113 h 129"/>
                  <a:gd name="T12" fmla="*/ 118 w 118"/>
                  <a:gd name="T13" fmla="*/ 97 h 129"/>
                  <a:gd name="T14" fmla="*/ 91 w 118"/>
                  <a:gd name="T15" fmla="*/ 50 h 129"/>
                  <a:gd name="T16" fmla="*/ 68 w 118"/>
                  <a:gd name="T17" fmla="*/ 22 h 129"/>
                  <a:gd name="T18" fmla="*/ 12 w 118"/>
                  <a:gd name="T19" fmla="*/ 9 h 129"/>
                  <a:gd name="T20" fmla="*/ 0 w 118"/>
                  <a:gd name="T21" fmla="*/ 3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129">
                    <a:moveTo>
                      <a:pt x="0" y="35"/>
                    </a:moveTo>
                    <a:cubicBezTo>
                      <a:pt x="0" y="44"/>
                      <a:pt x="10" y="57"/>
                      <a:pt x="29" y="72"/>
                    </a:cubicBezTo>
                    <a:cubicBezTo>
                      <a:pt x="29" y="72"/>
                      <a:pt x="43" y="84"/>
                      <a:pt x="43" y="88"/>
                    </a:cubicBezTo>
                    <a:cubicBezTo>
                      <a:pt x="44" y="94"/>
                      <a:pt x="35" y="98"/>
                      <a:pt x="35" y="99"/>
                    </a:cubicBezTo>
                    <a:cubicBezTo>
                      <a:pt x="36" y="104"/>
                      <a:pt x="39" y="106"/>
                      <a:pt x="48" y="112"/>
                    </a:cubicBezTo>
                    <a:cubicBezTo>
                      <a:pt x="54" y="116"/>
                      <a:pt x="75" y="129"/>
                      <a:pt x="99" y="113"/>
                    </a:cubicBezTo>
                    <a:cubicBezTo>
                      <a:pt x="111" y="104"/>
                      <a:pt x="118" y="97"/>
                      <a:pt x="118" y="97"/>
                    </a:cubicBezTo>
                    <a:cubicBezTo>
                      <a:pt x="113" y="91"/>
                      <a:pt x="102" y="67"/>
                      <a:pt x="91" y="50"/>
                    </a:cubicBezTo>
                    <a:cubicBezTo>
                      <a:pt x="79" y="32"/>
                      <a:pt x="68" y="22"/>
                      <a:pt x="68" y="22"/>
                    </a:cubicBezTo>
                    <a:cubicBezTo>
                      <a:pt x="39" y="0"/>
                      <a:pt x="12" y="9"/>
                      <a:pt x="12" y="9"/>
                    </a:cubicBezTo>
                    <a:cubicBezTo>
                      <a:pt x="12" y="9"/>
                      <a:pt x="1" y="28"/>
                      <a:pt x="0" y="35"/>
                    </a:cubicBezTo>
                    <a:close/>
                  </a:path>
                </a:pathLst>
              </a:custGeom>
              <a:solidFill>
                <a:srgbClr val="0BA2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6" name="Freeform 935"/>
              <p:cNvSpPr/>
              <p:nvPr/>
            </p:nvSpPr>
            <p:spPr bwMode="auto">
              <a:xfrm>
                <a:off x="5075" y="1023"/>
                <a:ext cx="27" cy="38"/>
              </a:xfrm>
              <a:custGeom>
                <a:avLst/>
                <a:gdLst>
                  <a:gd name="T0" fmla="*/ 3 w 27"/>
                  <a:gd name="T1" fmla="*/ 15 h 38"/>
                  <a:gd name="T2" fmla="*/ 7 w 27"/>
                  <a:gd name="T3" fmla="*/ 35 h 38"/>
                  <a:gd name="T4" fmla="*/ 22 w 27"/>
                  <a:gd name="T5" fmla="*/ 23 h 38"/>
                  <a:gd name="T6" fmla="*/ 20 w 27"/>
                  <a:gd name="T7" fmla="*/ 4 h 38"/>
                  <a:gd name="T8" fmla="*/ 3 w 27"/>
                  <a:gd name="T9" fmla="*/ 1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8">
                    <a:moveTo>
                      <a:pt x="3" y="15"/>
                    </a:moveTo>
                    <a:cubicBezTo>
                      <a:pt x="0" y="22"/>
                      <a:pt x="3" y="32"/>
                      <a:pt x="7" y="35"/>
                    </a:cubicBezTo>
                    <a:cubicBezTo>
                      <a:pt x="12" y="38"/>
                      <a:pt x="19" y="31"/>
                      <a:pt x="22" y="23"/>
                    </a:cubicBezTo>
                    <a:cubicBezTo>
                      <a:pt x="24" y="18"/>
                      <a:pt x="27" y="8"/>
                      <a:pt x="20" y="4"/>
                    </a:cubicBezTo>
                    <a:cubicBezTo>
                      <a:pt x="13" y="0"/>
                      <a:pt x="4" y="15"/>
                      <a:pt x="3" y="15"/>
                    </a:cubicBez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7" name="Freeform 936"/>
              <p:cNvSpPr/>
              <p:nvPr/>
            </p:nvSpPr>
            <p:spPr bwMode="auto">
              <a:xfrm>
                <a:off x="5056" y="1020"/>
                <a:ext cx="46" cy="34"/>
              </a:xfrm>
              <a:custGeom>
                <a:avLst/>
                <a:gdLst>
                  <a:gd name="T0" fmla="*/ 28 w 46"/>
                  <a:gd name="T1" fmla="*/ 31 h 34"/>
                  <a:gd name="T2" fmla="*/ 39 w 46"/>
                  <a:gd name="T3" fmla="*/ 7 h 34"/>
                  <a:gd name="T4" fmla="*/ 19 w 46"/>
                  <a:gd name="T5" fmla="*/ 0 h 34"/>
                  <a:gd name="T6" fmla="*/ 6 w 46"/>
                  <a:gd name="T7" fmla="*/ 24 h 34"/>
                  <a:gd name="T8" fmla="*/ 18 w 46"/>
                  <a:gd name="T9" fmla="*/ 26 h 34"/>
                  <a:gd name="T10" fmla="*/ 28 w 46"/>
                  <a:gd name="T11" fmla="*/ 3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34">
                    <a:moveTo>
                      <a:pt x="28" y="31"/>
                    </a:moveTo>
                    <a:cubicBezTo>
                      <a:pt x="38" y="34"/>
                      <a:pt x="46" y="9"/>
                      <a:pt x="39" y="7"/>
                    </a:cubicBezTo>
                    <a:cubicBezTo>
                      <a:pt x="35" y="6"/>
                      <a:pt x="19" y="0"/>
                      <a:pt x="19" y="0"/>
                    </a:cubicBezTo>
                    <a:cubicBezTo>
                      <a:pt x="19" y="0"/>
                      <a:pt x="0" y="21"/>
                      <a:pt x="6" y="24"/>
                    </a:cubicBezTo>
                    <a:cubicBezTo>
                      <a:pt x="8" y="25"/>
                      <a:pt x="15" y="26"/>
                      <a:pt x="18" y="26"/>
                    </a:cubicBezTo>
                    <a:cubicBezTo>
                      <a:pt x="25" y="27"/>
                      <a:pt x="28" y="31"/>
                      <a:pt x="28" y="31"/>
                    </a:cubicBez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8" name="Freeform 937"/>
              <p:cNvSpPr/>
              <p:nvPr/>
            </p:nvSpPr>
            <p:spPr bwMode="auto">
              <a:xfrm>
                <a:off x="5058" y="1012"/>
                <a:ext cx="11" cy="18"/>
              </a:xfrm>
              <a:custGeom>
                <a:avLst/>
                <a:gdLst>
                  <a:gd name="T0" fmla="*/ 5 w 11"/>
                  <a:gd name="T1" fmla="*/ 0 h 18"/>
                  <a:gd name="T2" fmla="*/ 1 w 11"/>
                  <a:gd name="T3" fmla="*/ 6 h 18"/>
                  <a:gd name="T4" fmla="*/ 2 w 11"/>
                  <a:gd name="T5" fmla="*/ 15 h 18"/>
                  <a:gd name="T6" fmla="*/ 5 w 11"/>
                  <a:gd name="T7" fmla="*/ 17 h 18"/>
                  <a:gd name="T8" fmla="*/ 9 w 11"/>
                  <a:gd name="T9" fmla="*/ 12 h 18"/>
                  <a:gd name="T10" fmla="*/ 10 w 11"/>
                  <a:gd name="T11" fmla="*/ 8 h 18"/>
                  <a:gd name="T12" fmla="*/ 5 w 11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8">
                    <a:moveTo>
                      <a:pt x="5" y="0"/>
                    </a:moveTo>
                    <a:cubicBezTo>
                      <a:pt x="0" y="1"/>
                      <a:pt x="1" y="6"/>
                      <a:pt x="1" y="6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3" y="17"/>
                      <a:pt x="5" y="17"/>
                    </a:cubicBezTo>
                    <a:cubicBezTo>
                      <a:pt x="8" y="18"/>
                      <a:pt x="8" y="15"/>
                      <a:pt x="9" y="12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4"/>
                      <a:pt x="10" y="0"/>
                      <a:pt x="5" y="0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9" name="Freeform 938"/>
              <p:cNvSpPr/>
              <p:nvPr/>
            </p:nvSpPr>
            <p:spPr bwMode="auto">
              <a:xfrm>
                <a:off x="5031" y="997"/>
                <a:ext cx="45" cy="57"/>
              </a:xfrm>
              <a:custGeom>
                <a:avLst/>
                <a:gdLst>
                  <a:gd name="T0" fmla="*/ 20 w 45"/>
                  <a:gd name="T1" fmla="*/ 3 h 57"/>
                  <a:gd name="T2" fmla="*/ 20 w 45"/>
                  <a:gd name="T3" fmla="*/ 3 h 57"/>
                  <a:gd name="T4" fmla="*/ 38 w 45"/>
                  <a:gd name="T5" fmla="*/ 0 h 57"/>
                  <a:gd name="T6" fmla="*/ 44 w 45"/>
                  <a:gd name="T7" fmla="*/ 33 h 57"/>
                  <a:gd name="T8" fmla="*/ 45 w 45"/>
                  <a:gd name="T9" fmla="*/ 40 h 57"/>
                  <a:gd name="T10" fmla="*/ 42 w 45"/>
                  <a:gd name="T11" fmla="*/ 46 h 57"/>
                  <a:gd name="T12" fmla="*/ 35 w 45"/>
                  <a:gd name="T13" fmla="*/ 52 h 57"/>
                  <a:gd name="T14" fmla="*/ 25 w 45"/>
                  <a:gd name="T15" fmla="*/ 57 h 57"/>
                  <a:gd name="T16" fmla="*/ 20 w 45"/>
                  <a:gd name="T17" fmla="*/ 55 h 57"/>
                  <a:gd name="T18" fmla="*/ 14 w 45"/>
                  <a:gd name="T19" fmla="*/ 50 h 57"/>
                  <a:gd name="T20" fmla="*/ 3 w 45"/>
                  <a:gd name="T21" fmla="*/ 14 h 57"/>
                  <a:gd name="T22" fmla="*/ 0 w 45"/>
                  <a:gd name="T23" fmla="*/ 4 h 57"/>
                  <a:gd name="T24" fmla="*/ 20 w 45"/>
                  <a:gd name="T25" fmla="*/ 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" h="57">
                    <a:moveTo>
                      <a:pt x="20" y="3"/>
                    </a:moveTo>
                    <a:cubicBezTo>
                      <a:pt x="20" y="3"/>
                      <a:pt x="20" y="3"/>
                      <a:pt x="20" y="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4" y="36"/>
                      <a:pt x="45" y="38"/>
                      <a:pt x="45" y="40"/>
                    </a:cubicBezTo>
                    <a:cubicBezTo>
                      <a:pt x="45" y="42"/>
                      <a:pt x="44" y="44"/>
                      <a:pt x="42" y="46"/>
                    </a:cubicBezTo>
                    <a:cubicBezTo>
                      <a:pt x="42" y="46"/>
                      <a:pt x="39" y="49"/>
                      <a:pt x="35" y="52"/>
                    </a:cubicBezTo>
                    <a:cubicBezTo>
                      <a:pt x="34" y="53"/>
                      <a:pt x="29" y="57"/>
                      <a:pt x="25" y="57"/>
                    </a:cubicBezTo>
                    <a:cubicBezTo>
                      <a:pt x="23" y="56"/>
                      <a:pt x="20" y="55"/>
                      <a:pt x="20" y="55"/>
                    </a:cubicBezTo>
                    <a:cubicBezTo>
                      <a:pt x="17" y="54"/>
                      <a:pt x="16" y="53"/>
                      <a:pt x="14" y="50"/>
                    </a:cubicBezTo>
                    <a:cubicBezTo>
                      <a:pt x="12" y="46"/>
                      <a:pt x="3" y="14"/>
                      <a:pt x="3" y="14"/>
                    </a:cubicBezTo>
                    <a:cubicBezTo>
                      <a:pt x="0" y="4"/>
                      <a:pt x="0" y="4"/>
                      <a:pt x="0" y="4"/>
                    </a:cubicBezTo>
                    <a:lnTo>
                      <a:pt x="20" y="3"/>
                    </a:lnTo>
                    <a:close/>
                  </a:path>
                </a:pathLst>
              </a:custGeom>
              <a:solidFill>
                <a:srgbClr val="FFE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0" name="Freeform 939"/>
              <p:cNvSpPr/>
              <p:nvPr/>
            </p:nvSpPr>
            <p:spPr bwMode="auto">
              <a:xfrm>
                <a:off x="5030" y="980"/>
                <a:ext cx="57" cy="46"/>
              </a:xfrm>
              <a:custGeom>
                <a:avLst/>
                <a:gdLst>
                  <a:gd name="T0" fmla="*/ 3 w 57"/>
                  <a:gd name="T1" fmla="*/ 15 h 46"/>
                  <a:gd name="T2" fmla="*/ 2 w 57"/>
                  <a:gd name="T3" fmla="*/ 27 h 46"/>
                  <a:gd name="T4" fmla="*/ 4 w 57"/>
                  <a:gd name="T5" fmla="*/ 31 h 46"/>
                  <a:gd name="T6" fmla="*/ 11 w 57"/>
                  <a:gd name="T7" fmla="*/ 28 h 46"/>
                  <a:gd name="T8" fmla="*/ 19 w 57"/>
                  <a:gd name="T9" fmla="*/ 33 h 46"/>
                  <a:gd name="T10" fmla="*/ 18 w 57"/>
                  <a:gd name="T11" fmla="*/ 27 h 46"/>
                  <a:gd name="T12" fmla="*/ 23 w 57"/>
                  <a:gd name="T13" fmla="*/ 32 h 46"/>
                  <a:gd name="T14" fmla="*/ 25 w 57"/>
                  <a:gd name="T15" fmla="*/ 29 h 46"/>
                  <a:gd name="T16" fmla="*/ 33 w 57"/>
                  <a:gd name="T17" fmla="*/ 39 h 46"/>
                  <a:gd name="T18" fmla="*/ 34 w 57"/>
                  <a:gd name="T19" fmla="*/ 42 h 46"/>
                  <a:gd name="T20" fmla="*/ 36 w 57"/>
                  <a:gd name="T21" fmla="*/ 45 h 46"/>
                  <a:gd name="T22" fmla="*/ 37 w 57"/>
                  <a:gd name="T23" fmla="*/ 42 h 46"/>
                  <a:gd name="T24" fmla="*/ 43 w 57"/>
                  <a:gd name="T25" fmla="*/ 37 h 46"/>
                  <a:gd name="T26" fmla="*/ 45 w 57"/>
                  <a:gd name="T27" fmla="*/ 46 h 46"/>
                  <a:gd name="T28" fmla="*/ 46 w 57"/>
                  <a:gd name="T29" fmla="*/ 46 h 46"/>
                  <a:gd name="T30" fmla="*/ 53 w 57"/>
                  <a:gd name="T31" fmla="*/ 42 h 46"/>
                  <a:gd name="T32" fmla="*/ 54 w 57"/>
                  <a:gd name="T33" fmla="*/ 35 h 46"/>
                  <a:gd name="T34" fmla="*/ 45 w 57"/>
                  <a:gd name="T35" fmla="*/ 8 h 46"/>
                  <a:gd name="T36" fmla="*/ 32 w 57"/>
                  <a:gd name="T37" fmla="*/ 1 h 46"/>
                  <a:gd name="T38" fmla="*/ 28 w 57"/>
                  <a:gd name="T39" fmla="*/ 3 h 46"/>
                  <a:gd name="T40" fmla="*/ 24 w 57"/>
                  <a:gd name="T41" fmla="*/ 0 h 46"/>
                  <a:gd name="T42" fmla="*/ 17 w 57"/>
                  <a:gd name="T43" fmla="*/ 5 h 46"/>
                  <a:gd name="T44" fmla="*/ 14 w 57"/>
                  <a:gd name="T45" fmla="*/ 4 h 46"/>
                  <a:gd name="T46" fmla="*/ 3 w 57"/>
                  <a:gd name="T47" fmla="*/ 1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7" h="46">
                    <a:moveTo>
                      <a:pt x="3" y="15"/>
                    </a:moveTo>
                    <a:cubicBezTo>
                      <a:pt x="0" y="19"/>
                      <a:pt x="0" y="23"/>
                      <a:pt x="2" y="27"/>
                    </a:cubicBezTo>
                    <a:cubicBezTo>
                      <a:pt x="3" y="29"/>
                      <a:pt x="4" y="31"/>
                      <a:pt x="4" y="31"/>
                    </a:cubicBezTo>
                    <a:cubicBezTo>
                      <a:pt x="4" y="31"/>
                      <a:pt x="6" y="24"/>
                      <a:pt x="11" y="28"/>
                    </a:cubicBezTo>
                    <a:cubicBezTo>
                      <a:pt x="16" y="31"/>
                      <a:pt x="19" y="33"/>
                      <a:pt x="19" y="33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2"/>
                      <a:pt x="24" y="29"/>
                      <a:pt x="25" y="29"/>
                    </a:cubicBezTo>
                    <a:cubicBezTo>
                      <a:pt x="31" y="30"/>
                      <a:pt x="33" y="37"/>
                      <a:pt x="33" y="39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44"/>
                      <a:pt x="34" y="46"/>
                      <a:pt x="36" y="45"/>
                    </a:cubicBezTo>
                    <a:cubicBezTo>
                      <a:pt x="37" y="45"/>
                      <a:pt x="37" y="44"/>
                      <a:pt x="37" y="42"/>
                    </a:cubicBezTo>
                    <a:cubicBezTo>
                      <a:pt x="37" y="42"/>
                      <a:pt x="37" y="35"/>
                      <a:pt x="43" y="37"/>
                    </a:cubicBezTo>
                    <a:cubicBezTo>
                      <a:pt x="46" y="38"/>
                      <a:pt x="45" y="45"/>
                      <a:pt x="45" y="46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8" y="46"/>
                      <a:pt x="52" y="45"/>
                      <a:pt x="53" y="42"/>
                    </a:cubicBezTo>
                    <a:cubicBezTo>
                      <a:pt x="53" y="40"/>
                      <a:pt x="54" y="37"/>
                      <a:pt x="54" y="35"/>
                    </a:cubicBezTo>
                    <a:cubicBezTo>
                      <a:pt x="57" y="24"/>
                      <a:pt x="52" y="13"/>
                      <a:pt x="45" y="8"/>
                    </a:cubicBezTo>
                    <a:cubicBezTo>
                      <a:pt x="42" y="6"/>
                      <a:pt x="32" y="2"/>
                      <a:pt x="32" y="1"/>
                    </a:cubicBezTo>
                    <a:cubicBezTo>
                      <a:pt x="32" y="1"/>
                      <a:pt x="30" y="2"/>
                      <a:pt x="28" y="3"/>
                    </a:cubicBezTo>
                    <a:cubicBezTo>
                      <a:pt x="21" y="4"/>
                      <a:pt x="24" y="0"/>
                      <a:pt x="24" y="0"/>
                    </a:cubicBezTo>
                    <a:cubicBezTo>
                      <a:pt x="22" y="0"/>
                      <a:pt x="18" y="5"/>
                      <a:pt x="17" y="5"/>
                    </a:cubicBezTo>
                    <a:cubicBezTo>
                      <a:pt x="15" y="8"/>
                      <a:pt x="14" y="4"/>
                      <a:pt x="14" y="4"/>
                    </a:cubicBezTo>
                    <a:cubicBezTo>
                      <a:pt x="12" y="6"/>
                      <a:pt x="3" y="15"/>
                      <a:pt x="3" y="15"/>
                    </a:cubicBezTo>
                    <a:close/>
                  </a:path>
                </a:pathLst>
              </a:custGeom>
              <a:solidFill>
                <a:srgbClr val="633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1" name="Freeform 940"/>
              <p:cNvSpPr/>
              <p:nvPr/>
            </p:nvSpPr>
            <p:spPr bwMode="auto">
              <a:xfrm>
                <a:off x="5067" y="1015"/>
                <a:ext cx="11" cy="18"/>
              </a:xfrm>
              <a:custGeom>
                <a:avLst/>
                <a:gdLst>
                  <a:gd name="T0" fmla="*/ 5 w 11"/>
                  <a:gd name="T1" fmla="*/ 1 h 18"/>
                  <a:gd name="T2" fmla="*/ 1 w 11"/>
                  <a:gd name="T3" fmla="*/ 8 h 18"/>
                  <a:gd name="T4" fmla="*/ 2 w 11"/>
                  <a:gd name="T5" fmla="*/ 16 h 18"/>
                  <a:gd name="T6" fmla="*/ 5 w 11"/>
                  <a:gd name="T7" fmla="*/ 18 h 18"/>
                  <a:gd name="T8" fmla="*/ 9 w 11"/>
                  <a:gd name="T9" fmla="*/ 12 h 18"/>
                  <a:gd name="T10" fmla="*/ 10 w 11"/>
                  <a:gd name="T11" fmla="*/ 8 h 18"/>
                  <a:gd name="T12" fmla="*/ 5 w 11"/>
                  <a:gd name="T13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8">
                    <a:moveTo>
                      <a:pt x="5" y="1"/>
                    </a:moveTo>
                    <a:cubicBezTo>
                      <a:pt x="0" y="1"/>
                      <a:pt x="1" y="8"/>
                      <a:pt x="1" y="8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3" y="18"/>
                      <a:pt x="5" y="18"/>
                    </a:cubicBezTo>
                    <a:cubicBezTo>
                      <a:pt x="8" y="18"/>
                      <a:pt x="8" y="15"/>
                      <a:pt x="9" y="12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4"/>
                      <a:pt x="9" y="0"/>
                      <a:pt x="5" y="1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2" name="Freeform 941"/>
              <p:cNvSpPr/>
              <p:nvPr/>
            </p:nvSpPr>
            <p:spPr bwMode="auto">
              <a:xfrm>
                <a:off x="5093" y="1048"/>
                <a:ext cx="59" cy="113"/>
              </a:xfrm>
              <a:custGeom>
                <a:avLst/>
                <a:gdLst>
                  <a:gd name="T0" fmla="*/ 14 w 59"/>
                  <a:gd name="T1" fmla="*/ 22 h 114"/>
                  <a:gd name="T2" fmla="*/ 33 w 59"/>
                  <a:gd name="T3" fmla="*/ 57 h 114"/>
                  <a:gd name="T4" fmla="*/ 33 w 59"/>
                  <a:gd name="T5" fmla="*/ 61 h 114"/>
                  <a:gd name="T6" fmla="*/ 0 w 59"/>
                  <a:gd name="T7" fmla="*/ 109 h 114"/>
                  <a:gd name="T8" fmla="*/ 12 w 59"/>
                  <a:gd name="T9" fmla="*/ 114 h 114"/>
                  <a:gd name="T10" fmla="*/ 58 w 59"/>
                  <a:gd name="T11" fmla="*/ 59 h 114"/>
                  <a:gd name="T12" fmla="*/ 32 w 59"/>
                  <a:gd name="T13" fmla="*/ 5 h 114"/>
                  <a:gd name="T14" fmla="*/ 19 w 59"/>
                  <a:gd name="T15" fmla="*/ 2 h 114"/>
                  <a:gd name="T16" fmla="*/ 14 w 59"/>
                  <a:gd name="T17" fmla="*/ 2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114">
                    <a:moveTo>
                      <a:pt x="14" y="22"/>
                    </a:moveTo>
                    <a:cubicBezTo>
                      <a:pt x="33" y="57"/>
                      <a:pt x="33" y="57"/>
                      <a:pt x="33" y="57"/>
                    </a:cubicBezTo>
                    <a:cubicBezTo>
                      <a:pt x="33" y="57"/>
                      <a:pt x="35" y="59"/>
                      <a:pt x="33" y="61"/>
                    </a:cubicBezTo>
                    <a:cubicBezTo>
                      <a:pt x="26" y="74"/>
                      <a:pt x="0" y="109"/>
                      <a:pt x="0" y="109"/>
                    </a:cubicBezTo>
                    <a:cubicBezTo>
                      <a:pt x="0" y="109"/>
                      <a:pt x="9" y="114"/>
                      <a:pt x="12" y="114"/>
                    </a:cubicBezTo>
                    <a:cubicBezTo>
                      <a:pt x="14" y="114"/>
                      <a:pt x="56" y="77"/>
                      <a:pt x="58" y="59"/>
                    </a:cubicBezTo>
                    <a:cubicBezTo>
                      <a:pt x="59" y="48"/>
                      <a:pt x="40" y="14"/>
                      <a:pt x="32" y="5"/>
                    </a:cubicBezTo>
                    <a:cubicBezTo>
                      <a:pt x="27" y="0"/>
                      <a:pt x="24" y="2"/>
                      <a:pt x="19" y="2"/>
                    </a:cubicBezTo>
                    <a:cubicBezTo>
                      <a:pt x="13" y="3"/>
                      <a:pt x="14" y="15"/>
                      <a:pt x="14" y="22"/>
                    </a:cubicBezTo>
                    <a:close/>
                  </a:path>
                </a:pathLst>
              </a:custGeom>
              <a:solidFill>
                <a:srgbClr val="F4D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3" name="Freeform 942"/>
              <p:cNvSpPr/>
              <p:nvPr/>
            </p:nvSpPr>
            <p:spPr bwMode="auto">
              <a:xfrm>
                <a:off x="5101" y="1042"/>
                <a:ext cx="45" cy="50"/>
              </a:xfrm>
              <a:custGeom>
                <a:avLst/>
                <a:gdLst>
                  <a:gd name="T0" fmla="*/ 17 w 45"/>
                  <a:gd name="T1" fmla="*/ 51 h 51"/>
                  <a:gd name="T2" fmla="*/ 35 w 45"/>
                  <a:gd name="T3" fmla="*/ 44 h 51"/>
                  <a:gd name="T4" fmla="*/ 44 w 45"/>
                  <a:gd name="T5" fmla="*/ 32 h 51"/>
                  <a:gd name="T6" fmla="*/ 21 w 45"/>
                  <a:gd name="T7" fmla="*/ 4 h 51"/>
                  <a:gd name="T8" fmla="*/ 5 w 45"/>
                  <a:gd name="T9" fmla="*/ 8 h 51"/>
                  <a:gd name="T10" fmla="*/ 5 w 45"/>
                  <a:gd name="T11" fmla="*/ 29 h 51"/>
                  <a:gd name="T12" fmla="*/ 17 w 45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51">
                    <a:moveTo>
                      <a:pt x="17" y="51"/>
                    </a:moveTo>
                    <a:cubicBezTo>
                      <a:pt x="17" y="51"/>
                      <a:pt x="29" y="49"/>
                      <a:pt x="35" y="44"/>
                    </a:cubicBezTo>
                    <a:cubicBezTo>
                      <a:pt x="45" y="36"/>
                      <a:pt x="44" y="32"/>
                      <a:pt x="44" y="32"/>
                    </a:cubicBezTo>
                    <a:cubicBezTo>
                      <a:pt x="44" y="32"/>
                      <a:pt x="28" y="7"/>
                      <a:pt x="21" y="4"/>
                    </a:cubicBezTo>
                    <a:cubicBezTo>
                      <a:pt x="12" y="0"/>
                      <a:pt x="8" y="4"/>
                      <a:pt x="5" y="8"/>
                    </a:cubicBezTo>
                    <a:cubicBezTo>
                      <a:pt x="3" y="11"/>
                      <a:pt x="0" y="20"/>
                      <a:pt x="5" y="29"/>
                    </a:cubicBezTo>
                    <a:cubicBezTo>
                      <a:pt x="12" y="42"/>
                      <a:pt x="17" y="51"/>
                      <a:pt x="17" y="51"/>
                    </a:cubicBezTo>
                    <a:close/>
                  </a:path>
                </a:pathLst>
              </a:custGeom>
              <a:solidFill>
                <a:srgbClr val="2AC3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4" name="Freeform 943"/>
              <p:cNvSpPr/>
              <p:nvPr/>
            </p:nvSpPr>
            <p:spPr bwMode="auto">
              <a:xfrm>
                <a:off x="5075" y="1149"/>
                <a:ext cx="37" cy="29"/>
              </a:xfrm>
              <a:custGeom>
                <a:avLst/>
                <a:gdLst>
                  <a:gd name="T0" fmla="*/ 24 w 37"/>
                  <a:gd name="T1" fmla="*/ 0 h 29"/>
                  <a:gd name="T2" fmla="*/ 7 w 37"/>
                  <a:gd name="T3" fmla="*/ 7 h 29"/>
                  <a:gd name="T4" fmla="*/ 1 w 37"/>
                  <a:gd name="T5" fmla="*/ 15 h 29"/>
                  <a:gd name="T6" fmla="*/ 5 w 37"/>
                  <a:gd name="T7" fmla="*/ 24 h 29"/>
                  <a:gd name="T8" fmla="*/ 16 w 37"/>
                  <a:gd name="T9" fmla="*/ 28 h 29"/>
                  <a:gd name="T10" fmla="*/ 20 w 37"/>
                  <a:gd name="T11" fmla="*/ 21 h 29"/>
                  <a:gd name="T12" fmla="*/ 30 w 37"/>
                  <a:gd name="T13" fmla="*/ 15 h 29"/>
                  <a:gd name="T14" fmla="*/ 24 w 37"/>
                  <a:gd name="T1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9">
                    <a:moveTo>
                      <a:pt x="24" y="0"/>
                    </a:moveTo>
                    <a:cubicBezTo>
                      <a:pt x="24" y="0"/>
                      <a:pt x="10" y="6"/>
                      <a:pt x="7" y="7"/>
                    </a:cubicBezTo>
                    <a:cubicBezTo>
                      <a:pt x="2" y="9"/>
                      <a:pt x="2" y="13"/>
                      <a:pt x="1" y="15"/>
                    </a:cubicBezTo>
                    <a:cubicBezTo>
                      <a:pt x="0" y="18"/>
                      <a:pt x="3" y="22"/>
                      <a:pt x="5" y="24"/>
                    </a:cubicBezTo>
                    <a:cubicBezTo>
                      <a:pt x="9" y="26"/>
                      <a:pt x="14" y="28"/>
                      <a:pt x="16" y="28"/>
                    </a:cubicBezTo>
                    <a:cubicBezTo>
                      <a:pt x="20" y="29"/>
                      <a:pt x="18" y="23"/>
                      <a:pt x="20" y="21"/>
                    </a:cubicBezTo>
                    <a:cubicBezTo>
                      <a:pt x="22" y="20"/>
                      <a:pt x="25" y="18"/>
                      <a:pt x="30" y="15"/>
                    </a:cubicBezTo>
                    <a:cubicBezTo>
                      <a:pt x="37" y="10"/>
                      <a:pt x="30" y="3"/>
                      <a:pt x="24" y="0"/>
                    </a:cubicBezTo>
                    <a:close/>
                  </a:path>
                </a:pathLst>
              </a:custGeom>
              <a:solidFill>
                <a:srgbClr val="F4D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5" name="Freeform 944"/>
              <p:cNvSpPr/>
              <p:nvPr/>
            </p:nvSpPr>
            <p:spPr bwMode="auto">
              <a:xfrm>
                <a:off x="4382" y="3215"/>
                <a:ext cx="1164" cy="709"/>
              </a:xfrm>
              <a:custGeom>
                <a:avLst/>
                <a:gdLst>
                  <a:gd name="T0" fmla="*/ 31 w 1164"/>
                  <a:gd name="T1" fmla="*/ 335 h 710"/>
                  <a:gd name="T2" fmla="*/ 656 w 1164"/>
                  <a:gd name="T3" fmla="*/ 702 h 710"/>
                  <a:gd name="T4" fmla="*/ 701 w 1164"/>
                  <a:gd name="T5" fmla="*/ 702 h 710"/>
                  <a:gd name="T6" fmla="*/ 1133 w 1164"/>
                  <a:gd name="T7" fmla="*/ 453 h 710"/>
                  <a:gd name="T8" fmla="*/ 1133 w 1164"/>
                  <a:gd name="T9" fmla="*/ 375 h 710"/>
                  <a:gd name="T10" fmla="*/ 508 w 1164"/>
                  <a:gd name="T11" fmla="*/ 8 h 710"/>
                  <a:gd name="T12" fmla="*/ 463 w 1164"/>
                  <a:gd name="T13" fmla="*/ 8 h 710"/>
                  <a:gd name="T14" fmla="*/ 31 w 1164"/>
                  <a:gd name="T15" fmla="*/ 256 h 710"/>
                  <a:gd name="T16" fmla="*/ 31 w 1164"/>
                  <a:gd name="T17" fmla="*/ 335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4" h="710">
                    <a:moveTo>
                      <a:pt x="31" y="335"/>
                    </a:moveTo>
                    <a:cubicBezTo>
                      <a:pt x="656" y="702"/>
                      <a:pt x="656" y="702"/>
                      <a:pt x="656" y="702"/>
                    </a:cubicBezTo>
                    <a:cubicBezTo>
                      <a:pt x="670" y="710"/>
                      <a:pt x="687" y="710"/>
                      <a:pt x="701" y="702"/>
                    </a:cubicBezTo>
                    <a:cubicBezTo>
                      <a:pt x="1133" y="453"/>
                      <a:pt x="1133" y="453"/>
                      <a:pt x="1133" y="453"/>
                    </a:cubicBezTo>
                    <a:cubicBezTo>
                      <a:pt x="1163" y="436"/>
                      <a:pt x="1164" y="393"/>
                      <a:pt x="1133" y="375"/>
                    </a:cubicBezTo>
                    <a:cubicBezTo>
                      <a:pt x="508" y="8"/>
                      <a:pt x="508" y="8"/>
                      <a:pt x="508" y="8"/>
                    </a:cubicBezTo>
                    <a:cubicBezTo>
                      <a:pt x="494" y="0"/>
                      <a:pt x="477" y="0"/>
                      <a:pt x="463" y="8"/>
                    </a:cubicBezTo>
                    <a:cubicBezTo>
                      <a:pt x="31" y="256"/>
                      <a:pt x="31" y="256"/>
                      <a:pt x="31" y="256"/>
                    </a:cubicBezTo>
                    <a:cubicBezTo>
                      <a:pt x="1" y="274"/>
                      <a:pt x="0" y="317"/>
                      <a:pt x="31" y="335"/>
                    </a:cubicBezTo>
                  </a:path>
                </a:pathLst>
              </a:custGeom>
              <a:solidFill>
                <a:srgbClr val="21C1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6" name="Freeform 945"/>
              <p:cNvSpPr/>
              <p:nvPr/>
            </p:nvSpPr>
            <p:spPr bwMode="auto">
              <a:xfrm>
                <a:off x="5042" y="3866"/>
                <a:ext cx="44" cy="29"/>
              </a:xfrm>
              <a:custGeom>
                <a:avLst/>
                <a:gdLst>
                  <a:gd name="T0" fmla="*/ 44 w 44"/>
                  <a:gd name="T1" fmla="*/ 16 h 29"/>
                  <a:gd name="T2" fmla="*/ 0 w 44"/>
                  <a:gd name="T3" fmla="*/ 16 h 29"/>
                  <a:gd name="T4" fmla="*/ 9 w 44"/>
                  <a:gd name="T5" fmla="*/ 4 h 29"/>
                  <a:gd name="T6" fmla="*/ 24 w 44"/>
                  <a:gd name="T7" fmla="*/ 0 h 29"/>
                  <a:gd name="T8" fmla="*/ 44 w 44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9">
                    <a:moveTo>
                      <a:pt x="44" y="16"/>
                    </a:moveTo>
                    <a:cubicBezTo>
                      <a:pt x="44" y="16"/>
                      <a:pt x="25" y="29"/>
                      <a:pt x="0" y="16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44" y="16"/>
                    </a:lnTo>
                    <a:close/>
                  </a:path>
                </a:pathLst>
              </a:custGeom>
              <a:solidFill>
                <a:srgbClr val="CCE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7" name="Freeform 946"/>
              <p:cNvSpPr/>
              <p:nvPr/>
            </p:nvSpPr>
            <p:spPr bwMode="auto">
              <a:xfrm>
                <a:off x="4451" y="3481"/>
                <a:ext cx="613" cy="407"/>
              </a:xfrm>
              <a:custGeom>
                <a:avLst/>
                <a:gdLst>
                  <a:gd name="T0" fmla="*/ 613 w 613"/>
                  <a:gd name="T1" fmla="*/ 367 h 407"/>
                  <a:gd name="T2" fmla="*/ 613 w 613"/>
                  <a:gd name="T3" fmla="*/ 390 h 407"/>
                  <a:gd name="T4" fmla="*/ 592 w 613"/>
                  <a:gd name="T5" fmla="*/ 402 h 407"/>
                  <a:gd name="T6" fmla="*/ 11 w 613"/>
                  <a:gd name="T7" fmla="*/ 67 h 407"/>
                  <a:gd name="T8" fmla="*/ 0 w 613"/>
                  <a:gd name="T9" fmla="*/ 46 h 407"/>
                  <a:gd name="T10" fmla="*/ 0 w 613"/>
                  <a:gd name="T11" fmla="*/ 0 h 407"/>
                  <a:gd name="T12" fmla="*/ 613 w 613"/>
                  <a:gd name="T13" fmla="*/ 367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3" h="407">
                    <a:moveTo>
                      <a:pt x="613" y="367"/>
                    </a:moveTo>
                    <a:cubicBezTo>
                      <a:pt x="613" y="390"/>
                      <a:pt x="613" y="390"/>
                      <a:pt x="613" y="390"/>
                    </a:cubicBezTo>
                    <a:cubicBezTo>
                      <a:pt x="613" y="401"/>
                      <a:pt x="602" y="407"/>
                      <a:pt x="592" y="402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4" y="62"/>
                      <a:pt x="0" y="55"/>
                      <a:pt x="0" y="4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13" y="367"/>
                    </a:lnTo>
                    <a:close/>
                  </a:path>
                </a:pathLst>
              </a:custGeom>
              <a:solidFill>
                <a:srgbClr val="CCE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8" name="Freeform 947"/>
              <p:cNvSpPr/>
              <p:nvPr/>
            </p:nvSpPr>
            <p:spPr bwMode="auto">
              <a:xfrm>
                <a:off x="5064" y="3590"/>
                <a:ext cx="423" cy="298"/>
              </a:xfrm>
              <a:custGeom>
                <a:avLst/>
                <a:gdLst>
                  <a:gd name="T0" fmla="*/ 0 w 423"/>
                  <a:gd name="T1" fmla="*/ 258 h 298"/>
                  <a:gd name="T2" fmla="*/ 423 w 423"/>
                  <a:gd name="T3" fmla="*/ 0 h 298"/>
                  <a:gd name="T4" fmla="*/ 423 w 423"/>
                  <a:gd name="T5" fmla="*/ 46 h 298"/>
                  <a:gd name="T6" fmla="*/ 411 w 423"/>
                  <a:gd name="T7" fmla="*/ 66 h 298"/>
                  <a:gd name="T8" fmla="*/ 22 w 423"/>
                  <a:gd name="T9" fmla="*/ 292 h 298"/>
                  <a:gd name="T10" fmla="*/ 0 w 423"/>
                  <a:gd name="T11" fmla="*/ 280 h 298"/>
                  <a:gd name="T12" fmla="*/ 0 w 423"/>
                  <a:gd name="T13" fmla="*/ 25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3" h="298">
                    <a:moveTo>
                      <a:pt x="0" y="258"/>
                    </a:moveTo>
                    <a:cubicBezTo>
                      <a:pt x="423" y="0"/>
                      <a:pt x="423" y="0"/>
                      <a:pt x="423" y="0"/>
                    </a:cubicBezTo>
                    <a:cubicBezTo>
                      <a:pt x="423" y="46"/>
                      <a:pt x="423" y="46"/>
                      <a:pt x="423" y="46"/>
                    </a:cubicBezTo>
                    <a:cubicBezTo>
                      <a:pt x="423" y="54"/>
                      <a:pt x="419" y="62"/>
                      <a:pt x="411" y="66"/>
                    </a:cubicBezTo>
                    <a:cubicBezTo>
                      <a:pt x="22" y="292"/>
                      <a:pt x="22" y="292"/>
                      <a:pt x="22" y="292"/>
                    </a:cubicBezTo>
                    <a:cubicBezTo>
                      <a:pt x="13" y="298"/>
                      <a:pt x="0" y="291"/>
                      <a:pt x="0" y="280"/>
                    </a:cubicBezTo>
                    <a:lnTo>
                      <a:pt x="0" y="258"/>
                    </a:lnTo>
                    <a:close/>
                  </a:path>
                </a:pathLst>
              </a:custGeom>
              <a:solidFill>
                <a:srgbClr val="98A9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9" name="Freeform 948"/>
              <p:cNvSpPr/>
              <p:nvPr/>
            </p:nvSpPr>
            <p:spPr bwMode="auto">
              <a:xfrm>
                <a:off x="4446" y="3224"/>
                <a:ext cx="1046" cy="627"/>
              </a:xfrm>
              <a:custGeom>
                <a:avLst/>
                <a:gdLst>
                  <a:gd name="T0" fmla="*/ 19 w 1046"/>
                  <a:gd name="T1" fmla="*/ 234 h 627"/>
                  <a:gd name="T2" fmla="*/ 413 w 1046"/>
                  <a:gd name="T3" fmla="*/ 5 h 627"/>
                  <a:gd name="T4" fmla="*/ 442 w 1046"/>
                  <a:gd name="T5" fmla="*/ 5 h 627"/>
                  <a:gd name="T6" fmla="*/ 1027 w 1046"/>
                  <a:gd name="T7" fmla="*/ 342 h 627"/>
                  <a:gd name="T8" fmla="*/ 1027 w 1046"/>
                  <a:gd name="T9" fmla="*/ 393 h 627"/>
                  <a:gd name="T10" fmla="*/ 633 w 1046"/>
                  <a:gd name="T11" fmla="*/ 621 h 627"/>
                  <a:gd name="T12" fmla="*/ 604 w 1046"/>
                  <a:gd name="T13" fmla="*/ 622 h 627"/>
                  <a:gd name="T14" fmla="*/ 19 w 1046"/>
                  <a:gd name="T15" fmla="*/ 284 h 627"/>
                  <a:gd name="T16" fmla="*/ 19 w 1046"/>
                  <a:gd name="T17" fmla="*/ 234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6" h="627">
                    <a:moveTo>
                      <a:pt x="19" y="234"/>
                    </a:moveTo>
                    <a:cubicBezTo>
                      <a:pt x="413" y="5"/>
                      <a:pt x="413" y="5"/>
                      <a:pt x="413" y="5"/>
                    </a:cubicBezTo>
                    <a:cubicBezTo>
                      <a:pt x="422" y="0"/>
                      <a:pt x="433" y="0"/>
                      <a:pt x="442" y="5"/>
                    </a:cubicBezTo>
                    <a:cubicBezTo>
                      <a:pt x="1027" y="342"/>
                      <a:pt x="1027" y="342"/>
                      <a:pt x="1027" y="342"/>
                    </a:cubicBezTo>
                    <a:cubicBezTo>
                      <a:pt x="1046" y="354"/>
                      <a:pt x="1046" y="381"/>
                      <a:pt x="1027" y="393"/>
                    </a:cubicBezTo>
                    <a:cubicBezTo>
                      <a:pt x="633" y="621"/>
                      <a:pt x="633" y="621"/>
                      <a:pt x="633" y="621"/>
                    </a:cubicBezTo>
                    <a:cubicBezTo>
                      <a:pt x="624" y="627"/>
                      <a:pt x="613" y="627"/>
                      <a:pt x="604" y="622"/>
                    </a:cubicBezTo>
                    <a:cubicBezTo>
                      <a:pt x="19" y="284"/>
                      <a:pt x="19" y="284"/>
                      <a:pt x="19" y="284"/>
                    </a:cubicBezTo>
                    <a:cubicBezTo>
                      <a:pt x="0" y="273"/>
                      <a:pt x="0" y="245"/>
                      <a:pt x="19" y="234"/>
                    </a:cubicBezTo>
                  </a:path>
                </a:pathLst>
              </a:custGeom>
              <a:solidFill>
                <a:srgbClr val="2B3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0" name="Freeform 949"/>
              <p:cNvSpPr/>
              <p:nvPr/>
            </p:nvSpPr>
            <p:spPr bwMode="auto">
              <a:xfrm>
                <a:off x="4500" y="3265"/>
                <a:ext cx="877" cy="507"/>
              </a:xfrm>
              <a:custGeom>
                <a:avLst/>
                <a:gdLst>
                  <a:gd name="T0" fmla="*/ 0 w 877"/>
                  <a:gd name="T1" fmla="*/ 232 h 507"/>
                  <a:gd name="T2" fmla="*/ 400 w 877"/>
                  <a:gd name="T3" fmla="*/ 0 h 507"/>
                  <a:gd name="T4" fmla="*/ 877 w 877"/>
                  <a:gd name="T5" fmla="*/ 276 h 507"/>
                  <a:gd name="T6" fmla="*/ 477 w 877"/>
                  <a:gd name="T7" fmla="*/ 507 h 507"/>
                  <a:gd name="T8" fmla="*/ 0 w 877"/>
                  <a:gd name="T9" fmla="*/ 232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7" h="507">
                    <a:moveTo>
                      <a:pt x="0" y="232"/>
                    </a:moveTo>
                    <a:lnTo>
                      <a:pt x="400" y="0"/>
                    </a:lnTo>
                    <a:lnTo>
                      <a:pt x="877" y="276"/>
                    </a:lnTo>
                    <a:lnTo>
                      <a:pt x="477" y="507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rgbClr val="37E2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1" name="Freeform 950"/>
              <p:cNvSpPr/>
              <p:nvPr/>
            </p:nvSpPr>
            <p:spPr bwMode="auto">
              <a:xfrm>
                <a:off x="4500" y="3265"/>
                <a:ext cx="877" cy="507"/>
              </a:xfrm>
              <a:custGeom>
                <a:avLst/>
                <a:gdLst>
                  <a:gd name="T0" fmla="*/ 0 w 877"/>
                  <a:gd name="T1" fmla="*/ 232 h 507"/>
                  <a:gd name="T2" fmla="*/ 400 w 877"/>
                  <a:gd name="T3" fmla="*/ 0 h 507"/>
                  <a:gd name="T4" fmla="*/ 877 w 877"/>
                  <a:gd name="T5" fmla="*/ 276 h 507"/>
                  <a:gd name="T6" fmla="*/ 477 w 877"/>
                  <a:gd name="T7" fmla="*/ 507 h 507"/>
                  <a:gd name="T8" fmla="*/ 0 w 877"/>
                  <a:gd name="T9" fmla="*/ 232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7" h="507">
                    <a:moveTo>
                      <a:pt x="0" y="232"/>
                    </a:moveTo>
                    <a:lnTo>
                      <a:pt x="400" y="0"/>
                    </a:lnTo>
                    <a:lnTo>
                      <a:pt x="877" y="276"/>
                    </a:lnTo>
                    <a:lnTo>
                      <a:pt x="477" y="507"/>
                    </a:lnTo>
                    <a:lnTo>
                      <a:pt x="0" y="23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2" name="Freeform 951"/>
              <p:cNvSpPr/>
              <p:nvPr/>
            </p:nvSpPr>
            <p:spPr bwMode="auto">
              <a:xfrm>
                <a:off x="5042" y="3870"/>
                <a:ext cx="22" cy="19"/>
              </a:xfrm>
              <a:custGeom>
                <a:avLst/>
                <a:gdLst>
                  <a:gd name="T0" fmla="*/ 22 w 22"/>
                  <a:gd name="T1" fmla="*/ 0 h 19"/>
                  <a:gd name="T2" fmla="*/ 22 w 22"/>
                  <a:gd name="T3" fmla="*/ 18 h 19"/>
                  <a:gd name="T4" fmla="*/ 0 w 22"/>
                  <a:gd name="T5" fmla="*/ 12 h 19"/>
                  <a:gd name="T6" fmla="*/ 22 w 22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19">
                    <a:moveTo>
                      <a:pt x="22" y="0"/>
                    </a:move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12" y="19"/>
                      <a:pt x="0" y="12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CCE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3" name="Freeform 952"/>
              <p:cNvSpPr/>
              <p:nvPr/>
            </p:nvSpPr>
            <p:spPr bwMode="auto">
              <a:xfrm>
                <a:off x="5064" y="3870"/>
                <a:ext cx="22" cy="18"/>
              </a:xfrm>
              <a:custGeom>
                <a:avLst/>
                <a:gdLst>
                  <a:gd name="T0" fmla="*/ 22 w 22"/>
                  <a:gd name="T1" fmla="*/ 12 h 18"/>
                  <a:gd name="T2" fmla="*/ 11 w 22"/>
                  <a:gd name="T3" fmla="*/ 17 h 18"/>
                  <a:gd name="T4" fmla="*/ 0 w 22"/>
                  <a:gd name="T5" fmla="*/ 18 h 18"/>
                  <a:gd name="T6" fmla="*/ 0 w 22"/>
                  <a:gd name="T7" fmla="*/ 0 h 18"/>
                  <a:gd name="T8" fmla="*/ 22 w 22"/>
                  <a:gd name="T9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22" y="12"/>
                    </a:moveTo>
                    <a:cubicBezTo>
                      <a:pt x="22" y="12"/>
                      <a:pt x="18" y="15"/>
                      <a:pt x="11" y="17"/>
                    </a:cubicBezTo>
                    <a:cubicBezTo>
                      <a:pt x="6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2" y="12"/>
                    </a:lnTo>
                    <a:close/>
                  </a:path>
                </a:pathLst>
              </a:custGeom>
              <a:solidFill>
                <a:srgbClr val="98A9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4" name="Oval 953"/>
              <p:cNvSpPr>
                <a:spLocks noChangeArrowheads="1"/>
              </p:cNvSpPr>
              <p:nvPr/>
            </p:nvSpPr>
            <p:spPr bwMode="auto">
              <a:xfrm>
                <a:off x="4676" y="3353"/>
                <a:ext cx="23" cy="15"/>
              </a:xfrm>
              <a:prstGeom prst="ellipse">
                <a:avLst/>
              </a:prstGeom>
              <a:solidFill>
                <a:srgbClr val="1B2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5" name="Oval 954"/>
              <p:cNvSpPr>
                <a:spLocks noChangeArrowheads="1"/>
              </p:cNvSpPr>
              <p:nvPr/>
            </p:nvSpPr>
            <p:spPr bwMode="auto">
              <a:xfrm>
                <a:off x="5200" y="3646"/>
                <a:ext cx="98" cy="64"/>
              </a:xfrm>
              <a:prstGeom prst="ellipse">
                <a:avLst/>
              </a:prstGeom>
              <a:solidFill>
                <a:srgbClr val="1B2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" name="Oval 955"/>
              <p:cNvSpPr>
                <a:spLocks noChangeArrowheads="1"/>
              </p:cNvSpPr>
              <p:nvPr/>
            </p:nvSpPr>
            <p:spPr bwMode="auto">
              <a:xfrm>
                <a:off x="5209" y="3652"/>
                <a:ext cx="80" cy="52"/>
              </a:xfrm>
              <a:prstGeom prst="ellipse">
                <a:avLst/>
              </a:prstGeom>
              <a:solidFill>
                <a:srgbClr val="2B3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7" name="Freeform 956"/>
              <p:cNvSpPr/>
              <p:nvPr/>
            </p:nvSpPr>
            <p:spPr bwMode="auto">
              <a:xfrm>
                <a:off x="4823" y="3323"/>
                <a:ext cx="438" cy="261"/>
              </a:xfrm>
              <a:custGeom>
                <a:avLst/>
                <a:gdLst>
                  <a:gd name="T0" fmla="*/ 438 w 438"/>
                  <a:gd name="T1" fmla="*/ 253 h 261"/>
                  <a:gd name="T2" fmla="*/ 438 w 438"/>
                  <a:gd name="T3" fmla="*/ 261 h 261"/>
                  <a:gd name="T4" fmla="*/ 0 w 438"/>
                  <a:gd name="T5" fmla="*/ 7 h 261"/>
                  <a:gd name="T6" fmla="*/ 0 w 438"/>
                  <a:gd name="T7" fmla="*/ 0 h 261"/>
                  <a:gd name="T8" fmla="*/ 438 w 438"/>
                  <a:gd name="T9" fmla="*/ 253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8" h="261">
                    <a:moveTo>
                      <a:pt x="438" y="253"/>
                    </a:moveTo>
                    <a:lnTo>
                      <a:pt x="438" y="261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438" y="253"/>
                    </a:lnTo>
                    <a:close/>
                  </a:path>
                </a:pathLst>
              </a:custGeom>
              <a:solidFill>
                <a:srgbClr val="9CD8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8" name="Freeform 957"/>
              <p:cNvSpPr/>
              <p:nvPr/>
            </p:nvSpPr>
            <p:spPr bwMode="auto">
              <a:xfrm>
                <a:off x="5261" y="3532"/>
                <a:ext cx="76" cy="52"/>
              </a:xfrm>
              <a:custGeom>
                <a:avLst/>
                <a:gdLst>
                  <a:gd name="T0" fmla="*/ 0 w 76"/>
                  <a:gd name="T1" fmla="*/ 44 h 52"/>
                  <a:gd name="T2" fmla="*/ 76 w 76"/>
                  <a:gd name="T3" fmla="*/ 0 h 52"/>
                  <a:gd name="T4" fmla="*/ 76 w 76"/>
                  <a:gd name="T5" fmla="*/ 8 h 52"/>
                  <a:gd name="T6" fmla="*/ 0 w 76"/>
                  <a:gd name="T7" fmla="*/ 52 h 52"/>
                  <a:gd name="T8" fmla="*/ 0 w 76"/>
                  <a:gd name="T9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2">
                    <a:moveTo>
                      <a:pt x="0" y="44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0" y="52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ACE5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9" name="Freeform 958"/>
              <p:cNvSpPr/>
              <p:nvPr/>
            </p:nvSpPr>
            <p:spPr bwMode="auto">
              <a:xfrm>
                <a:off x="4823" y="3279"/>
                <a:ext cx="514" cy="297"/>
              </a:xfrm>
              <a:custGeom>
                <a:avLst/>
                <a:gdLst>
                  <a:gd name="T0" fmla="*/ 0 w 514"/>
                  <a:gd name="T1" fmla="*/ 44 h 297"/>
                  <a:gd name="T2" fmla="*/ 76 w 514"/>
                  <a:gd name="T3" fmla="*/ 0 h 297"/>
                  <a:gd name="T4" fmla="*/ 514 w 514"/>
                  <a:gd name="T5" fmla="*/ 253 h 297"/>
                  <a:gd name="T6" fmla="*/ 438 w 514"/>
                  <a:gd name="T7" fmla="*/ 297 h 297"/>
                  <a:gd name="T8" fmla="*/ 0 w 514"/>
                  <a:gd name="T9" fmla="*/ 44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297">
                    <a:moveTo>
                      <a:pt x="0" y="44"/>
                    </a:moveTo>
                    <a:lnTo>
                      <a:pt x="76" y="0"/>
                    </a:lnTo>
                    <a:lnTo>
                      <a:pt x="514" y="253"/>
                    </a:lnTo>
                    <a:lnTo>
                      <a:pt x="438" y="297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CF8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0" name="Freeform 959"/>
              <p:cNvSpPr/>
              <p:nvPr/>
            </p:nvSpPr>
            <p:spPr bwMode="auto">
              <a:xfrm>
                <a:off x="4923" y="3211"/>
                <a:ext cx="48" cy="161"/>
              </a:xfrm>
              <a:custGeom>
                <a:avLst/>
                <a:gdLst>
                  <a:gd name="T0" fmla="*/ 48 w 48"/>
                  <a:gd name="T1" fmla="*/ 26 h 161"/>
                  <a:gd name="T2" fmla="*/ 48 w 48"/>
                  <a:gd name="T3" fmla="*/ 161 h 161"/>
                  <a:gd name="T4" fmla="*/ 0 w 48"/>
                  <a:gd name="T5" fmla="*/ 134 h 161"/>
                  <a:gd name="T6" fmla="*/ 0 w 48"/>
                  <a:gd name="T7" fmla="*/ 0 h 161"/>
                  <a:gd name="T8" fmla="*/ 48 w 48"/>
                  <a:gd name="T9" fmla="*/ 26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61">
                    <a:moveTo>
                      <a:pt x="48" y="26"/>
                    </a:moveTo>
                    <a:lnTo>
                      <a:pt x="48" y="161"/>
                    </a:lnTo>
                    <a:lnTo>
                      <a:pt x="0" y="134"/>
                    </a:lnTo>
                    <a:lnTo>
                      <a:pt x="0" y="0"/>
                    </a:lnTo>
                    <a:lnTo>
                      <a:pt x="48" y="26"/>
                    </a:lnTo>
                    <a:close/>
                  </a:path>
                </a:pathLst>
              </a:custGeom>
              <a:solidFill>
                <a:srgbClr val="5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1" name="Freeform 960"/>
              <p:cNvSpPr/>
              <p:nvPr/>
            </p:nvSpPr>
            <p:spPr bwMode="auto">
              <a:xfrm>
                <a:off x="4971" y="3216"/>
                <a:ext cx="38" cy="156"/>
              </a:xfrm>
              <a:custGeom>
                <a:avLst/>
                <a:gdLst>
                  <a:gd name="T0" fmla="*/ 0 w 38"/>
                  <a:gd name="T1" fmla="*/ 21 h 156"/>
                  <a:gd name="T2" fmla="*/ 38 w 38"/>
                  <a:gd name="T3" fmla="*/ 0 h 156"/>
                  <a:gd name="T4" fmla="*/ 38 w 38"/>
                  <a:gd name="T5" fmla="*/ 134 h 156"/>
                  <a:gd name="T6" fmla="*/ 0 w 38"/>
                  <a:gd name="T7" fmla="*/ 156 h 156"/>
                  <a:gd name="T8" fmla="*/ 0 w 38"/>
                  <a:gd name="T9" fmla="*/ 21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6">
                    <a:moveTo>
                      <a:pt x="0" y="21"/>
                    </a:moveTo>
                    <a:lnTo>
                      <a:pt x="38" y="0"/>
                    </a:lnTo>
                    <a:lnTo>
                      <a:pt x="38" y="134"/>
                    </a:lnTo>
                    <a:lnTo>
                      <a:pt x="0" y="156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7CC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2" name="Freeform 961"/>
              <p:cNvSpPr/>
              <p:nvPr/>
            </p:nvSpPr>
            <p:spPr bwMode="auto">
              <a:xfrm>
                <a:off x="4923" y="3188"/>
                <a:ext cx="86" cy="49"/>
              </a:xfrm>
              <a:custGeom>
                <a:avLst/>
                <a:gdLst>
                  <a:gd name="T0" fmla="*/ 0 w 86"/>
                  <a:gd name="T1" fmla="*/ 23 h 49"/>
                  <a:gd name="T2" fmla="*/ 38 w 86"/>
                  <a:gd name="T3" fmla="*/ 0 h 49"/>
                  <a:gd name="T4" fmla="*/ 86 w 86"/>
                  <a:gd name="T5" fmla="*/ 28 h 49"/>
                  <a:gd name="T6" fmla="*/ 48 w 86"/>
                  <a:gd name="T7" fmla="*/ 49 h 49"/>
                  <a:gd name="T8" fmla="*/ 0 w 86"/>
                  <a:gd name="T9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49">
                    <a:moveTo>
                      <a:pt x="0" y="23"/>
                    </a:moveTo>
                    <a:lnTo>
                      <a:pt x="38" y="0"/>
                    </a:lnTo>
                    <a:lnTo>
                      <a:pt x="86" y="28"/>
                    </a:lnTo>
                    <a:lnTo>
                      <a:pt x="48" y="49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8D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3" name="Freeform 962"/>
              <p:cNvSpPr/>
              <p:nvPr/>
            </p:nvSpPr>
            <p:spPr bwMode="auto">
              <a:xfrm>
                <a:off x="5038" y="3233"/>
                <a:ext cx="48" cy="206"/>
              </a:xfrm>
              <a:custGeom>
                <a:avLst/>
                <a:gdLst>
                  <a:gd name="T0" fmla="*/ 48 w 48"/>
                  <a:gd name="T1" fmla="*/ 28 h 206"/>
                  <a:gd name="T2" fmla="*/ 48 w 48"/>
                  <a:gd name="T3" fmla="*/ 206 h 206"/>
                  <a:gd name="T4" fmla="*/ 0 w 48"/>
                  <a:gd name="T5" fmla="*/ 178 h 206"/>
                  <a:gd name="T6" fmla="*/ 0 w 48"/>
                  <a:gd name="T7" fmla="*/ 0 h 206"/>
                  <a:gd name="T8" fmla="*/ 48 w 48"/>
                  <a:gd name="T9" fmla="*/ 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06">
                    <a:moveTo>
                      <a:pt x="48" y="28"/>
                    </a:moveTo>
                    <a:lnTo>
                      <a:pt x="48" y="206"/>
                    </a:lnTo>
                    <a:lnTo>
                      <a:pt x="0" y="178"/>
                    </a:lnTo>
                    <a:lnTo>
                      <a:pt x="0" y="0"/>
                    </a:lnTo>
                    <a:lnTo>
                      <a:pt x="48" y="28"/>
                    </a:lnTo>
                    <a:close/>
                  </a:path>
                </a:pathLst>
              </a:custGeom>
              <a:solidFill>
                <a:srgbClr val="5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4" name="Freeform 963"/>
              <p:cNvSpPr/>
              <p:nvPr/>
            </p:nvSpPr>
            <p:spPr bwMode="auto">
              <a:xfrm>
                <a:off x="5086" y="3239"/>
                <a:ext cx="38" cy="200"/>
              </a:xfrm>
              <a:custGeom>
                <a:avLst/>
                <a:gdLst>
                  <a:gd name="T0" fmla="*/ 0 w 38"/>
                  <a:gd name="T1" fmla="*/ 22 h 200"/>
                  <a:gd name="T2" fmla="*/ 38 w 38"/>
                  <a:gd name="T3" fmla="*/ 0 h 200"/>
                  <a:gd name="T4" fmla="*/ 38 w 38"/>
                  <a:gd name="T5" fmla="*/ 177 h 200"/>
                  <a:gd name="T6" fmla="*/ 0 w 38"/>
                  <a:gd name="T7" fmla="*/ 200 h 200"/>
                  <a:gd name="T8" fmla="*/ 0 w 38"/>
                  <a:gd name="T9" fmla="*/ 2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00">
                    <a:moveTo>
                      <a:pt x="0" y="22"/>
                    </a:moveTo>
                    <a:lnTo>
                      <a:pt x="38" y="0"/>
                    </a:lnTo>
                    <a:lnTo>
                      <a:pt x="38" y="177"/>
                    </a:lnTo>
                    <a:lnTo>
                      <a:pt x="0" y="20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7CC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5" name="Freeform 964"/>
              <p:cNvSpPr/>
              <p:nvPr/>
            </p:nvSpPr>
            <p:spPr bwMode="auto">
              <a:xfrm>
                <a:off x="5038" y="3212"/>
                <a:ext cx="86" cy="49"/>
              </a:xfrm>
              <a:custGeom>
                <a:avLst/>
                <a:gdLst>
                  <a:gd name="T0" fmla="*/ 0 w 86"/>
                  <a:gd name="T1" fmla="*/ 21 h 49"/>
                  <a:gd name="T2" fmla="*/ 38 w 86"/>
                  <a:gd name="T3" fmla="*/ 0 h 49"/>
                  <a:gd name="T4" fmla="*/ 86 w 86"/>
                  <a:gd name="T5" fmla="*/ 27 h 49"/>
                  <a:gd name="T6" fmla="*/ 48 w 86"/>
                  <a:gd name="T7" fmla="*/ 49 h 49"/>
                  <a:gd name="T8" fmla="*/ 0 w 86"/>
                  <a:gd name="T9" fmla="*/ 2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49">
                    <a:moveTo>
                      <a:pt x="0" y="21"/>
                    </a:moveTo>
                    <a:lnTo>
                      <a:pt x="38" y="0"/>
                    </a:lnTo>
                    <a:lnTo>
                      <a:pt x="86" y="27"/>
                    </a:lnTo>
                    <a:lnTo>
                      <a:pt x="48" y="4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D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6" name="Freeform 965"/>
              <p:cNvSpPr/>
              <p:nvPr/>
            </p:nvSpPr>
            <p:spPr bwMode="auto">
              <a:xfrm>
                <a:off x="5168" y="3238"/>
                <a:ext cx="48" cy="276"/>
              </a:xfrm>
              <a:custGeom>
                <a:avLst/>
                <a:gdLst>
                  <a:gd name="T0" fmla="*/ 48 w 48"/>
                  <a:gd name="T1" fmla="*/ 28 h 276"/>
                  <a:gd name="T2" fmla="*/ 48 w 48"/>
                  <a:gd name="T3" fmla="*/ 276 h 276"/>
                  <a:gd name="T4" fmla="*/ 0 w 48"/>
                  <a:gd name="T5" fmla="*/ 248 h 276"/>
                  <a:gd name="T6" fmla="*/ 0 w 48"/>
                  <a:gd name="T7" fmla="*/ 0 h 276"/>
                  <a:gd name="T8" fmla="*/ 48 w 48"/>
                  <a:gd name="T9" fmla="*/ 2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76">
                    <a:moveTo>
                      <a:pt x="48" y="28"/>
                    </a:moveTo>
                    <a:lnTo>
                      <a:pt x="48" y="276"/>
                    </a:lnTo>
                    <a:lnTo>
                      <a:pt x="0" y="248"/>
                    </a:lnTo>
                    <a:lnTo>
                      <a:pt x="0" y="0"/>
                    </a:lnTo>
                    <a:lnTo>
                      <a:pt x="48" y="28"/>
                    </a:lnTo>
                    <a:close/>
                  </a:path>
                </a:pathLst>
              </a:custGeom>
              <a:solidFill>
                <a:srgbClr val="5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7" name="Freeform 966"/>
              <p:cNvSpPr/>
              <p:nvPr/>
            </p:nvSpPr>
            <p:spPr bwMode="auto">
              <a:xfrm>
                <a:off x="5216" y="3244"/>
                <a:ext cx="38" cy="270"/>
              </a:xfrm>
              <a:custGeom>
                <a:avLst/>
                <a:gdLst>
                  <a:gd name="T0" fmla="*/ 0 w 38"/>
                  <a:gd name="T1" fmla="*/ 22 h 270"/>
                  <a:gd name="T2" fmla="*/ 38 w 38"/>
                  <a:gd name="T3" fmla="*/ 0 h 270"/>
                  <a:gd name="T4" fmla="*/ 38 w 38"/>
                  <a:gd name="T5" fmla="*/ 248 h 270"/>
                  <a:gd name="T6" fmla="*/ 0 w 38"/>
                  <a:gd name="T7" fmla="*/ 270 h 270"/>
                  <a:gd name="T8" fmla="*/ 0 w 38"/>
                  <a:gd name="T9" fmla="*/ 2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70">
                    <a:moveTo>
                      <a:pt x="0" y="22"/>
                    </a:moveTo>
                    <a:lnTo>
                      <a:pt x="38" y="0"/>
                    </a:lnTo>
                    <a:lnTo>
                      <a:pt x="38" y="248"/>
                    </a:lnTo>
                    <a:lnTo>
                      <a:pt x="0" y="27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7CC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8" name="Freeform 967"/>
              <p:cNvSpPr/>
              <p:nvPr/>
            </p:nvSpPr>
            <p:spPr bwMode="auto">
              <a:xfrm>
                <a:off x="5168" y="3217"/>
                <a:ext cx="86" cy="49"/>
              </a:xfrm>
              <a:custGeom>
                <a:avLst/>
                <a:gdLst>
                  <a:gd name="T0" fmla="*/ 0 w 86"/>
                  <a:gd name="T1" fmla="*/ 21 h 49"/>
                  <a:gd name="T2" fmla="*/ 38 w 86"/>
                  <a:gd name="T3" fmla="*/ 0 h 49"/>
                  <a:gd name="T4" fmla="*/ 86 w 86"/>
                  <a:gd name="T5" fmla="*/ 27 h 49"/>
                  <a:gd name="T6" fmla="*/ 48 w 86"/>
                  <a:gd name="T7" fmla="*/ 49 h 49"/>
                  <a:gd name="T8" fmla="*/ 0 w 86"/>
                  <a:gd name="T9" fmla="*/ 2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49">
                    <a:moveTo>
                      <a:pt x="0" y="21"/>
                    </a:moveTo>
                    <a:lnTo>
                      <a:pt x="38" y="0"/>
                    </a:lnTo>
                    <a:lnTo>
                      <a:pt x="86" y="27"/>
                    </a:lnTo>
                    <a:lnTo>
                      <a:pt x="48" y="4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D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9" name="Freeform 968"/>
              <p:cNvSpPr/>
              <p:nvPr/>
            </p:nvSpPr>
            <p:spPr bwMode="auto">
              <a:xfrm>
                <a:off x="4702" y="3403"/>
                <a:ext cx="134" cy="85"/>
              </a:xfrm>
              <a:custGeom>
                <a:avLst/>
                <a:gdLst>
                  <a:gd name="T0" fmla="*/ 134 w 134"/>
                  <a:gd name="T1" fmla="*/ 77 h 85"/>
                  <a:gd name="T2" fmla="*/ 134 w 134"/>
                  <a:gd name="T3" fmla="*/ 85 h 85"/>
                  <a:gd name="T4" fmla="*/ 0 w 134"/>
                  <a:gd name="T5" fmla="*/ 8 h 85"/>
                  <a:gd name="T6" fmla="*/ 0 w 134"/>
                  <a:gd name="T7" fmla="*/ 0 h 85"/>
                  <a:gd name="T8" fmla="*/ 134 w 134"/>
                  <a:gd name="T9" fmla="*/ 7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85">
                    <a:moveTo>
                      <a:pt x="134" y="77"/>
                    </a:moveTo>
                    <a:lnTo>
                      <a:pt x="134" y="85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134" y="77"/>
                    </a:lnTo>
                    <a:close/>
                  </a:path>
                </a:pathLst>
              </a:custGeom>
              <a:solidFill>
                <a:srgbClr val="9CD8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0" name="Freeform 969"/>
              <p:cNvSpPr/>
              <p:nvPr/>
            </p:nvSpPr>
            <p:spPr bwMode="auto">
              <a:xfrm>
                <a:off x="4836" y="3419"/>
                <a:ext cx="106" cy="69"/>
              </a:xfrm>
              <a:custGeom>
                <a:avLst/>
                <a:gdLst>
                  <a:gd name="T0" fmla="*/ 0 w 106"/>
                  <a:gd name="T1" fmla="*/ 61 h 69"/>
                  <a:gd name="T2" fmla="*/ 106 w 106"/>
                  <a:gd name="T3" fmla="*/ 0 h 69"/>
                  <a:gd name="T4" fmla="*/ 106 w 106"/>
                  <a:gd name="T5" fmla="*/ 7 h 69"/>
                  <a:gd name="T6" fmla="*/ 0 w 106"/>
                  <a:gd name="T7" fmla="*/ 69 h 69"/>
                  <a:gd name="T8" fmla="*/ 0 w 106"/>
                  <a:gd name="T9" fmla="*/ 6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69">
                    <a:moveTo>
                      <a:pt x="0" y="61"/>
                    </a:moveTo>
                    <a:lnTo>
                      <a:pt x="106" y="0"/>
                    </a:lnTo>
                    <a:lnTo>
                      <a:pt x="106" y="7"/>
                    </a:lnTo>
                    <a:lnTo>
                      <a:pt x="0" y="69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ACE5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1" name="Freeform 970"/>
              <p:cNvSpPr/>
              <p:nvPr/>
            </p:nvSpPr>
            <p:spPr bwMode="auto">
              <a:xfrm>
                <a:off x="4702" y="3342"/>
                <a:ext cx="240" cy="138"/>
              </a:xfrm>
              <a:custGeom>
                <a:avLst/>
                <a:gdLst>
                  <a:gd name="T0" fmla="*/ 0 w 240"/>
                  <a:gd name="T1" fmla="*/ 61 h 138"/>
                  <a:gd name="T2" fmla="*/ 107 w 240"/>
                  <a:gd name="T3" fmla="*/ 0 h 138"/>
                  <a:gd name="T4" fmla="*/ 240 w 240"/>
                  <a:gd name="T5" fmla="*/ 77 h 138"/>
                  <a:gd name="T6" fmla="*/ 134 w 240"/>
                  <a:gd name="T7" fmla="*/ 138 h 138"/>
                  <a:gd name="T8" fmla="*/ 0 w 240"/>
                  <a:gd name="T9" fmla="*/ 61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0" h="138">
                    <a:moveTo>
                      <a:pt x="0" y="61"/>
                    </a:moveTo>
                    <a:lnTo>
                      <a:pt x="107" y="0"/>
                    </a:lnTo>
                    <a:lnTo>
                      <a:pt x="240" y="77"/>
                    </a:lnTo>
                    <a:lnTo>
                      <a:pt x="134" y="138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FFB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2" name="Freeform 971"/>
              <p:cNvSpPr/>
              <p:nvPr/>
            </p:nvSpPr>
            <p:spPr bwMode="auto">
              <a:xfrm>
                <a:off x="4744" y="3362"/>
                <a:ext cx="99" cy="58"/>
              </a:xfrm>
              <a:custGeom>
                <a:avLst/>
                <a:gdLst>
                  <a:gd name="T0" fmla="*/ 0 w 99"/>
                  <a:gd name="T1" fmla="*/ 47 h 58"/>
                  <a:gd name="T2" fmla="*/ 80 w 99"/>
                  <a:gd name="T3" fmla="*/ 0 h 58"/>
                  <a:gd name="T4" fmla="*/ 99 w 99"/>
                  <a:gd name="T5" fmla="*/ 11 h 58"/>
                  <a:gd name="T6" fmla="*/ 18 w 99"/>
                  <a:gd name="T7" fmla="*/ 58 h 58"/>
                  <a:gd name="T8" fmla="*/ 0 w 99"/>
                  <a:gd name="T9" fmla="*/ 4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58">
                    <a:moveTo>
                      <a:pt x="0" y="47"/>
                    </a:moveTo>
                    <a:lnTo>
                      <a:pt x="80" y="0"/>
                    </a:lnTo>
                    <a:lnTo>
                      <a:pt x="99" y="11"/>
                    </a:lnTo>
                    <a:lnTo>
                      <a:pt x="18" y="58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A0D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3" name="Freeform 972"/>
              <p:cNvSpPr/>
              <p:nvPr/>
            </p:nvSpPr>
            <p:spPr bwMode="auto">
              <a:xfrm>
                <a:off x="4779" y="3393"/>
                <a:ext cx="81" cy="47"/>
              </a:xfrm>
              <a:custGeom>
                <a:avLst/>
                <a:gdLst>
                  <a:gd name="T0" fmla="*/ 0 w 81"/>
                  <a:gd name="T1" fmla="*/ 36 h 47"/>
                  <a:gd name="T2" fmla="*/ 63 w 81"/>
                  <a:gd name="T3" fmla="*/ 0 h 47"/>
                  <a:gd name="T4" fmla="*/ 81 w 81"/>
                  <a:gd name="T5" fmla="*/ 11 h 47"/>
                  <a:gd name="T6" fmla="*/ 19 w 81"/>
                  <a:gd name="T7" fmla="*/ 47 h 47"/>
                  <a:gd name="T8" fmla="*/ 0 w 81"/>
                  <a:gd name="T9" fmla="*/ 3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7">
                    <a:moveTo>
                      <a:pt x="0" y="36"/>
                    </a:moveTo>
                    <a:lnTo>
                      <a:pt x="63" y="0"/>
                    </a:lnTo>
                    <a:lnTo>
                      <a:pt x="81" y="11"/>
                    </a:lnTo>
                    <a:lnTo>
                      <a:pt x="19" y="47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A0D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4" name="Freeform 973"/>
              <p:cNvSpPr/>
              <p:nvPr/>
            </p:nvSpPr>
            <p:spPr bwMode="auto">
              <a:xfrm>
                <a:off x="4815" y="3426"/>
                <a:ext cx="58" cy="35"/>
              </a:xfrm>
              <a:custGeom>
                <a:avLst/>
                <a:gdLst>
                  <a:gd name="T0" fmla="*/ 0 w 58"/>
                  <a:gd name="T1" fmla="*/ 24 h 35"/>
                  <a:gd name="T2" fmla="*/ 40 w 58"/>
                  <a:gd name="T3" fmla="*/ 0 h 35"/>
                  <a:gd name="T4" fmla="*/ 58 w 58"/>
                  <a:gd name="T5" fmla="*/ 11 h 35"/>
                  <a:gd name="T6" fmla="*/ 18 w 58"/>
                  <a:gd name="T7" fmla="*/ 35 h 35"/>
                  <a:gd name="T8" fmla="*/ 0 w 58"/>
                  <a:gd name="T9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5">
                    <a:moveTo>
                      <a:pt x="0" y="24"/>
                    </a:moveTo>
                    <a:lnTo>
                      <a:pt x="40" y="0"/>
                    </a:lnTo>
                    <a:lnTo>
                      <a:pt x="58" y="11"/>
                    </a:lnTo>
                    <a:lnTo>
                      <a:pt x="18" y="35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0D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5" name="Freeform 974"/>
              <p:cNvSpPr/>
              <p:nvPr/>
            </p:nvSpPr>
            <p:spPr bwMode="auto">
              <a:xfrm>
                <a:off x="5034" y="3582"/>
                <a:ext cx="52" cy="27"/>
              </a:xfrm>
              <a:custGeom>
                <a:avLst/>
                <a:gdLst>
                  <a:gd name="T0" fmla="*/ 35 w 52"/>
                  <a:gd name="T1" fmla="*/ 0 h 27"/>
                  <a:gd name="T2" fmla="*/ 11 w 52"/>
                  <a:gd name="T3" fmla="*/ 4 h 27"/>
                  <a:gd name="T4" fmla="*/ 12 w 52"/>
                  <a:gd name="T5" fmla="*/ 19 h 27"/>
                  <a:gd name="T6" fmla="*/ 39 w 52"/>
                  <a:gd name="T7" fmla="*/ 27 h 27"/>
                  <a:gd name="T8" fmla="*/ 49 w 52"/>
                  <a:gd name="T9" fmla="*/ 4 h 27"/>
                  <a:gd name="T10" fmla="*/ 35 w 52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27">
                    <a:moveTo>
                      <a:pt x="35" y="0"/>
                    </a:moveTo>
                    <a:cubicBezTo>
                      <a:pt x="27" y="0"/>
                      <a:pt x="17" y="2"/>
                      <a:pt x="11" y="4"/>
                    </a:cubicBezTo>
                    <a:cubicBezTo>
                      <a:pt x="0" y="7"/>
                      <a:pt x="8" y="11"/>
                      <a:pt x="12" y="19"/>
                    </a:cubicBezTo>
                    <a:cubicBezTo>
                      <a:pt x="16" y="27"/>
                      <a:pt x="39" y="27"/>
                      <a:pt x="39" y="27"/>
                    </a:cubicBezTo>
                    <a:cubicBezTo>
                      <a:pt x="39" y="27"/>
                      <a:pt x="52" y="11"/>
                      <a:pt x="49" y="4"/>
                    </a:cubicBezTo>
                    <a:cubicBezTo>
                      <a:pt x="48" y="1"/>
                      <a:pt x="42" y="0"/>
                      <a:pt x="35" y="0"/>
                    </a:cubicBezTo>
                  </a:path>
                </a:pathLst>
              </a:custGeom>
              <a:solidFill>
                <a:srgbClr val="35C1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6" name="Freeform 975"/>
              <p:cNvSpPr/>
              <p:nvPr/>
            </p:nvSpPr>
            <p:spPr bwMode="auto">
              <a:xfrm>
                <a:off x="5101" y="3553"/>
                <a:ext cx="43" cy="27"/>
              </a:xfrm>
              <a:custGeom>
                <a:avLst/>
                <a:gdLst>
                  <a:gd name="T0" fmla="*/ 16 w 43"/>
                  <a:gd name="T1" fmla="*/ 0 h 27"/>
                  <a:gd name="T2" fmla="*/ 1 w 43"/>
                  <a:gd name="T3" fmla="*/ 8 h 27"/>
                  <a:gd name="T4" fmla="*/ 8 w 43"/>
                  <a:gd name="T5" fmla="*/ 16 h 27"/>
                  <a:gd name="T6" fmla="*/ 15 w 43"/>
                  <a:gd name="T7" fmla="*/ 25 h 27"/>
                  <a:gd name="T8" fmla="*/ 22 w 43"/>
                  <a:gd name="T9" fmla="*/ 27 h 27"/>
                  <a:gd name="T10" fmla="*/ 39 w 43"/>
                  <a:gd name="T11" fmla="*/ 12 h 27"/>
                  <a:gd name="T12" fmla="*/ 30 w 43"/>
                  <a:gd name="T13" fmla="*/ 4 h 27"/>
                  <a:gd name="T14" fmla="*/ 16 w 43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7">
                    <a:moveTo>
                      <a:pt x="16" y="0"/>
                    </a:moveTo>
                    <a:cubicBezTo>
                      <a:pt x="7" y="0"/>
                      <a:pt x="0" y="4"/>
                      <a:pt x="1" y="8"/>
                    </a:cubicBezTo>
                    <a:cubicBezTo>
                      <a:pt x="1" y="15"/>
                      <a:pt x="7" y="15"/>
                      <a:pt x="8" y="16"/>
                    </a:cubicBezTo>
                    <a:cubicBezTo>
                      <a:pt x="12" y="17"/>
                      <a:pt x="4" y="19"/>
                      <a:pt x="15" y="25"/>
                    </a:cubicBezTo>
                    <a:cubicBezTo>
                      <a:pt x="16" y="26"/>
                      <a:pt x="19" y="27"/>
                      <a:pt x="22" y="27"/>
                    </a:cubicBezTo>
                    <a:cubicBezTo>
                      <a:pt x="31" y="27"/>
                      <a:pt x="43" y="21"/>
                      <a:pt x="39" y="12"/>
                    </a:cubicBezTo>
                    <a:cubicBezTo>
                      <a:pt x="37" y="6"/>
                      <a:pt x="30" y="4"/>
                      <a:pt x="30" y="4"/>
                    </a:cubicBezTo>
                    <a:cubicBezTo>
                      <a:pt x="25" y="1"/>
                      <a:pt x="20" y="0"/>
                      <a:pt x="16" y="0"/>
                    </a:cubicBezTo>
                  </a:path>
                </a:pathLst>
              </a:custGeom>
              <a:solidFill>
                <a:srgbClr val="35C1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7" name="Freeform 976"/>
              <p:cNvSpPr/>
              <p:nvPr/>
            </p:nvSpPr>
            <p:spPr bwMode="auto">
              <a:xfrm>
                <a:off x="5129" y="3568"/>
                <a:ext cx="4" cy="3"/>
              </a:xfrm>
              <a:custGeom>
                <a:avLst/>
                <a:gdLst>
                  <a:gd name="T0" fmla="*/ 0 w 4"/>
                  <a:gd name="T1" fmla="*/ 2 h 3"/>
                  <a:gd name="T2" fmla="*/ 4 w 4"/>
                  <a:gd name="T3" fmla="*/ 3 h 3"/>
                  <a:gd name="T4" fmla="*/ 4 w 4"/>
                  <a:gd name="T5" fmla="*/ 0 h 3"/>
                  <a:gd name="T6" fmla="*/ 0 w 4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4" y="3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8" name="Freeform 977"/>
              <p:cNvSpPr/>
              <p:nvPr/>
            </p:nvSpPr>
            <p:spPr bwMode="auto">
              <a:xfrm>
                <a:off x="5093" y="3453"/>
                <a:ext cx="32" cy="43"/>
              </a:xfrm>
              <a:custGeom>
                <a:avLst/>
                <a:gdLst>
                  <a:gd name="T0" fmla="*/ 0 w 32"/>
                  <a:gd name="T1" fmla="*/ 38 h 43"/>
                  <a:gd name="T2" fmla="*/ 9 w 32"/>
                  <a:gd name="T3" fmla="*/ 40 h 43"/>
                  <a:gd name="T4" fmla="*/ 14 w 32"/>
                  <a:gd name="T5" fmla="*/ 26 h 43"/>
                  <a:gd name="T6" fmla="*/ 25 w 32"/>
                  <a:gd name="T7" fmla="*/ 15 h 43"/>
                  <a:gd name="T8" fmla="*/ 29 w 32"/>
                  <a:gd name="T9" fmla="*/ 3 h 43"/>
                  <a:gd name="T10" fmla="*/ 17 w 32"/>
                  <a:gd name="T11" fmla="*/ 7 h 43"/>
                  <a:gd name="T12" fmla="*/ 5 w 32"/>
                  <a:gd name="T13" fmla="*/ 22 h 43"/>
                  <a:gd name="T14" fmla="*/ 0 w 32"/>
                  <a:gd name="T15" fmla="*/ 36 h 43"/>
                  <a:gd name="T16" fmla="*/ 0 w 32"/>
                  <a:gd name="T17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43">
                    <a:moveTo>
                      <a:pt x="0" y="38"/>
                    </a:moveTo>
                    <a:cubicBezTo>
                      <a:pt x="1" y="41"/>
                      <a:pt x="8" y="43"/>
                      <a:pt x="9" y="40"/>
                    </a:cubicBezTo>
                    <a:cubicBezTo>
                      <a:pt x="11" y="36"/>
                      <a:pt x="12" y="30"/>
                      <a:pt x="14" y="26"/>
                    </a:cubicBezTo>
                    <a:cubicBezTo>
                      <a:pt x="17" y="22"/>
                      <a:pt x="25" y="15"/>
                      <a:pt x="25" y="15"/>
                    </a:cubicBezTo>
                    <a:cubicBezTo>
                      <a:pt x="25" y="15"/>
                      <a:pt x="32" y="7"/>
                      <a:pt x="29" y="3"/>
                    </a:cubicBezTo>
                    <a:cubicBezTo>
                      <a:pt x="27" y="0"/>
                      <a:pt x="21" y="0"/>
                      <a:pt x="17" y="7"/>
                    </a:cubicBezTo>
                    <a:cubicBezTo>
                      <a:pt x="15" y="9"/>
                      <a:pt x="5" y="22"/>
                      <a:pt x="5" y="2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8"/>
                    </a:cubicBezTo>
                    <a:close/>
                  </a:path>
                </a:pathLst>
              </a:custGeom>
              <a:solidFill>
                <a:srgbClr val="1414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9" name="Freeform 978"/>
              <p:cNvSpPr/>
              <p:nvPr/>
            </p:nvSpPr>
            <p:spPr bwMode="auto">
              <a:xfrm>
                <a:off x="5113" y="3453"/>
                <a:ext cx="20" cy="29"/>
              </a:xfrm>
              <a:custGeom>
                <a:avLst/>
                <a:gdLst>
                  <a:gd name="T0" fmla="*/ 20 w 20"/>
                  <a:gd name="T1" fmla="*/ 6 h 29"/>
                  <a:gd name="T2" fmla="*/ 14 w 20"/>
                  <a:gd name="T3" fmla="*/ 1 h 29"/>
                  <a:gd name="T4" fmla="*/ 4 w 20"/>
                  <a:gd name="T5" fmla="*/ 1 h 29"/>
                  <a:gd name="T6" fmla="*/ 0 w 20"/>
                  <a:gd name="T7" fmla="*/ 11 h 29"/>
                  <a:gd name="T8" fmla="*/ 3 w 20"/>
                  <a:gd name="T9" fmla="*/ 29 h 29"/>
                  <a:gd name="T10" fmla="*/ 13 w 20"/>
                  <a:gd name="T11" fmla="*/ 19 h 29"/>
                  <a:gd name="T12" fmla="*/ 20 w 20"/>
                  <a:gd name="T13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9">
                    <a:moveTo>
                      <a:pt x="20" y="6"/>
                    </a:moveTo>
                    <a:cubicBezTo>
                      <a:pt x="20" y="6"/>
                      <a:pt x="17" y="2"/>
                      <a:pt x="14" y="1"/>
                    </a:cubicBezTo>
                    <a:cubicBezTo>
                      <a:pt x="12" y="0"/>
                      <a:pt x="4" y="1"/>
                      <a:pt x="4" y="1"/>
                    </a:cubicBezTo>
                    <a:cubicBezTo>
                      <a:pt x="4" y="1"/>
                      <a:pt x="0" y="11"/>
                      <a:pt x="0" y="11"/>
                    </a:cubicBezTo>
                    <a:cubicBezTo>
                      <a:pt x="0" y="12"/>
                      <a:pt x="3" y="29"/>
                      <a:pt x="3" y="29"/>
                    </a:cubicBezTo>
                    <a:cubicBezTo>
                      <a:pt x="13" y="19"/>
                      <a:pt x="13" y="19"/>
                      <a:pt x="13" y="19"/>
                    </a:cubicBez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0" name="Rectangle 979"/>
              <p:cNvSpPr>
                <a:spLocks noChangeArrowheads="1"/>
              </p:cNvSpPr>
              <p:nvPr/>
            </p:nvSpPr>
            <p:spPr bwMode="auto">
              <a:xfrm>
                <a:off x="5121" y="3562"/>
                <a:ext cx="6" cy="3"/>
              </a:xfrm>
              <a:prstGeom prst="rect">
                <a:avLst/>
              </a:pr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1" name="Freeform 980"/>
              <p:cNvSpPr/>
              <p:nvPr/>
            </p:nvSpPr>
            <p:spPr bwMode="auto">
              <a:xfrm>
                <a:off x="5104" y="3555"/>
                <a:ext cx="25" cy="11"/>
              </a:xfrm>
              <a:custGeom>
                <a:avLst/>
                <a:gdLst>
                  <a:gd name="T0" fmla="*/ 14 w 25"/>
                  <a:gd name="T1" fmla="*/ 0 h 11"/>
                  <a:gd name="T2" fmla="*/ 12 w 25"/>
                  <a:gd name="T3" fmla="*/ 2 h 11"/>
                  <a:gd name="T4" fmla="*/ 1 w 25"/>
                  <a:gd name="T5" fmla="*/ 7 h 11"/>
                  <a:gd name="T6" fmla="*/ 0 w 25"/>
                  <a:gd name="T7" fmla="*/ 8 h 11"/>
                  <a:gd name="T8" fmla="*/ 0 w 25"/>
                  <a:gd name="T9" fmla="*/ 9 h 11"/>
                  <a:gd name="T10" fmla="*/ 4 w 25"/>
                  <a:gd name="T11" fmla="*/ 11 h 11"/>
                  <a:gd name="T12" fmla="*/ 13 w 25"/>
                  <a:gd name="T13" fmla="*/ 10 h 11"/>
                  <a:gd name="T14" fmla="*/ 18 w 25"/>
                  <a:gd name="T15" fmla="*/ 9 h 11"/>
                  <a:gd name="T16" fmla="*/ 20 w 25"/>
                  <a:gd name="T17" fmla="*/ 9 h 11"/>
                  <a:gd name="T18" fmla="*/ 20 w 25"/>
                  <a:gd name="T19" fmla="*/ 11 h 11"/>
                  <a:gd name="T20" fmla="*/ 24 w 25"/>
                  <a:gd name="T21" fmla="*/ 9 h 11"/>
                  <a:gd name="T22" fmla="*/ 24 w 25"/>
                  <a:gd name="T23" fmla="*/ 6 h 11"/>
                  <a:gd name="T24" fmla="*/ 25 w 25"/>
                  <a:gd name="T25" fmla="*/ 1 h 11"/>
                  <a:gd name="T26" fmla="*/ 14 w 25"/>
                  <a:gd name="T2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11">
                    <a:moveTo>
                      <a:pt x="14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2" y="10"/>
                      <a:pt x="4" y="11"/>
                    </a:cubicBezTo>
                    <a:cubicBezTo>
                      <a:pt x="7" y="11"/>
                      <a:pt x="13" y="10"/>
                      <a:pt x="13" y="10"/>
                    </a:cubicBezTo>
                    <a:cubicBezTo>
                      <a:pt x="14" y="10"/>
                      <a:pt x="18" y="9"/>
                      <a:pt x="18" y="9"/>
                    </a:cubicBezTo>
                    <a:cubicBezTo>
                      <a:pt x="18" y="9"/>
                      <a:pt x="20" y="9"/>
                      <a:pt x="20" y="9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7"/>
                      <a:pt x="24" y="6"/>
                    </a:cubicBezTo>
                    <a:cubicBezTo>
                      <a:pt x="25" y="1"/>
                      <a:pt x="25" y="1"/>
                      <a:pt x="25" y="1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2" name="Freeform 981"/>
              <p:cNvSpPr/>
              <p:nvPr/>
            </p:nvSpPr>
            <p:spPr bwMode="auto">
              <a:xfrm>
                <a:off x="5104" y="3563"/>
                <a:ext cx="20" cy="4"/>
              </a:xfrm>
              <a:custGeom>
                <a:avLst/>
                <a:gdLst>
                  <a:gd name="T0" fmla="*/ 0 w 20"/>
                  <a:gd name="T1" fmla="*/ 1 h 4"/>
                  <a:gd name="T2" fmla="*/ 4 w 20"/>
                  <a:gd name="T3" fmla="*/ 2 h 4"/>
                  <a:gd name="T4" fmla="*/ 14 w 20"/>
                  <a:gd name="T5" fmla="*/ 1 h 4"/>
                  <a:gd name="T6" fmla="*/ 19 w 20"/>
                  <a:gd name="T7" fmla="*/ 0 h 4"/>
                  <a:gd name="T8" fmla="*/ 20 w 20"/>
                  <a:gd name="T9" fmla="*/ 1 h 4"/>
                  <a:gd name="T10" fmla="*/ 20 w 20"/>
                  <a:gd name="T11" fmla="*/ 2 h 4"/>
                  <a:gd name="T12" fmla="*/ 20 w 20"/>
                  <a:gd name="T13" fmla="*/ 1 h 4"/>
                  <a:gd name="T14" fmla="*/ 18 w 20"/>
                  <a:gd name="T15" fmla="*/ 2 h 4"/>
                  <a:gd name="T16" fmla="*/ 16 w 20"/>
                  <a:gd name="T17" fmla="*/ 2 h 4"/>
                  <a:gd name="T18" fmla="*/ 5 w 20"/>
                  <a:gd name="T19" fmla="*/ 3 h 4"/>
                  <a:gd name="T20" fmla="*/ 0 w 20"/>
                  <a:gd name="T21" fmla="*/ 1 h 4"/>
                  <a:gd name="T22" fmla="*/ 0 w 20"/>
                  <a:gd name="T23" fmla="*/ 0 h 4"/>
                  <a:gd name="T24" fmla="*/ 0 w 20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4">
                    <a:moveTo>
                      <a:pt x="0" y="1"/>
                    </a:moveTo>
                    <a:cubicBezTo>
                      <a:pt x="1" y="2"/>
                      <a:pt x="3" y="2"/>
                      <a:pt x="4" y="2"/>
                    </a:cubicBezTo>
                    <a:cubicBezTo>
                      <a:pt x="8" y="3"/>
                      <a:pt x="14" y="1"/>
                      <a:pt x="14" y="1"/>
                    </a:cubicBezTo>
                    <a:cubicBezTo>
                      <a:pt x="16" y="0"/>
                      <a:pt x="18" y="0"/>
                      <a:pt x="19" y="0"/>
                    </a:cubicBezTo>
                    <a:cubicBezTo>
                      <a:pt x="19" y="0"/>
                      <a:pt x="20" y="0"/>
                      <a:pt x="20" y="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8" y="2"/>
                      <a:pt x="18" y="2"/>
                    </a:cubicBezTo>
                    <a:cubicBezTo>
                      <a:pt x="18" y="1"/>
                      <a:pt x="18" y="1"/>
                      <a:pt x="16" y="2"/>
                    </a:cubicBezTo>
                    <a:cubicBezTo>
                      <a:pt x="16" y="2"/>
                      <a:pt x="9" y="4"/>
                      <a:pt x="5" y="3"/>
                    </a:cubicBezTo>
                    <a:cubicBezTo>
                      <a:pt x="3" y="3"/>
                      <a:pt x="1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3" name="Freeform 982"/>
              <p:cNvSpPr/>
              <p:nvPr/>
            </p:nvSpPr>
            <p:spPr bwMode="auto">
              <a:xfrm>
                <a:off x="5124" y="3562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4 w 4"/>
                  <a:gd name="T3" fmla="*/ 0 h 4"/>
                  <a:gd name="T4" fmla="*/ 4 w 4"/>
                  <a:gd name="T5" fmla="*/ 2 h 4"/>
                  <a:gd name="T6" fmla="*/ 0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4" name="Freeform 983"/>
              <p:cNvSpPr/>
              <p:nvPr/>
            </p:nvSpPr>
            <p:spPr bwMode="auto">
              <a:xfrm>
                <a:off x="5113" y="3501"/>
                <a:ext cx="19" cy="64"/>
              </a:xfrm>
              <a:custGeom>
                <a:avLst/>
                <a:gdLst>
                  <a:gd name="T0" fmla="*/ 0 w 19"/>
                  <a:gd name="T1" fmla="*/ 2 h 64"/>
                  <a:gd name="T2" fmla="*/ 2 w 19"/>
                  <a:gd name="T3" fmla="*/ 54 h 64"/>
                  <a:gd name="T4" fmla="*/ 3 w 19"/>
                  <a:gd name="T5" fmla="*/ 57 h 64"/>
                  <a:gd name="T6" fmla="*/ 15 w 19"/>
                  <a:gd name="T7" fmla="*/ 59 h 64"/>
                  <a:gd name="T8" fmla="*/ 19 w 19"/>
                  <a:gd name="T9" fmla="*/ 0 h 64"/>
                  <a:gd name="T10" fmla="*/ 0 w 19"/>
                  <a:gd name="T11" fmla="*/ 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64">
                    <a:moveTo>
                      <a:pt x="0" y="2"/>
                    </a:moveTo>
                    <a:cubicBezTo>
                      <a:pt x="2" y="54"/>
                      <a:pt x="2" y="54"/>
                      <a:pt x="2" y="54"/>
                    </a:cubicBezTo>
                    <a:cubicBezTo>
                      <a:pt x="2" y="56"/>
                      <a:pt x="2" y="56"/>
                      <a:pt x="3" y="57"/>
                    </a:cubicBezTo>
                    <a:cubicBezTo>
                      <a:pt x="5" y="60"/>
                      <a:pt x="15" y="64"/>
                      <a:pt x="15" y="59"/>
                    </a:cubicBezTo>
                    <a:cubicBezTo>
                      <a:pt x="19" y="0"/>
                      <a:pt x="19" y="0"/>
                      <a:pt x="19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1414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5" name="Freeform 984"/>
              <p:cNvSpPr/>
              <p:nvPr/>
            </p:nvSpPr>
            <p:spPr bwMode="auto">
              <a:xfrm>
                <a:off x="5113" y="3561"/>
                <a:ext cx="24" cy="16"/>
              </a:xfrm>
              <a:custGeom>
                <a:avLst/>
                <a:gdLst>
                  <a:gd name="T0" fmla="*/ 12 w 24"/>
                  <a:gd name="T1" fmla="*/ 1 h 16"/>
                  <a:gd name="T2" fmla="*/ 6 w 24"/>
                  <a:gd name="T3" fmla="*/ 6 h 16"/>
                  <a:gd name="T4" fmla="*/ 1 w 24"/>
                  <a:gd name="T5" fmla="*/ 10 h 16"/>
                  <a:gd name="T6" fmla="*/ 0 w 24"/>
                  <a:gd name="T7" fmla="*/ 12 h 16"/>
                  <a:gd name="T8" fmla="*/ 0 w 24"/>
                  <a:gd name="T9" fmla="*/ 13 h 16"/>
                  <a:gd name="T10" fmla="*/ 4 w 24"/>
                  <a:gd name="T11" fmla="*/ 15 h 16"/>
                  <a:gd name="T12" fmla="*/ 12 w 24"/>
                  <a:gd name="T13" fmla="*/ 13 h 16"/>
                  <a:gd name="T14" fmla="*/ 17 w 24"/>
                  <a:gd name="T15" fmla="*/ 10 h 16"/>
                  <a:gd name="T16" fmla="*/ 20 w 24"/>
                  <a:gd name="T17" fmla="*/ 9 h 16"/>
                  <a:gd name="T18" fmla="*/ 20 w 24"/>
                  <a:gd name="T19" fmla="*/ 10 h 16"/>
                  <a:gd name="T20" fmla="*/ 23 w 24"/>
                  <a:gd name="T21" fmla="*/ 8 h 16"/>
                  <a:gd name="T22" fmla="*/ 24 w 24"/>
                  <a:gd name="T23" fmla="*/ 6 h 16"/>
                  <a:gd name="T24" fmla="*/ 24 w 24"/>
                  <a:gd name="T25" fmla="*/ 0 h 16"/>
                  <a:gd name="T26" fmla="*/ 12 w 24"/>
                  <a:gd name="T27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16">
                    <a:moveTo>
                      <a:pt x="12" y="1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2" y="9"/>
                      <a:pt x="1" y="10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1" y="14"/>
                      <a:pt x="3" y="14"/>
                      <a:pt x="4" y="15"/>
                    </a:cubicBezTo>
                    <a:cubicBezTo>
                      <a:pt x="8" y="16"/>
                      <a:pt x="12" y="13"/>
                      <a:pt x="12" y="13"/>
                    </a:cubicBezTo>
                    <a:cubicBezTo>
                      <a:pt x="13" y="13"/>
                      <a:pt x="17" y="10"/>
                      <a:pt x="17" y="10"/>
                    </a:cubicBezTo>
                    <a:cubicBezTo>
                      <a:pt x="18" y="9"/>
                      <a:pt x="19" y="9"/>
                      <a:pt x="20" y="9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8"/>
                      <a:pt x="24" y="6"/>
                      <a:pt x="24" y="6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6" name="Freeform 985"/>
              <p:cNvSpPr/>
              <p:nvPr/>
            </p:nvSpPr>
            <p:spPr bwMode="auto">
              <a:xfrm>
                <a:off x="5119" y="3505"/>
                <a:ext cx="19" cy="65"/>
              </a:xfrm>
              <a:custGeom>
                <a:avLst/>
                <a:gdLst>
                  <a:gd name="T0" fmla="*/ 0 w 19"/>
                  <a:gd name="T1" fmla="*/ 2 h 65"/>
                  <a:gd name="T2" fmla="*/ 3 w 19"/>
                  <a:gd name="T3" fmla="*/ 58 h 65"/>
                  <a:gd name="T4" fmla="*/ 5 w 19"/>
                  <a:gd name="T5" fmla="*/ 61 h 65"/>
                  <a:gd name="T6" fmla="*/ 17 w 19"/>
                  <a:gd name="T7" fmla="*/ 61 h 65"/>
                  <a:gd name="T8" fmla="*/ 18 w 19"/>
                  <a:gd name="T9" fmla="*/ 60 h 65"/>
                  <a:gd name="T10" fmla="*/ 19 w 19"/>
                  <a:gd name="T11" fmla="*/ 0 h 65"/>
                  <a:gd name="T12" fmla="*/ 0 w 19"/>
                  <a:gd name="T13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5">
                    <a:moveTo>
                      <a:pt x="0" y="2"/>
                    </a:moveTo>
                    <a:cubicBezTo>
                      <a:pt x="3" y="58"/>
                      <a:pt x="3" y="58"/>
                      <a:pt x="3" y="58"/>
                    </a:cubicBezTo>
                    <a:cubicBezTo>
                      <a:pt x="3" y="59"/>
                      <a:pt x="3" y="60"/>
                      <a:pt x="5" y="61"/>
                    </a:cubicBezTo>
                    <a:cubicBezTo>
                      <a:pt x="13" y="65"/>
                      <a:pt x="17" y="61"/>
                      <a:pt x="17" y="61"/>
                    </a:cubicBezTo>
                    <a:cubicBezTo>
                      <a:pt x="18" y="61"/>
                      <a:pt x="18" y="61"/>
                      <a:pt x="18" y="60"/>
                    </a:cubicBezTo>
                    <a:cubicBezTo>
                      <a:pt x="19" y="0"/>
                      <a:pt x="19" y="0"/>
                      <a:pt x="19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837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7" name="Freeform 986"/>
              <p:cNvSpPr/>
              <p:nvPr/>
            </p:nvSpPr>
            <p:spPr bwMode="auto">
              <a:xfrm>
                <a:off x="5110" y="3452"/>
                <a:ext cx="30" cy="64"/>
              </a:xfrm>
              <a:custGeom>
                <a:avLst/>
                <a:gdLst>
                  <a:gd name="T0" fmla="*/ 4 w 30"/>
                  <a:gd name="T1" fmla="*/ 3 h 64"/>
                  <a:gd name="T2" fmla="*/ 10 w 30"/>
                  <a:gd name="T3" fmla="*/ 0 h 64"/>
                  <a:gd name="T4" fmla="*/ 5 w 30"/>
                  <a:gd name="T5" fmla="*/ 14 h 64"/>
                  <a:gd name="T6" fmla="*/ 7 w 30"/>
                  <a:gd name="T7" fmla="*/ 27 h 64"/>
                  <a:gd name="T8" fmla="*/ 16 w 30"/>
                  <a:gd name="T9" fmla="*/ 10 h 64"/>
                  <a:gd name="T10" fmla="*/ 20 w 30"/>
                  <a:gd name="T11" fmla="*/ 4 h 64"/>
                  <a:gd name="T12" fmla="*/ 19 w 30"/>
                  <a:gd name="T13" fmla="*/ 3 h 64"/>
                  <a:gd name="T14" fmla="*/ 19 w 30"/>
                  <a:gd name="T15" fmla="*/ 3 h 64"/>
                  <a:gd name="T16" fmla="*/ 30 w 30"/>
                  <a:gd name="T17" fmla="*/ 13 h 64"/>
                  <a:gd name="T18" fmla="*/ 29 w 30"/>
                  <a:gd name="T19" fmla="*/ 57 h 64"/>
                  <a:gd name="T20" fmla="*/ 27 w 30"/>
                  <a:gd name="T21" fmla="*/ 60 h 64"/>
                  <a:gd name="T22" fmla="*/ 17 w 30"/>
                  <a:gd name="T23" fmla="*/ 63 h 64"/>
                  <a:gd name="T24" fmla="*/ 3 w 30"/>
                  <a:gd name="T25" fmla="*/ 58 h 64"/>
                  <a:gd name="T26" fmla="*/ 1 w 30"/>
                  <a:gd name="T27" fmla="*/ 54 h 64"/>
                  <a:gd name="T28" fmla="*/ 0 w 30"/>
                  <a:gd name="T29" fmla="*/ 21 h 64"/>
                  <a:gd name="T30" fmla="*/ 4 w 30"/>
                  <a:gd name="T31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64">
                    <a:moveTo>
                      <a:pt x="4" y="3"/>
                    </a:moveTo>
                    <a:cubicBezTo>
                      <a:pt x="5" y="0"/>
                      <a:pt x="8" y="0"/>
                      <a:pt x="10" y="0"/>
                    </a:cubicBezTo>
                    <a:cubicBezTo>
                      <a:pt x="8" y="2"/>
                      <a:pt x="5" y="7"/>
                      <a:pt x="5" y="14"/>
                    </a:cubicBezTo>
                    <a:cubicBezTo>
                      <a:pt x="5" y="18"/>
                      <a:pt x="7" y="27"/>
                      <a:pt x="7" y="27"/>
                    </a:cubicBezTo>
                    <a:cubicBezTo>
                      <a:pt x="7" y="27"/>
                      <a:pt x="14" y="12"/>
                      <a:pt x="16" y="10"/>
                    </a:cubicBezTo>
                    <a:cubicBezTo>
                      <a:pt x="20" y="6"/>
                      <a:pt x="20" y="4"/>
                      <a:pt x="20" y="4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30" y="10"/>
                      <a:pt x="30" y="13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9" y="57"/>
                      <a:pt x="29" y="60"/>
                      <a:pt x="27" y="60"/>
                    </a:cubicBezTo>
                    <a:cubicBezTo>
                      <a:pt x="27" y="60"/>
                      <a:pt x="20" y="63"/>
                      <a:pt x="17" y="63"/>
                    </a:cubicBezTo>
                    <a:cubicBezTo>
                      <a:pt x="12" y="64"/>
                      <a:pt x="3" y="58"/>
                      <a:pt x="3" y="58"/>
                    </a:cubicBezTo>
                    <a:cubicBezTo>
                      <a:pt x="1" y="57"/>
                      <a:pt x="1" y="55"/>
                      <a:pt x="1" y="5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2" y="7"/>
                      <a:pt x="4" y="3"/>
                    </a:cubicBez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8" name="Freeform 987"/>
              <p:cNvSpPr/>
              <p:nvPr/>
            </p:nvSpPr>
            <p:spPr bwMode="auto">
              <a:xfrm>
                <a:off x="5110" y="3452"/>
                <a:ext cx="30" cy="64"/>
              </a:xfrm>
              <a:custGeom>
                <a:avLst/>
                <a:gdLst>
                  <a:gd name="T0" fmla="*/ 4 w 30"/>
                  <a:gd name="T1" fmla="*/ 3 h 64"/>
                  <a:gd name="T2" fmla="*/ 10 w 30"/>
                  <a:gd name="T3" fmla="*/ 0 h 64"/>
                  <a:gd name="T4" fmla="*/ 5 w 30"/>
                  <a:gd name="T5" fmla="*/ 14 h 64"/>
                  <a:gd name="T6" fmla="*/ 7 w 30"/>
                  <a:gd name="T7" fmla="*/ 26 h 64"/>
                  <a:gd name="T8" fmla="*/ 16 w 30"/>
                  <a:gd name="T9" fmla="*/ 10 h 64"/>
                  <a:gd name="T10" fmla="*/ 20 w 30"/>
                  <a:gd name="T11" fmla="*/ 4 h 64"/>
                  <a:gd name="T12" fmla="*/ 19 w 30"/>
                  <a:gd name="T13" fmla="*/ 3 h 64"/>
                  <a:gd name="T14" fmla="*/ 19 w 30"/>
                  <a:gd name="T15" fmla="*/ 3 h 64"/>
                  <a:gd name="T16" fmla="*/ 30 w 30"/>
                  <a:gd name="T17" fmla="*/ 12 h 64"/>
                  <a:gd name="T18" fmla="*/ 29 w 30"/>
                  <a:gd name="T19" fmla="*/ 57 h 64"/>
                  <a:gd name="T20" fmla="*/ 27 w 30"/>
                  <a:gd name="T21" fmla="*/ 60 h 64"/>
                  <a:gd name="T22" fmla="*/ 17 w 30"/>
                  <a:gd name="T23" fmla="*/ 63 h 64"/>
                  <a:gd name="T24" fmla="*/ 3 w 30"/>
                  <a:gd name="T25" fmla="*/ 58 h 64"/>
                  <a:gd name="T26" fmla="*/ 1 w 30"/>
                  <a:gd name="T27" fmla="*/ 54 h 64"/>
                  <a:gd name="T28" fmla="*/ 0 w 30"/>
                  <a:gd name="T29" fmla="*/ 21 h 64"/>
                  <a:gd name="T30" fmla="*/ 4 w 30"/>
                  <a:gd name="T31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64">
                    <a:moveTo>
                      <a:pt x="4" y="3"/>
                    </a:moveTo>
                    <a:cubicBezTo>
                      <a:pt x="5" y="0"/>
                      <a:pt x="8" y="0"/>
                      <a:pt x="10" y="0"/>
                    </a:cubicBezTo>
                    <a:cubicBezTo>
                      <a:pt x="8" y="2"/>
                      <a:pt x="5" y="7"/>
                      <a:pt x="5" y="14"/>
                    </a:cubicBezTo>
                    <a:cubicBezTo>
                      <a:pt x="5" y="18"/>
                      <a:pt x="7" y="26"/>
                      <a:pt x="7" y="26"/>
                    </a:cubicBezTo>
                    <a:cubicBezTo>
                      <a:pt x="7" y="26"/>
                      <a:pt x="14" y="12"/>
                      <a:pt x="16" y="10"/>
                    </a:cubicBezTo>
                    <a:cubicBezTo>
                      <a:pt x="20" y="6"/>
                      <a:pt x="20" y="4"/>
                      <a:pt x="20" y="4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30" y="10"/>
                      <a:pt x="30" y="12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9" y="57"/>
                      <a:pt x="29" y="60"/>
                      <a:pt x="27" y="60"/>
                    </a:cubicBezTo>
                    <a:cubicBezTo>
                      <a:pt x="27" y="60"/>
                      <a:pt x="20" y="63"/>
                      <a:pt x="17" y="63"/>
                    </a:cubicBezTo>
                    <a:cubicBezTo>
                      <a:pt x="12" y="64"/>
                      <a:pt x="3" y="58"/>
                      <a:pt x="3" y="58"/>
                    </a:cubicBezTo>
                    <a:cubicBezTo>
                      <a:pt x="1" y="57"/>
                      <a:pt x="1" y="55"/>
                      <a:pt x="1" y="5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2" y="7"/>
                      <a:pt x="4" y="3"/>
                    </a:cubicBez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9" name="Freeform 988"/>
              <p:cNvSpPr/>
              <p:nvPr/>
            </p:nvSpPr>
            <p:spPr bwMode="auto">
              <a:xfrm>
                <a:off x="5119" y="3443"/>
                <a:ext cx="10" cy="19"/>
              </a:xfrm>
              <a:custGeom>
                <a:avLst/>
                <a:gdLst>
                  <a:gd name="T0" fmla="*/ 0 w 10"/>
                  <a:gd name="T1" fmla="*/ 15 h 19"/>
                  <a:gd name="T2" fmla="*/ 10 w 10"/>
                  <a:gd name="T3" fmla="*/ 11 h 19"/>
                  <a:gd name="T4" fmla="*/ 10 w 10"/>
                  <a:gd name="T5" fmla="*/ 0 h 19"/>
                  <a:gd name="T6" fmla="*/ 0 w 10"/>
                  <a:gd name="T7" fmla="*/ 4 h 19"/>
                  <a:gd name="T8" fmla="*/ 0 w 10"/>
                  <a:gd name="T9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9">
                    <a:moveTo>
                      <a:pt x="0" y="15"/>
                    </a:moveTo>
                    <a:cubicBezTo>
                      <a:pt x="4" y="19"/>
                      <a:pt x="7" y="14"/>
                      <a:pt x="10" y="1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4"/>
                      <a:pt x="0" y="4"/>
                      <a:pt x="0" y="4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0" name="Freeform 989"/>
              <p:cNvSpPr/>
              <p:nvPr/>
            </p:nvSpPr>
            <p:spPr bwMode="auto">
              <a:xfrm>
                <a:off x="5122" y="3437"/>
                <a:ext cx="5" cy="8"/>
              </a:xfrm>
              <a:custGeom>
                <a:avLst/>
                <a:gdLst>
                  <a:gd name="T0" fmla="*/ 3 w 5"/>
                  <a:gd name="T1" fmla="*/ 0 h 8"/>
                  <a:gd name="T2" fmla="*/ 0 w 5"/>
                  <a:gd name="T3" fmla="*/ 3 h 8"/>
                  <a:gd name="T4" fmla="*/ 0 w 5"/>
                  <a:gd name="T5" fmla="*/ 7 h 8"/>
                  <a:gd name="T6" fmla="*/ 1 w 5"/>
                  <a:gd name="T7" fmla="*/ 8 h 8"/>
                  <a:gd name="T8" fmla="*/ 4 w 5"/>
                  <a:gd name="T9" fmla="*/ 6 h 8"/>
                  <a:gd name="T10" fmla="*/ 5 w 5"/>
                  <a:gd name="T11" fmla="*/ 4 h 8"/>
                  <a:gd name="T12" fmla="*/ 3 w 5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3" y="0"/>
                    </a:moveTo>
                    <a:cubicBezTo>
                      <a:pt x="1" y="0"/>
                      <a:pt x="0" y="3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3" y="8"/>
                      <a:pt x="3" y="7"/>
                      <a:pt x="4" y="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1" name="Freeform 990"/>
              <p:cNvSpPr/>
              <p:nvPr/>
            </p:nvSpPr>
            <p:spPr bwMode="auto">
              <a:xfrm>
                <a:off x="5116" y="3478"/>
                <a:ext cx="1" cy="34"/>
              </a:xfrm>
              <a:custGeom>
                <a:avLst/>
                <a:gdLst>
                  <a:gd name="T0" fmla="*/ 0 w 1"/>
                  <a:gd name="T1" fmla="*/ 34 h 34"/>
                  <a:gd name="T2" fmla="*/ 0 w 1"/>
                  <a:gd name="T3" fmla="*/ 1 h 34"/>
                  <a:gd name="T4" fmla="*/ 1 w 1"/>
                  <a:gd name="T5" fmla="*/ 0 h 34"/>
                  <a:gd name="T6" fmla="*/ 1 w 1"/>
                  <a:gd name="T7" fmla="*/ 34 h 34"/>
                  <a:gd name="T8" fmla="*/ 0 w 1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4">
                    <a:moveTo>
                      <a:pt x="0" y="3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34"/>
                      <a:pt x="1" y="34"/>
                      <a:pt x="1" y="34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3837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2" name="Freeform 991"/>
              <p:cNvSpPr/>
              <p:nvPr/>
            </p:nvSpPr>
            <p:spPr bwMode="auto">
              <a:xfrm>
                <a:off x="5116" y="3459"/>
                <a:ext cx="6" cy="19"/>
              </a:xfrm>
              <a:custGeom>
                <a:avLst/>
                <a:gdLst>
                  <a:gd name="T0" fmla="*/ 3 w 6"/>
                  <a:gd name="T1" fmla="*/ 6 h 19"/>
                  <a:gd name="T2" fmla="*/ 3 w 6"/>
                  <a:gd name="T3" fmla="*/ 5 h 19"/>
                  <a:gd name="T4" fmla="*/ 3 w 6"/>
                  <a:gd name="T5" fmla="*/ 3 h 19"/>
                  <a:gd name="T6" fmla="*/ 5 w 6"/>
                  <a:gd name="T7" fmla="*/ 0 h 19"/>
                  <a:gd name="T8" fmla="*/ 6 w 6"/>
                  <a:gd name="T9" fmla="*/ 0 h 19"/>
                  <a:gd name="T10" fmla="*/ 6 w 6"/>
                  <a:gd name="T11" fmla="*/ 4 h 19"/>
                  <a:gd name="T12" fmla="*/ 5 w 6"/>
                  <a:gd name="T13" fmla="*/ 5 h 19"/>
                  <a:gd name="T14" fmla="*/ 4 w 6"/>
                  <a:gd name="T15" fmla="*/ 6 h 19"/>
                  <a:gd name="T16" fmla="*/ 3 w 6"/>
                  <a:gd name="T17" fmla="*/ 16 h 19"/>
                  <a:gd name="T18" fmla="*/ 1 w 6"/>
                  <a:gd name="T19" fmla="*/ 19 h 19"/>
                  <a:gd name="T20" fmla="*/ 0 w 6"/>
                  <a:gd name="T21" fmla="*/ 15 h 19"/>
                  <a:gd name="T22" fmla="*/ 3 w 6"/>
                  <a:gd name="T23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19">
                    <a:moveTo>
                      <a:pt x="3" y="6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5"/>
                      <a:pt x="0" y="15"/>
                      <a:pt x="0" y="15"/>
                    </a:cubicBezTo>
                    <a:lnTo>
                      <a:pt x="3" y="6"/>
                    </a:lnTo>
                    <a:close/>
                  </a:path>
                </a:pathLst>
              </a:custGeom>
              <a:solidFill>
                <a:srgbClr val="160B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3" name="Freeform 992"/>
              <p:cNvSpPr/>
              <p:nvPr/>
            </p:nvSpPr>
            <p:spPr bwMode="auto">
              <a:xfrm>
                <a:off x="5112" y="3453"/>
                <a:ext cx="6" cy="26"/>
              </a:xfrm>
              <a:custGeom>
                <a:avLst/>
                <a:gdLst>
                  <a:gd name="T0" fmla="*/ 6 w 6"/>
                  <a:gd name="T1" fmla="*/ 1 h 26"/>
                  <a:gd name="T2" fmla="*/ 5 w 6"/>
                  <a:gd name="T3" fmla="*/ 0 h 26"/>
                  <a:gd name="T4" fmla="*/ 4 w 6"/>
                  <a:gd name="T5" fmla="*/ 0 h 26"/>
                  <a:gd name="T6" fmla="*/ 3 w 6"/>
                  <a:gd name="T7" fmla="*/ 2 h 26"/>
                  <a:gd name="T8" fmla="*/ 0 w 6"/>
                  <a:gd name="T9" fmla="*/ 8 h 26"/>
                  <a:gd name="T10" fmla="*/ 1 w 6"/>
                  <a:gd name="T11" fmla="*/ 10 h 26"/>
                  <a:gd name="T12" fmla="*/ 2 w 6"/>
                  <a:gd name="T13" fmla="*/ 12 h 26"/>
                  <a:gd name="T14" fmla="*/ 1 w 6"/>
                  <a:gd name="T15" fmla="*/ 14 h 26"/>
                  <a:gd name="T16" fmla="*/ 0 w 6"/>
                  <a:gd name="T17" fmla="*/ 17 h 26"/>
                  <a:gd name="T18" fmla="*/ 5 w 6"/>
                  <a:gd name="T19" fmla="*/ 26 h 26"/>
                  <a:gd name="T20" fmla="*/ 4 w 6"/>
                  <a:gd name="T21" fmla="*/ 16 h 26"/>
                  <a:gd name="T22" fmla="*/ 6 w 6"/>
                  <a:gd name="T2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26">
                    <a:moveTo>
                      <a:pt x="6" y="1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4" y="19"/>
                      <a:pt x="4" y="16"/>
                    </a:cubicBezTo>
                    <a:cubicBezTo>
                      <a:pt x="4" y="7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rgbClr val="7A79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4" name="Freeform 993"/>
              <p:cNvSpPr/>
              <p:nvPr/>
            </p:nvSpPr>
            <p:spPr bwMode="auto">
              <a:xfrm>
                <a:off x="5118" y="3452"/>
                <a:ext cx="3" cy="11"/>
              </a:xfrm>
              <a:custGeom>
                <a:avLst/>
                <a:gdLst>
                  <a:gd name="T0" fmla="*/ 3 w 3"/>
                  <a:gd name="T1" fmla="*/ 7 h 11"/>
                  <a:gd name="T2" fmla="*/ 2 w 3"/>
                  <a:gd name="T3" fmla="*/ 8 h 11"/>
                  <a:gd name="T4" fmla="*/ 1 w 3"/>
                  <a:gd name="T5" fmla="*/ 11 h 11"/>
                  <a:gd name="T6" fmla="*/ 0 w 3"/>
                  <a:gd name="T7" fmla="*/ 10 h 11"/>
                  <a:gd name="T8" fmla="*/ 0 w 3"/>
                  <a:gd name="T9" fmla="*/ 4 h 11"/>
                  <a:gd name="T10" fmla="*/ 1 w 3"/>
                  <a:gd name="T11" fmla="*/ 0 h 11"/>
                  <a:gd name="T12" fmla="*/ 1 w 3"/>
                  <a:gd name="T13" fmla="*/ 2 h 11"/>
                  <a:gd name="T14" fmla="*/ 3 w 3"/>
                  <a:gd name="T1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1">
                    <a:moveTo>
                      <a:pt x="3" y="7"/>
                    </a:moveTo>
                    <a:cubicBezTo>
                      <a:pt x="3" y="7"/>
                      <a:pt x="3" y="8"/>
                      <a:pt x="2" y="8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1" y="3"/>
                      <a:pt x="1" y="5"/>
                      <a:pt x="3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5" name="Freeform 994"/>
              <p:cNvSpPr/>
              <p:nvPr/>
            </p:nvSpPr>
            <p:spPr bwMode="auto">
              <a:xfrm>
                <a:off x="5121" y="3452"/>
                <a:ext cx="10" cy="13"/>
              </a:xfrm>
              <a:custGeom>
                <a:avLst/>
                <a:gdLst>
                  <a:gd name="T0" fmla="*/ 8 w 10"/>
                  <a:gd name="T1" fmla="*/ 0 h 13"/>
                  <a:gd name="T2" fmla="*/ 7 w 10"/>
                  <a:gd name="T3" fmla="*/ 1 h 13"/>
                  <a:gd name="T4" fmla="*/ 0 w 10"/>
                  <a:gd name="T5" fmla="*/ 7 h 13"/>
                  <a:gd name="T6" fmla="*/ 0 w 10"/>
                  <a:gd name="T7" fmla="*/ 8 h 13"/>
                  <a:gd name="T8" fmla="*/ 1 w 10"/>
                  <a:gd name="T9" fmla="*/ 12 h 13"/>
                  <a:gd name="T10" fmla="*/ 2 w 10"/>
                  <a:gd name="T11" fmla="*/ 13 h 13"/>
                  <a:gd name="T12" fmla="*/ 7 w 10"/>
                  <a:gd name="T13" fmla="*/ 8 h 13"/>
                  <a:gd name="T14" fmla="*/ 9 w 10"/>
                  <a:gd name="T15" fmla="*/ 2 h 13"/>
                  <a:gd name="T16" fmla="*/ 8 w 10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3">
                    <a:moveTo>
                      <a:pt x="8" y="0"/>
                    </a:moveTo>
                    <a:cubicBezTo>
                      <a:pt x="8" y="0"/>
                      <a:pt x="8" y="0"/>
                      <a:pt x="7" y="1"/>
                    </a:cubicBezTo>
                    <a:cubicBezTo>
                      <a:pt x="6" y="5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1" y="13"/>
                      <a:pt x="2" y="13"/>
                    </a:cubicBezTo>
                    <a:cubicBezTo>
                      <a:pt x="2" y="13"/>
                      <a:pt x="6" y="9"/>
                      <a:pt x="7" y="8"/>
                    </a:cubicBezTo>
                    <a:cubicBezTo>
                      <a:pt x="9" y="5"/>
                      <a:pt x="10" y="5"/>
                      <a:pt x="9" y="2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6" name="Freeform 995"/>
              <p:cNvSpPr/>
              <p:nvPr/>
            </p:nvSpPr>
            <p:spPr bwMode="auto">
              <a:xfrm>
                <a:off x="5116" y="3454"/>
                <a:ext cx="16" cy="25"/>
              </a:xfrm>
              <a:custGeom>
                <a:avLst/>
                <a:gdLst>
                  <a:gd name="T0" fmla="*/ 14 w 16"/>
                  <a:gd name="T1" fmla="*/ 0 h 25"/>
                  <a:gd name="T2" fmla="*/ 15 w 16"/>
                  <a:gd name="T3" fmla="*/ 2 h 25"/>
                  <a:gd name="T4" fmla="*/ 16 w 16"/>
                  <a:gd name="T5" fmla="*/ 2 h 25"/>
                  <a:gd name="T6" fmla="*/ 16 w 16"/>
                  <a:gd name="T7" fmla="*/ 4 h 25"/>
                  <a:gd name="T8" fmla="*/ 13 w 16"/>
                  <a:gd name="T9" fmla="*/ 10 h 25"/>
                  <a:gd name="T10" fmla="*/ 11 w 16"/>
                  <a:gd name="T11" fmla="*/ 12 h 25"/>
                  <a:gd name="T12" fmla="*/ 8 w 16"/>
                  <a:gd name="T13" fmla="*/ 13 h 25"/>
                  <a:gd name="T14" fmla="*/ 9 w 16"/>
                  <a:gd name="T15" fmla="*/ 15 h 25"/>
                  <a:gd name="T16" fmla="*/ 9 w 16"/>
                  <a:gd name="T17" fmla="*/ 17 h 25"/>
                  <a:gd name="T18" fmla="*/ 0 w 16"/>
                  <a:gd name="T19" fmla="*/ 25 h 25"/>
                  <a:gd name="T20" fmla="*/ 7 w 16"/>
                  <a:gd name="T21" fmla="*/ 11 h 25"/>
                  <a:gd name="T22" fmla="*/ 14 w 16"/>
                  <a:gd name="T2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25">
                    <a:moveTo>
                      <a:pt x="14" y="0"/>
                    </a:move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3"/>
                      <a:pt x="16" y="4"/>
                      <a:pt x="16" y="4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2"/>
                      <a:pt x="12" y="12"/>
                      <a:pt x="11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6"/>
                      <a:pt x="9" y="17"/>
                      <a:pt x="9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2" y="19"/>
                      <a:pt x="7" y="11"/>
                    </a:cubicBezTo>
                    <a:cubicBezTo>
                      <a:pt x="9" y="9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7A79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7" name="Freeform 996"/>
              <p:cNvSpPr/>
              <p:nvPr/>
            </p:nvSpPr>
            <p:spPr bwMode="auto">
              <a:xfrm>
                <a:off x="5112" y="3431"/>
                <a:ext cx="17" cy="26"/>
              </a:xfrm>
              <a:custGeom>
                <a:avLst/>
                <a:gdLst>
                  <a:gd name="T0" fmla="*/ 8 w 17"/>
                  <a:gd name="T1" fmla="*/ 0 h 26"/>
                  <a:gd name="T2" fmla="*/ 8 w 17"/>
                  <a:gd name="T3" fmla="*/ 0 h 26"/>
                  <a:gd name="T4" fmla="*/ 17 w 17"/>
                  <a:gd name="T5" fmla="*/ 0 h 26"/>
                  <a:gd name="T6" fmla="*/ 17 w 17"/>
                  <a:gd name="T7" fmla="*/ 16 h 26"/>
                  <a:gd name="T8" fmla="*/ 17 w 17"/>
                  <a:gd name="T9" fmla="*/ 18 h 26"/>
                  <a:gd name="T10" fmla="*/ 15 w 17"/>
                  <a:gd name="T11" fmla="*/ 21 h 26"/>
                  <a:gd name="T12" fmla="*/ 10 w 17"/>
                  <a:gd name="T13" fmla="*/ 24 h 26"/>
                  <a:gd name="T14" fmla="*/ 2 w 17"/>
                  <a:gd name="T15" fmla="*/ 21 h 26"/>
                  <a:gd name="T16" fmla="*/ 1 w 17"/>
                  <a:gd name="T17" fmla="*/ 16 h 26"/>
                  <a:gd name="T18" fmla="*/ 0 w 17"/>
                  <a:gd name="T19" fmla="*/ 7 h 26"/>
                  <a:gd name="T20" fmla="*/ 0 w 17"/>
                  <a:gd name="T21" fmla="*/ 1 h 26"/>
                  <a:gd name="T22" fmla="*/ 8 w 17"/>
                  <a:gd name="T2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" h="26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7"/>
                      <a:pt x="17" y="18"/>
                      <a:pt x="17" y="18"/>
                    </a:cubicBezTo>
                    <a:cubicBezTo>
                      <a:pt x="17" y="19"/>
                      <a:pt x="16" y="20"/>
                      <a:pt x="15" y="21"/>
                    </a:cubicBezTo>
                    <a:cubicBezTo>
                      <a:pt x="15" y="21"/>
                      <a:pt x="13" y="23"/>
                      <a:pt x="10" y="24"/>
                    </a:cubicBezTo>
                    <a:cubicBezTo>
                      <a:pt x="9" y="24"/>
                      <a:pt x="3" y="26"/>
                      <a:pt x="2" y="21"/>
                    </a:cubicBezTo>
                    <a:cubicBezTo>
                      <a:pt x="1" y="19"/>
                      <a:pt x="1" y="17"/>
                      <a:pt x="1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E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8" name="Freeform 997"/>
              <p:cNvSpPr/>
              <p:nvPr/>
            </p:nvSpPr>
            <p:spPr bwMode="auto">
              <a:xfrm>
                <a:off x="5110" y="3421"/>
                <a:ext cx="28" cy="29"/>
              </a:xfrm>
              <a:custGeom>
                <a:avLst/>
                <a:gdLst>
                  <a:gd name="T0" fmla="*/ 2 w 28"/>
                  <a:gd name="T1" fmla="*/ 7 h 29"/>
                  <a:gd name="T2" fmla="*/ 1 w 28"/>
                  <a:gd name="T3" fmla="*/ 15 h 29"/>
                  <a:gd name="T4" fmla="*/ 2 w 28"/>
                  <a:gd name="T5" fmla="*/ 17 h 29"/>
                  <a:gd name="T6" fmla="*/ 2 w 28"/>
                  <a:gd name="T7" fmla="*/ 14 h 29"/>
                  <a:gd name="T8" fmla="*/ 5 w 28"/>
                  <a:gd name="T9" fmla="*/ 11 h 29"/>
                  <a:gd name="T10" fmla="*/ 13 w 28"/>
                  <a:gd name="T11" fmla="*/ 15 h 29"/>
                  <a:gd name="T12" fmla="*/ 14 w 28"/>
                  <a:gd name="T13" fmla="*/ 20 h 29"/>
                  <a:gd name="T14" fmla="*/ 14 w 28"/>
                  <a:gd name="T15" fmla="*/ 21 h 29"/>
                  <a:gd name="T16" fmla="*/ 15 w 28"/>
                  <a:gd name="T17" fmla="*/ 22 h 29"/>
                  <a:gd name="T18" fmla="*/ 16 w 28"/>
                  <a:gd name="T19" fmla="*/ 21 h 29"/>
                  <a:gd name="T20" fmla="*/ 19 w 28"/>
                  <a:gd name="T21" fmla="*/ 19 h 29"/>
                  <a:gd name="T22" fmla="*/ 19 w 28"/>
                  <a:gd name="T23" fmla="*/ 24 h 29"/>
                  <a:gd name="T24" fmla="*/ 19 w 28"/>
                  <a:gd name="T25" fmla="*/ 29 h 29"/>
                  <a:gd name="T26" fmla="*/ 20 w 28"/>
                  <a:gd name="T27" fmla="*/ 27 h 29"/>
                  <a:gd name="T28" fmla="*/ 23 w 28"/>
                  <a:gd name="T29" fmla="*/ 20 h 29"/>
                  <a:gd name="T30" fmla="*/ 8 w 28"/>
                  <a:gd name="T31" fmla="*/ 4 h 29"/>
                  <a:gd name="T32" fmla="*/ 2 w 28"/>
                  <a:gd name="T33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29">
                    <a:moveTo>
                      <a:pt x="2" y="7"/>
                    </a:moveTo>
                    <a:cubicBezTo>
                      <a:pt x="0" y="9"/>
                      <a:pt x="1" y="12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2" y="17"/>
                      <a:pt x="2" y="15"/>
                      <a:pt x="2" y="14"/>
                    </a:cubicBezTo>
                    <a:cubicBezTo>
                      <a:pt x="2" y="12"/>
                      <a:pt x="4" y="11"/>
                      <a:pt x="5" y="11"/>
                    </a:cubicBezTo>
                    <a:cubicBezTo>
                      <a:pt x="6" y="12"/>
                      <a:pt x="12" y="14"/>
                      <a:pt x="13" y="15"/>
                    </a:cubicBezTo>
                    <a:cubicBezTo>
                      <a:pt x="14" y="16"/>
                      <a:pt x="15" y="18"/>
                      <a:pt x="14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2"/>
                      <a:pt x="14" y="23"/>
                      <a:pt x="15" y="22"/>
                    </a:cubicBezTo>
                    <a:cubicBezTo>
                      <a:pt x="16" y="22"/>
                      <a:pt x="16" y="22"/>
                      <a:pt x="16" y="21"/>
                    </a:cubicBezTo>
                    <a:cubicBezTo>
                      <a:pt x="16" y="21"/>
                      <a:pt x="17" y="19"/>
                      <a:pt x="19" y="19"/>
                    </a:cubicBezTo>
                    <a:cubicBezTo>
                      <a:pt x="21" y="19"/>
                      <a:pt x="19" y="23"/>
                      <a:pt x="19" y="24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8"/>
                      <a:pt x="20" y="27"/>
                    </a:cubicBezTo>
                    <a:cubicBezTo>
                      <a:pt x="22" y="23"/>
                      <a:pt x="23" y="21"/>
                      <a:pt x="23" y="20"/>
                    </a:cubicBezTo>
                    <a:cubicBezTo>
                      <a:pt x="28" y="9"/>
                      <a:pt x="19" y="0"/>
                      <a:pt x="8" y="4"/>
                    </a:cubicBezTo>
                    <a:cubicBezTo>
                      <a:pt x="6" y="4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6840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9" name="Freeform 998"/>
              <p:cNvSpPr/>
              <p:nvPr/>
            </p:nvSpPr>
            <p:spPr bwMode="auto">
              <a:xfrm>
                <a:off x="5126" y="3440"/>
                <a:ext cx="5" cy="8"/>
              </a:xfrm>
              <a:custGeom>
                <a:avLst/>
                <a:gdLst>
                  <a:gd name="T0" fmla="*/ 3 w 5"/>
                  <a:gd name="T1" fmla="*/ 0 h 8"/>
                  <a:gd name="T2" fmla="*/ 0 w 5"/>
                  <a:gd name="T3" fmla="*/ 2 h 8"/>
                  <a:gd name="T4" fmla="*/ 0 w 5"/>
                  <a:gd name="T5" fmla="*/ 7 h 8"/>
                  <a:gd name="T6" fmla="*/ 1 w 5"/>
                  <a:gd name="T7" fmla="*/ 8 h 8"/>
                  <a:gd name="T8" fmla="*/ 3 w 5"/>
                  <a:gd name="T9" fmla="*/ 6 h 8"/>
                  <a:gd name="T10" fmla="*/ 4 w 5"/>
                  <a:gd name="T11" fmla="*/ 4 h 8"/>
                  <a:gd name="T12" fmla="*/ 3 w 5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3" y="0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8"/>
                      <a:pt x="1" y="8"/>
                    </a:cubicBezTo>
                    <a:cubicBezTo>
                      <a:pt x="2" y="8"/>
                      <a:pt x="3" y="7"/>
                      <a:pt x="3" y="6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2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0" name="Freeform 999"/>
              <p:cNvSpPr/>
              <p:nvPr/>
            </p:nvSpPr>
            <p:spPr bwMode="auto">
              <a:xfrm>
                <a:off x="5132" y="3512"/>
                <a:ext cx="6" cy="8"/>
              </a:xfrm>
              <a:custGeom>
                <a:avLst/>
                <a:gdLst>
                  <a:gd name="T0" fmla="*/ 6 w 6"/>
                  <a:gd name="T1" fmla="*/ 2 h 8"/>
                  <a:gd name="T2" fmla="*/ 3 w 6"/>
                  <a:gd name="T3" fmla="*/ 5 h 8"/>
                  <a:gd name="T4" fmla="*/ 0 w 6"/>
                  <a:gd name="T5" fmla="*/ 8 h 8"/>
                  <a:gd name="T6" fmla="*/ 0 w 6"/>
                  <a:gd name="T7" fmla="*/ 6 h 8"/>
                  <a:gd name="T8" fmla="*/ 1 w 6"/>
                  <a:gd name="T9" fmla="*/ 3 h 8"/>
                  <a:gd name="T10" fmla="*/ 4 w 6"/>
                  <a:gd name="T11" fmla="*/ 0 h 8"/>
                  <a:gd name="T12" fmla="*/ 6 w 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6" y="2"/>
                    </a:moveTo>
                    <a:cubicBezTo>
                      <a:pt x="6" y="4"/>
                      <a:pt x="4" y="5"/>
                      <a:pt x="3" y="5"/>
                    </a:cubicBezTo>
                    <a:cubicBezTo>
                      <a:pt x="2" y="5"/>
                      <a:pt x="2" y="8"/>
                      <a:pt x="0" y="8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6" y="0"/>
                      <a:pt x="6" y="1"/>
                      <a:pt x="6" y="2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1" name="Freeform 1000"/>
              <p:cNvSpPr/>
              <p:nvPr/>
            </p:nvSpPr>
            <p:spPr bwMode="auto">
              <a:xfrm>
                <a:off x="5146" y="353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32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2" name="Freeform 1001"/>
              <p:cNvSpPr/>
              <p:nvPr/>
            </p:nvSpPr>
            <p:spPr bwMode="auto">
              <a:xfrm>
                <a:off x="5146" y="3516"/>
                <a:ext cx="7" cy="17"/>
              </a:xfrm>
              <a:custGeom>
                <a:avLst/>
                <a:gdLst>
                  <a:gd name="T0" fmla="*/ 0 w 7"/>
                  <a:gd name="T1" fmla="*/ 16 h 17"/>
                  <a:gd name="T2" fmla="*/ 7 w 7"/>
                  <a:gd name="T3" fmla="*/ 0 h 17"/>
                  <a:gd name="T4" fmla="*/ 7 w 7"/>
                  <a:gd name="T5" fmla="*/ 2 h 17"/>
                  <a:gd name="T6" fmla="*/ 7 w 7"/>
                  <a:gd name="T7" fmla="*/ 3 h 17"/>
                  <a:gd name="T8" fmla="*/ 0 w 7"/>
                  <a:gd name="T9" fmla="*/ 17 h 17"/>
                  <a:gd name="T10" fmla="*/ 0 w 7"/>
                  <a:gd name="T1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7">
                    <a:moveTo>
                      <a:pt x="0" y="16"/>
                    </a:moveTo>
                    <a:cubicBezTo>
                      <a:pt x="6" y="8"/>
                      <a:pt x="7" y="1"/>
                      <a:pt x="7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5"/>
                      <a:pt x="5" y="11"/>
                      <a:pt x="0" y="17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6D32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3" name="Freeform 1002"/>
              <p:cNvSpPr/>
              <p:nvPr/>
            </p:nvSpPr>
            <p:spPr bwMode="auto">
              <a:xfrm>
                <a:off x="5132" y="3542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D32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4" name="Freeform 1003"/>
              <p:cNvSpPr/>
              <p:nvPr/>
            </p:nvSpPr>
            <p:spPr bwMode="auto">
              <a:xfrm>
                <a:off x="5116" y="3550"/>
                <a:ext cx="8" cy="5"/>
              </a:xfrm>
              <a:custGeom>
                <a:avLst/>
                <a:gdLst>
                  <a:gd name="T0" fmla="*/ 8 w 8"/>
                  <a:gd name="T1" fmla="*/ 5 h 5"/>
                  <a:gd name="T2" fmla="*/ 1 w 8"/>
                  <a:gd name="T3" fmla="*/ 1 h 5"/>
                  <a:gd name="T4" fmla="*/ 0 w 8"/>
                  <a:gd name="T5" fmla="*/ 0 h 5"/>
                  <a:gd name="T6" fmla="*/ 8 w 8"/>
                  <a:gd name="T7" fmla="*/ 4 h 5"/>
                  <a:gd name="T8" fmla="*/ 8 w 8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8" y="5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lose/>
                  </a:path>
                </a:pathLst>
              </a:custGeom>
              <a:solidFill>
                <a:srgbClr val="723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5" name="Freeform 1004"/>
              <p:cNvSpPr/>
              <p:nvPr/>
            </p:nvSpPr>
            <p:spPr bwMode="auto">
              <a:xfrm>
                <a:off x="5124" y="3518"/>
                <a:ext cx="29" cy="37"/>
              </a:xfrm>
              <a:custGeom>
                <a:avLst/>
                <a:gdLst>
                  <a:gd name="T0" fmla="*/ 0 w 29"/>
                  <a:gd name="T1" fmla="*/ 15 h 37"/>
                  <a:gd name="T2" fmla="*/ 0 w 29"/>
                  <a:gd name="T3" fmla="*/ 17 h 37"/>
                  <a:gd name="T4" fmla="*/ 0 w 29"/>
                  <a:gd name="T5" fmla="*/ 17 h 37"/>
                  <a:gd name="T6" fmla="*/ 6 w 29"/>
                  <a:gd name="T7" fmla="*/ 24 h 37"/>
                  <a:gd name="T8" fmla="*/ 14 w 29"/>
                  <a:gd name="T9" fmla="*/ 22 h 37"/>
                  <a:gd name="T10" fmla="*/ 20 w 29"/>
                  <a:gd name="T11" fmla="*/ 18 h 37"/>
                  <a:gd name="T12" fmla="*/ 22 w 29"/>
                  <a:gd name="T13" fmla="*/ 15 h 37"/>
                  <a:gd name="T14" fmla="*/ 29 w 29"/>
                  <a:gd name="T15" fmla="*/ 1 h 37"/>
                  <a:gd name="T16" fmla="*/ 29 w 29"/>
                  <a:gd name="T17" fmla="*/ 0 h 37"/>
                  <a:gd name="T18" fmla="*/ 29 w 29"/>
                  <a:gd name="T19" fmla="*/ 19 h 37"/>
                  <a:gd name="T20" fmla="*/ 27 w 29"/>
                  <a:gd name="T21" fmla="*/ 22 h 37"/>
                  <a:gd name="T22" fmla="*/ 1 w 29"/>
                  <a:gd name="T23" fmla="*/ 37 h 37"/>
                  <a:gd name="T24" fmla="*/ 0 w 29"/>
                  <a:gd name="T25" fmla="*/ 36 h 37"/>
                  <a:gd name="T26" fmla="*/ 0 w 29"/>
                  <a:gd name="T27" fmla="*/ 1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37">
                    <a:moveTo>
                      <a:pt x="0" y="1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21"/>
                      <a:pt x="3" y="23"/>
                      <a:pt x="6" y="24"/>
                    </a:cubicBezTo>
                    <a:cubicBezTo>
                      <a:pt x="6" y="24"/>
                      <a:pt x="12" y="23"/>
                      <a:pt x="14" y="22"/>
                    </a:cubicBezTo>
                    <a:cubicBezTo>
                      <a:pt x="16" y="21"/>
                      <a:pt x="20" y="18"/>
                      <a:pt x="20" y="18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7" y="9"/>
                      <a:pt x="28" y="3"/>
                      <a:pt x="29" y="1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20"/>
                      <a:pt x="28" y="21"/>
                      <a:pt x="27" y="22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7"/>
                      <a:pt x="0" y="37"/>
                      <a:pt x="0" y="36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8C53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6" name="Freeform 1005"/>
              <p:cNvSpPr/>
              <p:nvPr/>
            </p:nvSpPr>
            <p:spPr bwMode="auto">
              <a:xfrm>
                <a:off x="5116" y="3529"/>
                <a:ext cx="8" cy="4"/>
              </a:xfrm>
              <a:custGeom>
                <a:avLst/>
                <a:gdLst>
                  <a:gd name="T0" fmla="*/ 8 w 8"/>
                  <a:gd name="T1" fmla="*/ 4 h 4"/>
                  <a:gd name="T2" fmla="*/ 0 w 8"/>
                  <a:gd name="T3" fmla="*/ 0 h 4"/>
                  <a:gd name="T4" fmla="*/ 0 w 8"/>
                  <a:gd name="T5" fmla="*/ 0 h 4"/>
                  <a:gd name="T6" fmla="*/ 8 w 8"/>
                  <a:gd name="T7" fmla="*/ 4 h 4"/>
                  <a:gd name="T8" fmla="*/ 8 w 8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8" y="4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5C36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7" name="Freeform 1006"/>
              <p:cNvSpPr/>
              <p:nvPr/>
            </p:nvSpPr>
            <p:spPr bwMode="auto">
              <a:xfrm>
                <a:off x="5124" y="3533"/>
                <a:ext cx="6" cy="9"/>
              </a:xfrm>
              <a:custGeom>
                <a:avLst/>
                <a:gdLst>
                  <a:gd name="T0" fmla="*/ 0 w 6"/>
                  <a:gd name="T1" fmla="*/ 0 h 9"/>
                  <a:gd name="T2" fmla="*/ 6 w 6"/>
                  <a:gd name="T3" fmla="*/ 8 h 9"/>
                  <a:gd name="T4" fmla="*/ 6 w 6"/>
                  <a:gd name="T5" fmla="*/ 8 h 9"/>
                  <a:gd name="T6" fmla="*/ 6 w 6"/>
                  <a:gd name="T7" fmla="*/ 9 h 9"/>
                  <a:gd name="T8" fmla="*/ 0 w 6"/>
                  <a:gd name="T9" fmla="*/ 2 h 9"/>
                  <a:gd name="T10" fmla="*/ 0 w 6"/>
                  <a:gd name="T11" fmla="*/ 2 h 9"/>
                  <a:gd name="T12" fmla="*/ 0 w 6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0" y="0"/>
                    </a:moveTo>
                    <a:cubicBezTo>
                      <a:pt x="0" y="5"/>
                      <a:pt x="3" y="7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" y="8"/>
                      <a:pt x="1" y="6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32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8" name="Freeform 1007"/>
              <p:cNvSpPr/>
              <p:nvPr/>
            </p:nvSpPr>
            <p:spPr bwMode="auto">
              <a:xfrm>
                <a:off x="5124" y="3516"/>
                <a:ext cx="29" cy="25"/>
              </a:xfrm>
              <a:custGeom>
                <a:avLst/>
                <a:gdLst>
                  <a:gd name="T0" fmla="*/ 29 w 29"/>
                  <a:gd name="T1" fmla="*/ 0 h 25"/>
                  <a:gd name="T2" fmla="*/ 22 w 29"/>
                  <a:gd name="T3" fmla="*/ 16 h 25"/>
                  <a:gd name="T4" fmla="*/ 22 w 29"/>
                  <a:gd name="T5" fmla="*/ 15 h 25"/>
                  <a:gd name="T6" fmla="*/ 22 w 29"/>
                  <a:gd name="T7" fmla="*/ 15 h 25"/>
                  <a:gd name="T8" fmla="*/ 20 w 29"/>
                  <a:gd name="T9" fmla="*/ 16 h 25"/>
                  <a:gd name="T10" fmla="*/ 20 w 29"/>
                  <a:gd name="T11" fmla="*/ 17 h 25"/>
                  <a:gd name="T12" fmla="*/ 20 w 29"/>
                  <a:gd name="T13" fmla="*/ 19 h 25"/>
                  <a:gd name="T14" fmla="*/ 14 w 29"/>
                  <a:gd name="T15" fmla="*/ 23 h 25"/>
                  <a:gd name="T16" fmla="*/ 9 w 29"/>
                  <a:gd name="T17" fmla="*/ 25 h 25"/>
                  <a:gd name="T18" fmla="*/ 9 w 29"/>
                  <a:gd name="T19" fmla="*/ 23 h 25"/>
                  <a:gd name="T20" fmla="*/ 8 w 29"/>
                  <a:gd name="T21" fmla="*/ 23 h 25"/>
                  <a:gd name="T22" fmla="*/ 7 w 29"/>
                  <a:gd name="T23" fmla="*/ 24 h 25"/>
                  <a:gd name="T24" fmla="*/ 6 w 29"/>
                  <a:gd name="T25" fmla="*/ 25 h 25"/>
                  <a:gd name="T26" fmla="*/ 0 w 29"/>
                  <a:gd name="T27" fmla="*/ 17 h 25"/>
                  <a:gd name="T28" fmla="*/ 0 w 29"/>
                  <a:gd name="T29" fmla="*/ 17 h 25"/>
                  <a:gd name="T30" fmla="*/ 9 w 29"/>
                  <a:gd name="T31" fmla="*/ 12 h 25"/>
                  <a:gd name="T32" fmla="*/ 10 w 29"/>
                  <a:gd name="T33" fmla="*/ 11 h 25"/>
                  <a:gd name="T34" fmla="*/ 18 w 29"/>
                  <a:gd name="T35" fmla="*/ 6 h 25"/>
                  <a:gd name="T36" fmla="*/ 20 w 29"/>
                  <a:gd name="T37" fmla="*/ 6 h 25"/>
                  <a:gd name="T38" fmla="*/ 29 w 29"/>
                  <a:gd name="T3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25">
                    <a:moveTo>
                      <a:pt x="29" y="0"/>
                    </a:moveTo>
                    <a:cubicBezTo>
                      <a:pt x="29" y="1"/>
                      <a:pt x="28" y="8"/>
                      <a:pt x="22" y="16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0" y="17"/>
                      <a:pt x="20" y="17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20"/>
                      <a:pt x="16" y="22"/>
                      <a:pt x="14" y="23"/>
                    </a:cubicBezTo>
                    <a:cubicBezTo>
                      <a:pt x="12" y="24"/>
                      <a:pt x="10" y="25"/>
                      <a:pt x="9" y="25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8" y="23"/>
                      <a:pt x="8" y="2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6" y="24"/>
                      <a:pt x="6" y="24"/>
                      <a:pt x="6" y="25"/>
                    </a:cubicBezTo>
                    <a:cubicBezTo>
                      <a:pt x="3" y="24"/>
                      <a:pt x="0" y="2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0" y="6"/>
                      <a:pt x="20" y="6"/>
                      <a:pt x="20" y="6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A568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9" name="Freeform 1008"/>
              <p:cNvSpPr/>
              <p:nvPr/>
            </p:nvSpPr>
            <p:spPr bwMode="auto">
              <a:xfrm>
                <a:off x="5116" y="3512"/>
                <a:ext cx="37" cy="43"/>
              </a:xfrm>
              <a:custGeom>
                <a:avLst/>
                <a:gdLst>
                  <a:gd name="T0" fmla="*/ 30 w 37"/>
                  <a:gd name="T1" fmla="*/ 0 h 43"/>
                  <a:gd name="T2" fmla="*/ 37 w 37"/>
                  <a:gd name="T3" fmla="*/ 4 h 43"/>
                  <a:gd name="T4" fmla="*/ 8 w 37"/>
                  <a:gd name="T5" fmla="*/ 21 h 43"/>
                  <a:gd name="T6" fmla="*/ 8 w 37"/>
                  <a:gd name="T7" fmla="*/ 23 h 43"/>
                  <a:gd name="T8" fmla="*/ 8 w 37"/>
                  <a:gd name="T9" fmla="*/ 42 h 43"/>
                  <a:gd name="T10" fmla="*/ 8 w 37"/>
                  <a:gd name="T11" fmla="*/ 43 h 43"/>
                  <a:gd name="T12" fmla="*/ 1 w 37"/>
                  <a:gd name="T13" fmla="*/ 39 h 43"/>
                  <a:gd name="T14" fmla="*/ 0 w 37"/>
                  <a:gd name="T15" fmla="*/ 38 h 43"/>
                  <a:gd name="T16" fmla="*/ 0 w 37"/>
                  <a:gd name="T17" fmla="*/ 17 h 43"/>
                  <a:gd name="T18" fmla="*/ 30 w 37"/>
                  <a:gd name="T1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43">
                    <a:moveTo>
                      <a:pt x="30" y="0"/>
                    </a:moveTo>
                    <a:cubicBezTo>
                      <a:pt x="37" y="4"/>
                      <a:pt x="37" y="4"/>
                      <a:pt x="37" y="4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8" y="42"/>
                      <a:pt x="8" y="43"/>
                      <a:pt x="8" y="43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8"/>
                      <a:pt x="0" y="38"/>
                      <a:pt x="0" y="38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6D3B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" name="Freeform 1010"/>
            <p:cNvSpPr/>
            <p:nvPr/>
          </p:nvSpPr>
          <p:spPr bwMode="auto">
            <a:xfrm>
              <a:off x="8948738" y="5611813"/>
              <a:ext cx="17463" cy="11113"/>
            </a:xfrm>
            <a:custGeom>
              <a:avLst/>
              <a:gdLst>
                <a:gd name="T0" fmla="*/ 0 w 11"/>
                <a:gd name="T1" fmla="*/ 6 h 7"/>
                <a:gd name="T2" fmla="*/ 5 w 11"/>
                <a:gd name="T3" fmla="*/ 4 h 7"/>
                <a:gd name="T4" fmla="*/ 11 w 11"/>
                <a:gd name="T5" fmla="*/ 0 h 7"/>
                <a:gd name="T6" fmla="*/ 11 w 11"/>
                <a:gd name="T7" fmla="*/ 0 h 7"/>
                <a:gd name="T8" fmla="*/ 11 w 11"/>
                <a:gd name="T9" fmla="*/ 0 h 7"/>
                <a:gd name="T10" fmla="*/ 5 w 11"/>
                <a:gd name="T11" fmla="*/ 5 h 7"/>
                <a:gd name="T12" fmla="*/ 0 w 11"/>
                <a:gd name="T13" fmla="*/ 7 h 7"/>
                <a:gd name="T14" fmla="*/ 0 w 11"/>
                <a:gd name="T1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">
                  <a:moveTo>
                    <a:pt x="0" y="6"/>
                  </a:moveTo>
                  <a:cubicBezTo>
                    <a:pt x="2" y="6"/>
                    <a:pt x="3" y="5"/>
                    <a:pt x="5" y="4"/>
                  </a:cubicBezTo>
                  <a:cubicBezTo>
                    <a:pt x="7" y="3"/>
                    <a:pt x="9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7" y="4"/>
                    <a:pt x="5" y="5"/>
                  </a:cubicBezTo>
                  <a:cubicBezTo>
                    <a:pt x="3" y="6"/>
                    <a:pt x="2" y="7"/>
                    <a:pt x="0" y="7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Freeform 1011"/>
            <p:cNvSpPr/>
            <p:nvPr/>
          </p:nvSpPr>
          <p:spPr bwMode="auto">
            <a:xfrm>
              <a:off x="8943975" y="5622925"/>
              <a:ext cx="1588" cy="4763"/>
            </a:xfrm>
            <a:custGeom>
              <a:avLst/>
              <a:gdLst>
                <a:gd name="T0" fmla="*/ 1 w 1"/>
                <a:gd name="T1" fmla="*/ 1 h 3"/>
                <a:gd name="T2" fmla="*/ 1 w 1"/>
                <a:gd name="T3" fmla="*/ 2 h 3"/>
                <a:gd name="T4" fmla="*/ 1 w 1"/>
                <a:gd name="T5" fmla="*/ 3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0 h 3"/>
                <a:gd name="T12" fmla="*/ 1 w 1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54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Freeform 1012"/>
            <p:cNvSpPr/>
            <p:nvPr/>
          </p:nvSpPr>
          <p:spPr bwMode="auto">
            <a:xfrm>
              <a:off x="8943975" y="5621338"/>
              <a:ext cx="4763" cy="3175"/>
            </a:xfrm>
            <a:custGeom>
              <a:avLst/>
              <a:gdLst>
                <a:gd name="T0" fmla="*/ 1 w 3"/>
                <a:gd name="T1" fmla="*/ 2 h 2"/>
                <a:gd name="T2" fmla="*/ 0 w 3"/>
                <a:gd name="T3" fmla="*/ 1 h 2"/>
                <a:gd name="T4" fmla="*/ 3 w 3"/>
                <a:gd name="T5" fmla="*/ 0 h 2"/>
                <a:gd name="T6" fmla="*/ 3 w 3"/>
                <a:gd name="T7" fmla="*/ 0 h 2"/>
                <a:gd name="T8" fmla="*/ 1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B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Freeform 1013"/>
            <p:cNvSpPr/>
            <p:nvPr/>
          </p:nvSpPr>
          <p:spPr bwMode="auto">
            <a:xfrm>
              <a:off x="8945563" y="5621338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2 h 3"/>
                <a:gd name="T12" fmla="*/ 2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87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Freeform 1014"/>
            <p:cNvSpPr/>
            <p:nvPr/>
          </p:nvSpPr>
          <p:spPr bwMode="auto">
            <a:xfrm>
              <a:off x="8943975" y="5618163"/>
              <a:ext cx="4763" cy="6350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0 h 4"/>
                <a:gd name="T4" fmla="*/ 2 w 3"/>
                <a:gd name="T5" fmla="*/ 0 h 4"/>
                <a:gd name="T6" fmla="*/ 3 w 3"/>
                <a:gd name="T7" fmla="*/ 0 h 4"/>
                <a:gd name="T8" fmla="*/ 2 w 3"/>
                <a:gd name="T9" fmla="*/ 0 h 4"/>
                <a:gd name="T10" fmla="*/ 1 w 3"/>
                <a:gd name="T11" fmla="*/ 1 h 4"/>
                <a:gd name="T12" fmla="*/ 0 w 3"/>
                <a:gd name="T13" fmla="*/ 2 h 4"/>
                <a:gd name="T14" fmla="*/ 0 w 3"/>
                <a:gd name="T15" fmla="*/ 4 h 4"/>
                <a:gd name="T16" fmla="*/ 0 w 3"/>
                <a:gd name="T17" fmla="*/ 4 h 4"/>
                <a:gd name="T18" fmla="*/ 0 w 3"/>
                <a:gd name="T19" fmla="*/ 2 h 4"/>
                <a:gd name="T20" fmla="*/ 0 w 3"/>
                <a:gd name="T2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955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" name="Freeform 1015"/>
            <p:cNvSpPr/>
            <p:nvPr/>
          </p:nvSpPr>
          <p:spPr bwMode="auto">
            <a:xfrm>
              <a:off x="8943975" y="5618163"/>
              <a:ext cx="4763" cy="6350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1 h 4"/>
                <a:gd name="T4" fmla="*/ 3 w 3"/>
                <a:gd name="T5" fmla="*/ 2 h 4"/>
                <a:gd name="T6" fmla="*/ 0 w 3"/>
                <a:gd name="T7" fmla="*/ 4 h 4"/>
                <a:gd name="T8" fmla="*/ 0 w 3"/>
                <a:gd name="T9" fmla="*/ 2 h 4"/>
                <a:gd name="T10" fmla="*/ 1 w 3"/>
                <a:gd name="T11" fmla="*/ 1 h 4"/>
                <a:gd name="T12" fmla="*/ 2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Freeform 1016"/>
            <p:cNvSpPr/>
            <p:nvPr/>
          </p:nvSpPr>
          <p:spPr bwMode="auto">
            <a:xfrm>
              <a:off x="8966200" y="5611813"/>
              <a:ext cx="1588" cy="317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  <a:gd name="T10" fmla="*/ 0 w 1"/>
                <a:gd name="T11" fmla="*/ 0 h 2"/>
                <a:gd name="T12" fmla="*/ 0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4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Freeform 1017"/>
            <p:cNvSpPr/>
            <p:nvPr/>
          </p:nvSpPr>
          <p:spPr bwMode="auto">
            <a:xfrm>
              <a:off x="8966200" y="5608638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2 w 3"/>
                <a:gd name="T5" fmla="*/ 0 h 2"/>
                <a:gd name="T6" fmla="*/ 3 w 3"/>
                <a:gd name="T7" fmla="*/ 0 h 2"/>
                <a:gd name="T8" fmla="*/ 0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B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Freeform 1018"/>
            <p:cNvSpPr/>
            <p:nvPr/>
          </p:nvSpPr>
          <p:spPr bwMode="auto">
            <a:xfrm>
              <a:off x="8966200" y="5608638"/>
              <a:ext cx="4763" cy="6350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2 h 4"/>
                <a:gd name="T4" fmla="*/ 2 w 3"/>
                <a:gd name="T5" fmla="*/ 3 h 4"/>
                <a:gd name="T6" fmla="*/ 1 w 3"/>
                <a:gd name="T7" fmla="*/ 4 h 4"/>
                <a:gd name="T8" fmla="*/ 0 w 3"/>
                <a:gd name="T9" fmla="*/ 3 h 4"/>
                <a:gd name="T10" fmla="*/ 0 w 3"/>
                <a:gd name="T11" fmla="*/ 2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D87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Freeform 1019"/>
            <p:cNvSpPr/>
            <p:nvPr/>
          </p:nvSpPr>
          <p:spPr bwMode="auto">
            <a:xfrm>
              <a:off x="8966200" y="5605463"/>
              <a:ext cx="4763" cy="6350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0 h 4"/>
                <a:gd name="T4" fmla="*/ 2 w 3"/>
                <a:gd name="T5" fmla="*/ 0 h 4"/>
                <a:gd name="T6" fmla="*/ 3 w 3"/>
                <a:gd name="T7" fmla="*/ 0 h 4"/>
                <a:gd name="T8" fmla="*/ 2 w 3"/>
                <a:gd name="T9" fmla="*/ 0 h 4"/>
                <a:gd name="T10" fmla="*/ 1 w 3"/>
                <a:gd name="T11" fmla="*/ 1 h 4"/>
                <a:gd name="T12" fmla="*/ 1 w 3"/>
                <a:gd name="T13" fmla="*/ 1 h 4"/>
                <a:gd name="T14" fmla="*/ 1 w 3"/>
                <a:gd name="T15" fmla="*/ 1 h 4"/>
                <a:gd name="T16" fmla="*/ 0 w 3"/>
                <a:gd name="T17" fmla="*/ 2 h 4"/>
                <a:gd name="T18" fmla="*/ 0 w 3"/>
                <a:gd name="T19" fmla="*/ 4 h 4"/>
                <a:gd name="T20" fmla="*/ 0 w 3"/>
                <a:gd name="T21" fmla="*/ 4 h 4"/>
                <a:gd name="T22" fmla="*/ 0 w 3"/>
                <a:gd name="T23" fmla="*/ 2 h 4"/>
                <a:gd name="T24" fmla="*/ 0 w 3"/>
                <a:gd name="T2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955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2" name="Freeform 1020"/>
            <p:cNvSpPr/>
            <p:nvPr/>
          </p:nvSpPr>
          <p:spPr bwMode="auto">
            <a:xfrm>
              <a:off x="8966200" y="5605463"/>
              <a:ext cx="4763" cy="6350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1 h 4"/>
                <a:gd name="T4" fmla="*/ 3 w 3"/>
                <a:gd name="T5" fmla="*/ 3 h 4"/>
                <a:gd name="T6" fmla="*/ 0 w 3"/>
                <a:gd name="T7" fmla="*/ 4 h 4"/>
                <a:gd name="T8" fmla="*/ 0 w 3"/>
                <a:gd name="T9" fmla="*/ 2 h 4"/>
                <a:gd name="T10" fmla="*/ 1 w 3"/>
                <a:gd name="T11" fmla="*/ 1 h 4"/>
                <a:gd name="T12" fmla="*/ 2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" name="Freeform 1021"/>
            <p:cNvSpPr/>
            <p:nvPr/>
          </p:nvSpPr>
          <p:spPr bwMode="auto">
            <a:xfrm>
              <a:off x="8939213" y="5594350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" name="Freeform 1022"/>
            <p:cNvSpPr/>
            <p:nvPr/>
          </p:nvSpPr>
          <p:spPr bwMode="auto">
            <a:xfrm>
              <a:off x="8947150" y="5595938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5" name="Freeform 1023"/>
            <p:cNvSpPr/>
            <p:nvPr/>
          </p:nvSpPr>
          <p:spPr bwMode="auto">
            <a:xfrm>
              <a:off x="8945563" y="5597525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6" name="Freeform 1024"/>
            <p:cNvSpPr/>
            <p:nvPr/>
          </p:nvSpPr>
          <p:spPr bwMode="auto">
            <a:xfrm>
              <a:off x="8940800" y="5595938"/>
              <a:ext cx="3175" cy="3175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7" name="Rectangle 1025"/>
            <p:cNvSpPr>
              <a:spLocks noChangeArrowheads="1"/>
            </p:cNvSpPr>
            <p:nvPr/>
          </p:nvSpPr>
          <p:spPr bwMode="auto">
            <a:xfrm>
              <a:off x="8943975" y="5597525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8" name="Freeform 1026"/>
            <p:cNvSpPr/>
            <p:nvPr/>
          </p:nvSpPr>
          <p:spPr bwMode="auto">
            <a:xfrm>
              <a:off x="8940800" y="5592763"/>
              <a:ext cx="6350" cy="4763"/>
            </a:xfrm>
            <a:custGeom>
              <a:avLst/>
              <a:gdLst>
                <a:gd name="T0" fmla="*/ 4 w 4"/>
                <a:gd name="T1" fmla="*/ 2 h 3"/>
                <a:gd name="T2" fmla="*/ 4 w 4"/>
                <a:gd name="T3" fmla="*/ 3 h 3"/>
                <a:gd name="T4" fmla="*/ 3 w 4"/>
                <a:gd name="T5" fmla="*/ 3 h 3"/>
                <a:gd name="T6" fmla="*/ 2 w 4"/>
                <a:gd name="T7" fmla="*/ 3 h 3"/>
                <a:gd name="T8" fmla="*/ 0 w 4"/>
                <a:gd name="T9" fmla="*/ 2 h 3"/>
                <a:gd name="T10" fmla="*/ 0 w 4"/>
                <a:gd name="T11" fmla="*/ 1 h 3"/>
                <a:gd name="T12" fmla="*/ 0 w 4"/>
                <a:gd name="T13" fmla="*/ 0 h 3"/>
                <a:gd name="T14" fmla="*/ 2 w 4"/>
                <a:gd name="T15" fmla="*/ 0 h 3"/>
                <a:gd name="T16" fmla="*/ 4 w 4"/>
                <a:gd name="T1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B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" name="Freeform 1027"/>
            <p:cNvSpPr/>
            <p:nvPr/>
          </p:nvSpPr>
          <p:spPr bwMode="auto">
            <a:xfrm>
              <a:off x="8955088" y="5586413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0" name="Freeform 1028"/>
            <p:cNvSpPr/>
            <p:nvPr/>
          </p:nvSpPr>
          <p:spPr bwMode="auto">
            <a:xfrm>
              <a:off x="8963025" y="5588000"/>
              <a:ext cx="0" cy="1588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1" name="Rectangle 1029"/>
            <p:cNvSpPr>
              <a:spLocks noChangeArrowheads="1"/>
            </p:cNvSpPr>
            <p:nvPr/>
          </p:nvSpPr>
          <p:spPr bwMode="auto">
            <a:xfrm>
              <a:off x="8961438" y="5588000"/>
              <a:ext cx="1588" cy="1588"/>
            </a:xfrm>
            <a:prstGeom prst="rect">
              <a:avLst/>
            </a:pr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2" name="Freeform 1030"/>
            <p:cNvSpPr/>
            <p:nvPr/>
          </p:nvSpPr>
          <p:spPr bwMode="auto">
            <a:xfrm>
              <a:off x="8955088" y="5586413"/>
              <a:ext cx="4763" cy="3175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2 h 2"/>
                <a:gd name="T4" fmla="*/ 0 w 3"/>
                <a:gd name="T5" fmla="*/ 1 h 2"/>
                <a:gd name="T6" fmla="*/ 0 w 3"/>
                <a:gd name="T7" fmla="*/ 0 h 2"/>
                <a:gd name="T8" fmla="*/ 3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lnTo>
                    <a:pt x="3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3" name="Rectangle 1031"/>
            <p:cNvSpPr>
              <a:spLocks noChangeArrowheads="1"/>
            </p:cNvSpPr>
            <p:nvPr/>
          </p:nvSpPr>
          <p:spPr bwMode="auto">
            <a:xfrm>
              <a:off x="8959850" y="5588000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4" name="Freeform 1032"/>
            <p:cNvSpPr/>
            <p:nvPr/>
          </p:nvSpPr>
          <p:spPr bwMode="auto">
            <a:xfrm>
              <a:off x="8955088" y="5584825"/>
              <a:ext cx="7938" cy="3175"/>
            </a:xfrm>
            <a:custGeom>
              <a:avLst/>
              <a:gdLst>
                <a:gd name="T0" fmla="*/ 5 w 5"/>
                <a:gd name="T1" fmla="*/ 1 h 2"/>
                <a:gd name="T2" fmla="*/ 5 w 5"/>
                <a:gd name="T3" fmla="*/ 2 h 2"/>
                <a:gd name="T4" fmla="*/ 4 w 5"/>
                <a:gd name="T5" fmla="*/ 2 h 2"/>
                <a:gd name="T6" fmla="*/ 3 w 5"/>
                <a:gd name="T7" fmla="*/ 2 h 2"/>
                <a:gd name="T8" fmla="*/ 0 w 5"/>
                <a:gd name="T9" fmla="*/ 1 h 2"/>
                <a:gd name="T10" fmla="*/ 0 w 5"/>
                <a:gd name="T11" fmla="*/ 0 h 2"/>
                <a:gd name="T12" fmla="*/ 1 w 5"/>
                <a:gd name="T13" fmla="*/ 0 h 2"/>
                <a:gd name="T14" fmla="*/ 2 w 5"/>
                <a:gd name="T15" fmla="*/ 0 h 2"/>
                <a:gd name="T16" fmla="*/ 5 w 5"/>
                <a:gd name="T1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FB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5" name="Freeform 1033"/>
            <p:cNvSpPr/>
            <p:nvPr/>
          </p:nvSpPr>
          <p:spPr bwMode="auto">
            <a:xfrm>
              <a:off x="8955088" y="5584825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2 w 2"/>
                <a:gd name="T5" fmla="*/ 2 h 2"/>
                <a:gd name="T6" fmla="*/ 1 w 2"/>
                <a:gd name="T7" fmla="*/ 1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6" name="Freeform 1034"/>
            <p:cNvSpPr/>
            <p:nvPr/>
          </p:nvSpPr>
          <p:spPr bwMode="auto">
            <a:xfrm>
              <a:off x="8955088" y="5584825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1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7" name="Freeform 1035"/>
            <p:cNvSpPr/>
            <p:nvPr/>
          </p:nvSpPr>
          <p:spPr bwMode="auto">
            <a:xfrm>
              <a:off x="8942388" y="5578475"/>
              <a:ext cx="15875" cy="17463"/>
            </a:xfrm>
            <a:custGeom>
              <a:avLst/>
              <a:gdLst>
                <a:gd name="T0" fmla="*/ 9 w 10"/>
                <a:gd name="T1" fmla="*/ 2 h 11"/>
                <a:gd name="T2" fmla="*/ 0 w 10"/>
                <a:gd name="T3" fmla="*/ 11 h 11"/>
                <a:gd name="T4" fmla="*/ 1 w 10"/>
                <a:gd name="T5" fmla="*/ 11 h 11"/>
                <a:gd name="T6" fmla="*/ 10 w 10"/>
                <a:gd name="T7" fmla="*/ 3 h 11"/>
                <a:gd name="T8" fmla="*/ 9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6" y="0"/>
                    <a:pt x="0" y="5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6"/>
                    <a:pt x="7" y="1"/>
                    <a:pt x="10" y="3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8" name="Freeform 1036"/>
            <p:cNvSpPr/>
            <p:nvPr/>
          </p:nvSpPr>
          <p:spPr bwMode="auto">
            <a:xfrm>
              <a:off x="8943975" y="5581650"/>
              <a:ext cx="17463" cy="14288"/>
            </a:xfrm>
            <a:custGeom>
              <a:avLst/>
              <a:gdLst>
                <a:gd name="T0" fmla="*/ 5 w 11"/>
                <a:gd name="T1" fmla="*/ 1 h 9"/>
                <a:gd name="T2" fmla="*/ 11 w 11"/>
                <a:gd name="T3" fmla="*/ 3 h 9"/>
                <a:gd name="T4" fmla="*/ 9 w 11"/>
                <a:gd name="T5" fmla="*/ 4 h 9"/>
                <a:gd name="T6" fmla="*/ 5 w 11"/>
                <a:gd name="T7" fmla="*/ 3 h 9"/>
                <a:gd name="T8" fmla="*/ 1 w 11"/>
                <a:gd name="T9" fmla="*/ 9 h 9"/>
                <a:gd name="T10" fmla="*/ 0 w 11"/>
                <a:gd name="T11" fmla="*/ 9 h 9"/>
                <a:gd name="T12" fmla="*/ 5 w 11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1"/>
                  </a:moveTo>
                  <a:cubicBezTo>
                    <a:pt x="8" y="0"/>
                    <a:pt x="10" y="0"/>
                    <a:pt x="11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1"/>
                    <a:pt x="5" y="3"/>
                  </a:cubicBezTo>
                  <a:cubicBezTo>
                    <a:pt x="3" y="4"/>
                    <a:pt x="2" y="6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2" y="3"/>
                    <a:pt x="5" y="1"/>
                  </a:cubicBezTo>
                  <a:close/>
                </a:path>
              </a:pathLst>
            </a:custGeom>
            <a:solidFill>
              <a:srgbClr val="A56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" name="Freeform 1037"/>
            <p:cNvSpPr/>
            <p:nvPr/>
          </p:nvSpPr>
          <p:spPr bwMode="auto">
            <a:xfrm>
              <a:off x="8948738" y="5575300"/>
              <a:ext cx="14288" cy="17463"/>
            </a:xfrm>
            <a:custGeom>
              <a:avLst/>
              <a:gdLst>
                <a:gd name="T0" fmla="*/ 7 w 9"/>
                <a:gd name="T1" fmla="*/ 0 h 11"/>
                <a:gd name="T2" fmla="*/ 3 w 9"/>
                <a:gd name="T3" fmla="*/ 0 h 11"/>
                <a:gd name="T4" fmla="*/ 2 w 9"/>
                <a:gd name="T5" fmla="*/ 3 h 11"/>
                <a:gd name="T6" fmla="*/ 2 w 9"/>
                <a:gd name="T7" fmla="*/ 6 h 11"/>
                <a:gd name="T8" fmla="*/ 1 w 9"/>
                <a:gd name="T9" fmla="*/ 7 h 11"/>
                <a:gd name="T10" fmla="*/ 0 w 9"/>
                <a:gd name="T11" fmla="*/ 8 h 11"/>
                <a:gd name="T12" fmla="*/ 2 w 9"/>
                <a:gd name="T13" fmla="*/ 11 h 11"/>
                <a:gd name="T14" fmla="*/ 3 w 9"/>
                <a:gd name="T15" fmla="*/ 10 h 11"/>
                <a:gd name="T16" fmla="*/ 7 w 9"/>
                <a:gd name="T17" fmla="*/ 9 h 11"/>
                <a:gd name="T18" fmla="*/ 9 w 9"/>
                <a:gd name="T19" fmla="*/ 5 h 11"/>
                <a:gd name="T20" fmla="*/ 9 w 9"/>
                <a:gd name="T21" fmla="*/ 4 h 11"/>
                <a:gd name="T22" fmla="*/ 7 w 9"/>
                <a:gd name="T2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1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11"/>
                    <a:pt x="2" y="11"/>
                  </a:cubicBezTo>
                  <a:cubicBezTo>
                    <a:pt x="3" y="11"/>
                    <a:pt x="3" y="10"/>
                    <a:pt x="3" y="10"/>
                  </a:cubicBezTo>
                  <a:cubicBezTo>
                    <a:pt x="4" y="10"/>
                    <a:pt x="6" y="10"/>
                    <a:pt x="7" y="9"/>
                  </a:cubicBezTo>
                  <a:cubicBezTo>
                    <a:pt x="9" y="9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9" y="0"/>
                    <a:pt x="7" y="0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" name="Freeform 1038"/>
            <p:cNvSpPr/>
            <p:nvPr/>
          </p:nvSpPr>
          <p:spPr bwMode="auto">
            <a:xfrm>
              <a:off x="8943975" y="5494338"/>
              <a:ext cx="23813" cy="85725"/>
            </a:xfrm>
            <a:custGeom>
              <a:avLst/>
              <a:gdLst>
                <a:gd name="T0" fmla="*/ 9 w 15"/>
                <a:gd name="T1" fmla="*/ 54 h 54"/>
                <a:gd name="T2" fmla="*/ 11 w 15"/>
                <a:gd name="T3" fmla="*/ 54 h 54"/>
                <a:gd name="T4" fmla="*/ 13 w 15"/>
                <a:gd name="T5" fmla="*/ 52 h 54"/>
                <a:gd name="T6" fmla="*/ 14 w 15"/>
                <a:gd name="T7" fmla="*/ 28 h 54"/>
                <a:gd name="T8" fmla="*/ 12 w 15"/>
                <a:gd name="T9" fmla="*/ 10 h 54"/>
                <a:gd name="T10" fmla="*/ 6 w 15"/>
                <a:gd name="T11" fmla="*/ 0 h 54"/>
                <a:gd name="T12" fmla="*/ 1 w 15"/>
                <a:gd name="T13" fmla="*/ 9 h 54"/>
                <a:gd name="T14" fmla="*/ 4 w 15"/>
                <a:gd name="T15" fmla="*/ 29 h 54"/>
                <a:gd name="T16" fmla="*/ 4 w 15"/>
                <a:gd name="T17" fmla="*/ 52 h 54"/>
                <a:gd name="T18" fmla="*/ 9 w 15"/>
                <a:gd name="T1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54">
                  <a:moveTo>
                    <a:pt x="9" y="54"/>
                  </a:moveTo>
                  <a:cubicBezTo>
                    <a:pt x="10" y="54"/>
                    <a:pt x="11" y="54"/>
                    <a:pt x="11" y="54"/>
                  </a:cubicBezTo>
                  <a:cubicBezTo>
                    <a:pt x="11" y="54"/>
                    <a:pt x="13" y="53"/>
                    <a:pt x="13" y="52"/>
                  </a:cubicBezTo>
                  <a:cubicBezTo>
                    <a:pt x="13" y="49"/>
                    <a:pt x="15" y="32"/>
                    <a:pt x="14" y="28"/>
                  </a:cubicBezTo>
                  <a:cubicBezTo>
                    <a:pt x="14" y="23"/>
                    <a:pt x="12" y="10"/>
                    <a:pt x="12" y="10"/>
                  </a:cubicBezTo>
                  <a:cubicBezTo>
                    <a:pt x="12" y="10"/>
                    <a:pt x="11" y="0"/>
                    <a:pt x="6" y="0"/>
                  </a:cubicBezTo>
                  <a:cubicBezTo>
                    <a:pt x="1" y="0"/>
                    <a:pt x="0" y="5"/>
                    <a:pt x="1" y="9"/>
                  </a:cubicBezTo>
                  <a:cubicBezTo>
                    <a:pt x="1" y="12"/>
                    <a:pt x="4" y="29"/>
                    <a:pt x="4" y="29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5" y="54"/>
                    <a:pt x="9" y="54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1" name="Freeform 1039"/>
            <p:cNvSpPr/>
            <p:nvPr/>
          </p:nvSpPr>
          <p:spPr bwMode="auto">
            <a:xfrm>
              <a:off x="8818563" y="5700713"/>
              <a:ext cx="44450" cy="20638"/>
            </a:xfrm>
            <a:custGeom>
              <a:avLst/>
              <a:gdLst>
                <a:gd name="T0" fmla="*/ 14 w 28"/>
                <a:gd name="T1" fmla="*/ 0 h 13"/>
                <a:gd name="T2" fmla="*/ 17 w 28"/>
                <a:gd name="T3" fmla="*/ 2 h 13"/>
                <a:gd name="T4" fmla="*/ 22 w 28"/>
                <a:gd name="T5" fmla="*/ 2 h 13"/>
                <a:gd name="T6" fmla="*/ 27 w 28"/>
                <a:gd name="T7" fmla="*/ 5 h 13"/>
                <a:gd name="T8" fmla="*/ 28 w 28"/>
                <a:gd name="T9" fmla="*/ 7 h 13"/>
                <a:gd name="T10" fmla="*/ 25 w 28"/>
                <a:gd name="T11" fmla="*/ 9 h 13"/>
                <a:gd name="T12" fmla="*/ 20 w 28"/>
                <a:gd name="T13" fmla="*/ 10 h 13"/>
                <a:gd name="T14" fmla="*/ 14 w 28"/>
                <a:gd name="T15" fmla="*/ 10 h 13"/>
                <a:gd name="T16" fmla="*/ 10 w 28"/>
                <a:gd name="T17" fmla="*/ 10 h 13"/>
                <a:gd name="T18" fmla="*/ 9 w 28"/>
                <a:gd name="T19" fmla="*/ 12 h 13"/>
                <a:gd name="T20" fmla="*/ 5 w 28"/>
                <a:gd name="T21" fmla="*/ 13 h 13"/>
                <a:gd name="T22" fmla="*/ 0 w 28"/>
                <a:gd name="T23" fmla="*/ 10 h 13"/>
                <a:gd name="T24" fmla="*/ 0 w 28"/>
                <a:gd name="T25" fmla="*/ 1 h 13"/>
                <a:gd name="T26" fmla="*/ 14 w 28"/>
                <a:gd name="T2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13">
                  <a:moveTo>
                    <a:pt x="14" y="0"/>
                  </a:moveTo>
                  <a:cubicBezTo>
                    <a:pt x="14" y="0"/>
                    <a:pt x="15" y="1"/>
                    <a:pt x="17" y="2"/>
                  </a:cubicBezTo>
                  <a:cubicBezTo>
                    <a:pt x="18" y="2"/>
                    <a:pt x="22" y="2"/>
                    <a:pt x="22" y="2"/>
                  </a:cubicBezTo>
                  <a:cubicBezTo>
                    <a:pt x="24" y="3"/>
                    <a:pt x="27" y="3"/>
                    <a:pt x="27" y="5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8"/>
                    <a:pt x="26" y="9"/>
                    <a:pt x="25" y="9"/>
                  </a:cubicBezTo>
                  <a:cubicBezTo>
                    <a:pt x="25" y="9"/>
                    <a:pt x="22" y="10"/>
                    <a:pt x="20" y="10"/>
                  </a:cubicBezTo>
                  <a:cubicBezTo>
                    <a:pt x="17" y="11"/>
                    <a:pt x="16" y="11"/>
                    <a:pt x="14" y="10"/>
                  </a:cubicBezTo>
                  <a:cubicBezTo>
                    <a:pt x="14" y="10"/>
                    <a:pt x="11" y="10"/>
                    <a:pt x="10" y="10"/>
                  </a:cubicBezTo>
                  <a:cubicBezTo>
                    <a:pt x="9" y="10"/>
                    <a:pt x="9" y="11"/>
                    <a:pt x="9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3"/>
                    <a:pt x="0" y="10"/>
                    <a:pt x="0" y="1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2" name="Freeform 1040"/>
            <p:cNvSpPr/>
            <p:nvPr/>
          </p:nvSpPr>
          <p:spPr bwMode="auto">
            <a:xfrm>
              <a:off x="8832850" y="5710238"/>
              <a:ext cx="28575" cy="7938"/>
            </a:xfrm>
            <a:custGeom>
              <a:avLst/>
              <a:gdLst>
                <a:gd name="T0" fmla="*/ 2 w 18"/>
                <a:gd name="T1" fmla="*/ 4 h 5"/>
                <a:gd name="T2" fmla="*/ 9 w 18"/>
                <a:gd name="T3" fmla="*/ 4 h 5"/>
                <a:gd name="T4" fmla="*/ 16 w 18"/>
                <a:gd name="T5" fmla="*/ 2 h 5"/>
                <a:gd name="T6" fmla="*/ 18 w 18"/>
                <a:gd name="T7" fmla="*/ 0 h 5"/>
                <a:gd name="T8" fmla="*/ 18 w 18"/>
                <a:gd name="T9" fmla="*/ 1 h 5"/>
                <a:gd name="T10" fmla="*/ 16 w 18"/>
                <a:gd name="T11" fmla="*/ 3 h 5"/>
                <a:gd name="T12" fmla="*/ 11 w 18"/>
                <a:gd name="T13" fmla="*/ 4 h 5"/>
                <a:gd name="T14" fmla="*/ 5 w 18"/>
                <a:gd name="T15" fmla="*/ 5 h 5"/>
                <a:gd name="T16" fmla="*/ 2 w 18"/>
                <a:gd name="T17" fmla="*/ 4 h 5"/>
                <a:gd name="T18" fmla="*/ 0 w 18"/>
                <a:gd name="T19" fmla="*/ 4 h 5"/>
                <a:gd name="T20" fmla="*/ 2 w 18"/>
                <a:gd name="T2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5">
                  <a:moveTo>
                    <a:pt x="2" y="4"/>
                  </a:moveTo>
                  <a:cubicBezTo>
                    <a:pt x="3" y="4"/>
                    <a:pt x="6" y="4"/>
                    <a:pt x="9" y="4"/>
                  </a:cubicBezTo>
                  <a:cubicBezTo>
                    <a:pt x="12" y="4"/>
                    <a:pt x="16" y="2"/>
                    <a:pt x="16" y="2"/>
                  </a:cubicBezTo>
                  <a:cubicBezTo>
                    <a:pt x="17" y="2"/>
                    <a:pt x="18" y="1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2"/>
                    <a:pt x="17" y="3"/>
                    <a:pt x="16" y="3"/>
                  </a:cubicBezTo>
                  <a:cubicBezTo>
                    <a:pt x="16" y="3"/>
                    <a:pt x="13" y="4"/>
                    <a:pt x="11" y="4"/>
                  </a:cubicBezTo>
                  <a:cubicBezTo>
                    <a:pt x="8" y="5"/>
                    <a:pt x="7" y="5"/>
                    <a:pt x="5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3" name="Freeform 1041"/>
            <p:cNvSpPr/>
            <p:nvPr/>
          </p:nvSpPr>
          <p:spPr bwMode="auto">
            <a:xfrm>
              <a:off x="8818563" y="5713413"/>
              <a:ext cx="14288" cy="7938"/>
            </a:xfrm>
            <a:custGeom>
              <a:avLst/>
              <a:gdLst>
                <a:gd name="T0" fmla="*/ 6 w 9"/>
                <a:gd name="T1" fmla="*/ 3 h 5"/>
                <a:gd name="T2" fmla="*/ 9 w 9"/>
                <a:gd name="T3" fmla="*/ 2 h 5"/>
                <a:gd name="T4" fmla="*/ 9 w 9"/>
                <a:gd name="T5" fmla="*/ 4 h 5"/>
                <a:gd name="T6" fmla="*/ 5 w 9"/>
                <a:gd name="T7" fmla="*/ 5 h 5"/>
                <a:gd name="T8" fmla="*/ 0 w 9"/>
                <a:gd name="T9" fmla="*/ 2 h 5"/>
                <a:gd name="T10" fmla="*/ 0 w 9"/>
                <a:gd name="T11" fmla="*/ 0 h 5"/>
                <a:gd name="T12" fmla="*/ 6 w 9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6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5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2" y="4"/>
                    <a:pt x="6" y="3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4" name="Freeform 1042"/>
            <p:cNvSpPr/>
            <p:nvPr/>
          </p:nvSpPr>
          <p:spPr bwMode="auto">
            <a:xfrm>
              <a:off x="8809038" y="5688013"/>
              <a:ext cx="36513" cy="23813"/>
            </a:xfrm>
            <a:custGeom>
              <a:avLst/>
              <a:gdLst>
                <a:gd name="T0" fmla="*/ 12 w 23"/>
                <a:gd name="T1" fmla="*/ 0 h 15"/>
                <a:gd name="T2" fmla="*/ 14 w 23"/>
                <a:gd name="T3" fmla="*/ 2 h 15"/>
                <a:gd name="T4" fmla="*/ 17 w 23"/>
                <a:gd name="T5" fmla="*/ 2 h 15"/>
                <a:gd name="T6" fmla="*/ 23 w 23"/>
                <a:gd name="T7" fmla="*/ 4 h 15"/>
                <a:gd name="T8" fmla="*/ 23 w 23"/>
                <a:gd name="T9" fmla="*/ 5 h 15"/>
                <a:gd name="T10" fmla="*/ 22 w 23"/>
                <a:gd name="T11" fmla="*/ 6 h 15"/>
                <a:gd name="T12" fmla="*/ 17 w 23"/>
                <a:gd name="T13" fmla="*/ 9 h 15"/>
                <a:gd name="T14" fmla="*/ 12 w 23"/>
                <a:gd name="T15" fmla="*/ 10 h 15"/>
                <a:gd name="T16" fmla="*/ 10 w 23"/>
                <a:gd name="T17" fmla="*/ 10 h 15"/>
                <a:gd name="T18" fmla="*/ 9 w 23"/>
                <a:gd name="T19" fmla="*/ 13 h 15"/>
                <a:gd name="T20" fmla="*/ 6 w 23"/>
                <a:gd name="T21" fmla="*/ 14 h 15"/>
                <a:gd name="T22" fmla="*/ 0 w 23"/>
                <a:gd name="T23" fmla="*/ 11 h 15"/>
                <a:gd name="T24" fmla="*/ 0 w 23"/>
                <a:gd name="T25" fmla="*/ 3 h 15"/>
                <a:gd name="T26" fmla="*/ 12 w 23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5">
                  <a:moveTo>
                    <a:pt x="12" y="0"/>
                  </a:moveTo>
                  <a:cubicBezTo>
                    <a:pt x="12" y="0"/>
                    <a:pt x="12" y="2"/>
                    <a:pt x="14" y="2"/>
                  </a:cubicBezTo>
                  <a:cubicBezTo>
                    <a:pt x="16" y="2"/>
                    <a:pt x="17" y="2"/>
                    <a:pt x="17" y="2"/>
                  </a:cubicBezTo>
                  <a:cubicBezTo>
                    <a:pt x="20" y="2"/>
                    <a:pt x="22" y="2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6"/>
                    <a:pt x="23" y="5"/>
                    <a:pt x="22" y="6"/>
                  </a:cubicBezTo>
                  <a:cubicBezTo>
                    <a:pt x="22" y="6"/>
                    <a:pt x="19" y="8"/>
                    <a:pt x="17" y="9"/>
                  </a:cubicBezTo>
                  <a:cubicBezTo>
                    <a:pt x="14" y="10"/>
                    <a:pt x="13" y="11"/>
                    <a:pt x="12" y="10"/>
                  </a:cubicBezTo>
                  <a:cubicBezTo>
                    <a:pt x="12" y="10"/>
                    <a:pt x="11" y="10"/>
                    <a:pt x="10" y="10"/>
                  </a:cubicBezTo>
                  <a:cubicBezTo>
                    <a:pt x="9" y="10"/>
                    <a:pt x="9" y="12"/>
                    <a:pt x="9" y="1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2" y="15"/>
                    <a:pt x="0" y="12"/>
                    <a:pt x="0" y="11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5" name="Freeform 1043"/>
            <p:cNvSpPr/>
            <p:nvPr/>
          </p:nvSpPr>
          <p:spPr bwMode="auto">
            <a:xfrm>
              <a:off x="8823325" y="5694363"/>
              <a:ext cx="22225" cy="11113"/>
            </a:xfrm>
            <a:custGeom>
              <a:avLst/>
              <a:gdLst>
                <a:gd name="T0" fmla="*/ 2 w 14"/>
                <a:gd name="T1" fmla="*/ 6 h 7"/>
                <a:gd name="T2" fmla="*/ 7 w 14"/>
                <a:gd name="T3" fmla="*/ 5 h 7"/>
                <a:gd name="T4" fmla="*/ 12 w 14"/>
                <a:gd name="T5" fmla="*/ 2 h 7"/>
                <a:gd name="T6" fmla="*/ 14 w 14"/>
                <a:gd name="T7" fmla="*/ 0 h 7"/>
                <a:gd name="T8" fmla="*/ 14 w 14"/>
                <a:gd name="T9" fmla="*/ 1 h 7"/>
                <a:gd name="T10" fmla="*/ 12 w 14"/>
                <a:gd name="T11" fmla="*/ 3 h 7"/>
                <a:gd name="T12" fmla="*/ 8 w 14"/>
                <a:gd name="T13" fmla="*/ 5 h 7"/>
                <a:gd name="T14" fmla="*/ 4 w 14"/>
                <a:gd name="T15" fmla="*/ 6 h 7"/>
                <a:gd name="T16" fmla="*/ 1 w 14"/>
                <a:gd name="T17" fmla="*/ 6 h 7"/>
                <a:gd name="T18" fmla="*/ 0 w 14"/>
                <a:gd name="T19" fmla="*/ 7 h 7"/>
                <a:gd name="T20" fmla="*/ 2 w 14"/>
                <a:gd name="T2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2" y="6"/>
                  </a:moveTo>
                  <a:cubicBezTo>
                    <a:pt x="3" y="6"/>
                    <a:pt x="4" y="6"/>
                    <a:pt x="7" y="5"/>
                  </a:cubicBezTo>
                  <a:cubicBezTo>
                    <a:pt x="9" y="4"/>
                    <a:pt x="12" y="2"/>
                    <a:pt x="12" y="2"/>
                  </a:cubicBezTo>
                  <a:cubicBezTo>
                    <a:pt x="13" y="1"/>
                    <a:pt x="14" y="1"/>
                    <a:pt x="14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3" y="2"/>
                    <a:pt x="12" y="3"/>
                  </a:cubicBezTo>
                  <a:cubicBezTo>
                    <a:pt x="12" y="3"/>
                    <a:pt x="10" y="5"/>
                    <a:pt x="8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6"/>
                    <a:pt x="2" y="6"/>
                    <a:pt x="1" y="6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0" y="7"/>
                    <a:pt x="0" y="6"/>
                    <a:pt x="2" y="6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6" name="Freeform 1044"/>
            <p:cNvSpPr/>
            <p:nvPr/>
          </p:nvSpPr>
          <p:spPr bwMode="auto">
            <a:xfrm>
              <a:off x="8809038" y="5703888"/>
              <a:ext cx="14288" cy="7938"/>
            </a:xfrm>
            <a:custGeom>
              <a:avLst/>
              <a:gdLst>
                <a:gd name="T0" fmla="*/ 6 w 9"/>
                <a:gd name="T1" fmla="*/ 3 h 5"/>
                <a:gd name="T2" fmla="*/ 9 w 9"/>
                <a:gd name="T3" fmla="*/ 2 h 5"/>
                <a:gd name="T4" fmla="*/ 9 w 9"/>
                <a:gd name="T5" fmla="*/ 3 h 5"/>
                <a:gd name="T6" fmla="*/ 6 w 9"/>
                <a:gd name="T7" fmla="*/ 4 h 5"/>
                <a:gd name="T8" fmla="*/ 0 w 9"/>
                <a:gd name="T9" fmla="*/ 1 h 5"/>
                <a:gd name="T10" fmla="*/ 0 w 9"/>
                <a:gd name="T11" fmla="*/ 0 h 5"/>
                <a:gd name="T12" fmla="*/ 6 w 9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6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" y="5"/>
                    <a:pt x="0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2" y="4"/>
                    <a:pt x="6" y="3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7" name="Freeform 1045"/>
            <p:cNvSpPr/>
            <p:nvPr/>
          </p:nvSpPr>
          <p:spPr bwMode="auto">
            <a:xfrm>
              <a:off x="8810625" y="5614988"/>
              <a:ext cx="11113" cy="14288"/>
            </a:xfrm>
            <a:custGeom>
              <a:avLst/>
              <a:gdLst>
                <a:gd name="T0" fmla="*/ 0 w 7"/>
                <a:gd name="T1" fmla="*/ 2 h 9"/>
                <a:gd name="T2" fmla="*/ 3 w 7"/>
                <a:gd name="T3" fmla="*/ 5 h 9"/>
                <a:gd name="T4" fmla="*/ 5 w 7"/>
                <a:gd name="T5" fmla="*/ 8 h 9"/>
                <a:gd name="T6" fmla="*/ 7 w 7"/>
                <a:gd name="T7" fmla="*/ 8 h 9"/>
                <a:gd name="T8" fmla="*/ 5 w 7"/>
                <a:gd name="T9" fmla="*/ 3 h 9"/>
                <a:gd name="T10" fmla="*/ 2 w 7"/>
                <a:gd name="T11" fmla="*/ 0 h 9"/>
                <a:gd name="T12" fmla="*/ 0 w 7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9">
                  <a:moveTo>
                    <a:pt x="0" y="2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4" y="5"/>
                    <a:pt x="4" y="7"/>
                    <a:pt x="5" y="8"/>
                  </a:cubicBezTo>
                  <a:cubicBezTo>
                    <a:pt x="6" y="9"/>
                    <a:pt x="7" y="9"/>
                    <a:pt x="7" y="8"/>
                  </a:cubicBezTo>
                  <a:cubicBezTo>
                    <a:pt x="7" y="8"/>
                    <a:pt x="6" y="4"/>
                    <a:pt x="5" y="3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8" name="Freeform 1046"/>
            <p:cNvSpPr/>
            <p:nvPr/>
          </p:nvSpPr>
          <p:spPr bwMode="auto">
            <a:xfrm>
              <a:off x="8797925" y="5526088"/>
              <a:ext cx="23813" cy="87313"/>
            </a:xfrm>
            <a:custGeom>
              <a:avLst/>
              <a:gdLst>
                <a:gd name="T0" fmla="*/ 8 w 15"/>
                <a:gd name="T1" fmla="*/ 55 h 55"/>
                <a:gd name="T2" fmla="*/ 4 w 15"/>
                <a:gd name="T3" fmla="*/ 52 h 55"/>
                <a:gd name="T4" fmla="*/ 4 w 15"/>
                <a:gd name="T5" fmla="*/ 51 h 55"/>
                <a:gd name="T6" fmla="*/ 0 w 15"/>
                <a:gd name="T7" fmla="*/ 31 h 55"/>
                <a:gd name="T8" fmla="*/ 1 w 15"/>
                <a:gd name="T9" fmla="*/ 12 h 55"/>
                <a:gd name="T10" fmla="*/ 10 w 15"/>
                <a:gd name="T11" fmla="*/ 1 h 55"/>
                <a:gd name="T12" fmla="*/ 13 w 15"/>
                <a:gd name="T13" fmla="*/ 12 h 55"/>
                <a:gd name="T14" fmla="*/ 11 w 15"/>
                <a:gd name="T15" fmla="*/ 31 h 55"/>
                <a:gd name="T16" fmla="*/ 12 w 15"/>
                <a:gd name="T17" fmla="*/ 51 h 55"/>
                <a:gd name="T18" fmla="*/ 8 w 15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55">
                  <a:moveTo>
                    <a:pt x="8" y="55"/>
                  </a:moveTo>
                  <a:cubicBezTo>
                    <a:pt x="7" y="55"/>
                    <a:pt x="4" y="52"/>
                    <a:pt x="4" y="52"/>
                  </a:cubicBezTo>
                  <a:cubicBezTo>
                    <a:pt x="4" y="52"/>
                    <a:pt x="4" y="52"/>
                    <a:pt x="4" y="51"/>
                  </a:cubicBezTo>
                  <a:cubicBezTo>
                    <a:pt x="3" y="48"/>
                    <a:pt x="0" y="35"/>
                    <a:pt x="0" y="31"/>
                  </a:cubicBezTo>
                  <a:cubicBezTo>
                    <a:pt x="0" y="25"/>
                    <a:pt x="1" y="12"/>
                    <a:pt x="1" y="12"/>
                  </a:cubicBezTo>
                  <a:cubicBezTo>
                    <a:pt x="1" y="12"/>
                    <a:pt x="2" y="0"/>
                    <a:pt x="10" y="1"/>
                  </a:cubicBezTo>
                  <a:cubicBezTo>
                    <a:pt x="15" y="2"/>
                    <a:pt x="13" y="8"/>
                    <a:pt x="13" y="12"/>
                  </a:cubicBezTo>
                  <a:cubicBezTo>
                    <a:pt x="13" y="15"/>
                    <a:pt x="11" y="31"/>
                    <a:pt x="11" y="3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11" y="55"/>
                    <a:pt x="8" y="55"/>
                  </a:cubicBezTo>
                  <a:close/>
                </a:path>
              </a:pathLst>
            </a:custGeom>
            <a:solidFill>
              <a:srgbClr val="282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9" name="Freeform 1047"/>
            <p:cNvSpPr/>
            <p:nvPr/>
          </p:nvSpPr>
          <p:spPr bwMode="auto">
            <a:xfrm>
              <a:off x="8804275" y="5614988"/>
              <a:ext cx="12700" cy="22225"/>
            </a:xfrm>
            <a:custGeom>
              <a:avLst/>
              <a:gdLst>
                <a:gd name="T0" fmla="*/ 2 w 8"/>
                <a:gd name="T1" fmla="*/ 0 h 14"/>
                <a:gd name="T2" fmla="*/ 6 w 8"/>
                <a:gd name="T3" fmla="*/ 0 h 14"/>
                <a:gd name="T4" fmla="*/ 8 w 8"/>
                <a:gd name="T5" fmla="*/ 4 h 14"/>
                <a:gd name="T6" fmla="*/ 8 w 8"/>
                <a:gd name="T7" fmla="*/ 5 h 14"/>
                <a:gd name="T8" fmla="*/ 7 w 8"/>
                <a:gd name="T9" fmla="*/ 11 h 14"/>
                <a:gd name="T10" fmla="*/ 4 w 8"/>
                <a:gd name="T11" fmla="*/ 14 h 14"/>
                <a:gd name="T12" fmla="*/ 4 w 8"/>
                <a:gd name="T13" fmla="*/ 14 h 14"/>
                <a:gd name="T14" fmla="*/ 1 w 8"/>
                <a:gd name="T15" fmla="*/ 11 h 14"/>
                <a:gd name="T16" fmla="*/ 0 w 8"/>
                <a:gd name="T17" fmla="*/ 4 h 14"/>
                <a:gd name="T18" fmla="*/ 2 w 8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4">
                  <a:moveTo>
                    <a:pt x="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8" y="14"/>
                    <a:pt x="4" y="14"/>
                  </a:cubicBezTo>
                  <a:cubicBezTo>
                    <a:pt x="2" y="14"/>
                    <a:pt x="4" y="14"/>
                    <a:pt x="4" y="14"/>
                  </a:cubicBezTo>
                  <a:cubicBezTo>
                    <a:pt x="1" y="14"/>
                    <a:pt x="1" y="11"/>
                    <a:pt x="1" y="1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0"/>
                    <a:pt x="2" y="0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0" name="Freeform 1048"/>
            <p:cNvSpPr/>
            <p:nvPr/>
          </p:nvSpPr>
          <p:spPr bwMode="auto">
            <a:xfrm>
              <a:off x="8802688" y="5607050"/>
              <a:ext cx="15875" cy="11113"/>
            </a:xfrm>
            <a:custGeom>
              <a:avLst/>
              <a:gdLst>
                <a:gd name="T0" fmla="*/ 10 w 10"/>
                <a:gd name="T1" fmla="*/ 5 h 7"/>
                <a:gd name="T2" fmla="*/ 7 w 10"/>
                <a:gd name="T3" fmla="*/ 7 h 7"/>
                <a:gd name="T4" fmla="*/ 3 w 10"/>
                <a:gd name="T5" fmla="*/ 7 h 7"/>
                <a:gd name="T6" fmla="*/ 1 w 10"/>
                <a:gd name="T7" fmla="*/ 5 h 7"/>
                <a:gd name="T8" fmla="*/ 0 w 10"/>
                <a:gd name="T9" fmla="*/ 1 h 7"/>
                <a:gd name="T10" fmla="*/ 1 w 10"/>
                <a:gd name="T11" fmla="*/ 0 h 7"/>
                <a:gd name="T12" fmla="*/ 1 w 10"/>
                <a:gd name="T13" fmla="*/ 1 h 7"/>
                <a:gd name="T14" fmla="*/ 5 w 10"/>
                <a:gd name="T15" fmla="*/ 3 h 7"/>
                <a:gd name="T16" fmla="*/ 9 w 10"/>
                <a:gd name="T17" fmla="*/ 0 h 7"/>
                <a:gd name="T18" fmla="*/ 10 w 10"/>
                <a:gd name="T19" fmla="*/ 1 h 7"/>
                <a:gd name="T20" fmla="*/ 10 w 10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7">
                  <a:moveTo>
                    <a:pt x="10" y="5"/>
                  </a:moveTo>
                  <a:cubicBezTo>
                    <a:pt x="10" y="5"/>
                    <a:pt x="9" y="7"/>
                    <a:pt x="7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6"/>
                    <a:pt x="1" y="6"/>
                    <a:pt x="1" y="5"/>
                  </a:cubicBezTo>
                  <a:cubicBezTo>
                    <a:pt x="1" y="5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5" y="3"/>
                  </a:cubicBezTo>
                  <a:cubicBezTo>
                    <a:pt x="9" y="3"/>
                    <a:pt x="9" y="0"/>
                    <a:pt x="9" y="0"/>
                  </a:cubicBezTo>
                  <a:cubicBezTo>
                    <a:pt x="10" y="0"/>
                    <a:pt x="10" y="1"/>
                    <a:pt x="10" y="1"/>
                  </a:cubicBezTo>
                  <a:lnTo>
                    <a:pt x="10" y="5"/>
                  </a:lnTo>
                  <a:close/>
                </a:path>
              </a:pathLst>
            </a:custGeom>
            <a:solidFill>
              <a:srgbClr val="E4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1" name="Freeform 1049"/>
            <p:cNvSpPr/>
            <p:nvPr/>
          </p:nvSpPr>
          <p:spPr bwMode="auto">
            <a:xfrm>
              <a:off x="8818563" y="5487988"/>
              <a:ext cx="31750" cy="41275"/>
            </a:xfrm>
            <a:custGeom>
              <a:avLst/>
              <a:gdLst>
                <a:gd name="T0" fmla="*/ 13 w 20"/>
                <a:gd name="T1" fmla="*/ 1 h 26"/>
                <a:gd name="T2" fmla="*/ 20 w 20"/>
                <a:gd name="T3" fmla="*/ 1 h 26"/>
                <a:gd name="T4" fmla="*/ 17 w 20"/>
                <a:gd name="T5" fmla="*/ 20 h 26"/>
                <a:gd name="T6" fmla="*/ 12 w 20"/>
                <a:gd name="T7" fmla="*/ 26 h 26"/>
                <a:gd name="T8" fmla="*/ 4 w 20"/>
                <a:gd name="T9" fmla="*/ 23 h 26"/>
                <a:gd name="T10" fmla="*/ 1 w 20"/>
                <a:gd name="T11" fmla="*/ 13 h 26"/>
                <a:gd name="T12" fmla="*/ 0 w 20"/>
                <a:gd name="T13" fmla="*/ 0 h 26"/>
                <a:gd name="T14" fmla="*/ 13 w 20"/>
                <a:gd name="T15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6">
                  <a:moveTo>
                    <a:pt x="13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5"/>
                    <a:pt x="14" y="26"/>
                    <a:pt x="12" y="26"/>
                  </a:cubicBezTo>
                  <a:cubicBezTo>
                    <a:pt x="9" y="25"/>
                    <a:pt x="5" y="24"/>
                    <a:pt x="4" y="23"/>
                  </a:cubicBezTo>
                  <a:cubicBezTo>
                    <a:pt x="0" y="21"/>
                    <a:pt x="1" y="13"/>
                    <a:pt x="1" y="1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FF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2" name="Freeform 1050"/>
            <p:cNvSpPr/>
            <p:nvPr/>
          </p:nvSpPr>
          <p:spPr bwMode="auto">
            <a:xfrm>
              <a:off x="8813800" y="5510213"/>
              <a:ext cx="34925" cy="98425"/>
            </a:xfrm>
            <a:custGeom>
              <a:avLst/>
              <a:gdLst>
                <a:gd name="T0" fmla="*/ 1 w 22"/>
                <a:gd name="T1" fmla="*/ 21 h 62"/>
                <a:gd name="T2" fmla="*/ 2 w 22"/>
                <a:gd name="T3" fmla="*/ 11 h 62"/>
                <a:gd name="T4" fmla="*/ 3 w 22"/>
                <a:gd name="T5" fmla="*/ 0 h 62"/>
                <a:gd name="T6" fmla="*/ 13 w 22"/>
                <a:gd name="T7" fmla="*/ 3 h 62"/>
                <a:gd name="T8" fmla="*/ 12 w 22"/>
                <a:gd name="T9" fmla="*/ 13 h 62"/>
                <a:gd name="T10" fmla="*/ 14 w 22"/>
                <a:gd name="T11" fmla="*/ 16 h 62"/>
                <a:gd name="T12" fmla="*/ 18 w 22"/>
                <a:gd name="T13" fmla="*/ 24 h 62"/>
                <a:gd name="T14" fmla="*/ 22 w 22"/>
                <a:gd name="T15" fmla="*/ 33 h 62"/>
                <a:gd name="T16" fmla="*/ 22 w 22"/>
                <a:gd name="T17" fmla="*/ 59 h 62"/>
                <a:gd name="T18" fmla="*/ 0 w 22"/>
                <a:gd name="T19" fmla="*/ 62 h 62"/>
                <a:gd name="T20" fmla="*/ 0 w 22"/>
                <a:gd name="T21" fmla="*/ 27 h 62"/>
                <a:gd name="T22" fmla="*/ 1 w 22"/>
                <a:gd name="T23" fmla="*/ 2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62">
                  <a:moveTo>
                    <a:pt x="1" y="2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5"/>
                    <a:pt x="13" y="15"/>
                    <a:pt x="14" y="16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5"/>
                    <a:pt x="22" y="28"/>
                    <a:pt x="22" y="33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1" y="21"/>
                  </a:cubicBezTo>
                  <a:close/>
                </a:path>
              </a:pathLst>
            </a:custGeom>
            <a:solidFill>
              <a:srgbClr val="FF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3" name="Freeform 1051"/>
            <p:cNvSpPr/>
            <p:nvPr/>
          </p:nvSpPr>
          <p:spPr bwMode="auto">
            <a:xfrm>
              <a:off x="8810625" y="5475288"/>
              <a:ext cx="41275" cy="47625"/>
            </a:xfrm>
            <a:custGeom>
              <a:avLst/>
              <a:gdLst>
                <a:gd name="T0" fmla="*/ 23 w 26"/>
                <a:gd name="T1" fmla="*/ 7 h 30"/>
                <a:gd name="T2" fmla="*/ 25 w 26"/>
                <a:gd name="T3" fmla="*/ 13 h 30"/>
                <a:gd name="T4" fmla="*/ 22 w 26"/>
                <a:gd name="T5" fmla="*/ 16 h 30"/>
                <a:gd name="T6" fmla="*/ 20 w 26"/>
                <a:gd name="T7" fmla="*/ 22 h 30"/>
                <a:gd name="T8" fmla="*/ 19 w 26"/>
                <a:gd name="T9" fmla="*/ 23 h 30"/>
                <a:gd name="T10" fmla="*/ 19 w 26"/>
                <a:gd name="T11" fmla="*/ 20 h 30"/>
                <a:gd name="T12" fmla="*/ 15 w 26"/>
                <a:gd name="T13" fmla="*/ 23 h 30"/>
                <a:gd name="T14" fmla="*/ 14 w 26"/>
                <a:gd name="T15" fmla="*/ 26 h 30"/>
                <a:gd name="T16" fmla="*/ 8 w 26"/>
                <a:gd name="T17" fmla="*/ 29 h 30"/>
                <a:gd name="T18" fmla="*/ 4 w 26"/>
                <a:gd name="T19" fmla="*/ 27 h 30"/>
                <a:gd name="T20" fmla="*/ 2 w 26"/>
                <a:gd name="T21" fmla="*/ 19 h 30"/>
                <a:gd name="T22" fmla="*/ 16 w 26"/>
                <a:gd name="T23" fmla="*/ 4 h 30"/>
                <a:gd name="T24" fmla="*/ 23 w 26"/>
                <a:gd name="T25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30">
                  <a:moveTo>
                    <a:pt x="23" y="7"/>
                  </a:moveTo>
                  <a:cubicBezTo>
                    <a:pt x="26" y="8"/>
                    <a:pt x="25" y="13"/>
                    <a:pt x="25" y="13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3"/>
                    <a:pt x="19" y="24"/>
                    <a:pt x="19" y="23"/>
                  </a:cubicBezTo>
                  <a:cubicBezTo>
                    <a:pt x="18" y="22"/>
                    <a:pt x="19" y="21"/>
                    <a:pt x="19" y="20"/>
                  </a:cubicBezTo>
                  <a:cubicBezTo>
                    <a:pt x="18" y="20"/>
                    <a:pt x="17" y="19"/>
                    <a:pt x="15" y="2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30"/>
                    <a:pt x="10" y="30"/>
                    <a:pt x="8" y="29"/>
                  </a:cubicBezTo>
                  <a:cubicBezTo>
                    <a:pt x="8" y="29"/>
                    <a:pt x="5" y="28"/>
                    <a:pt x="4" y="27"/>
                  </a:cubicBezTo>
                  <a:cubicBezTo>
                    <a:pt x="4" y="26"/>
                    <a:pt x="2" y="20"/>
                    <a:pt x="2" y="19"/>
                  </a:cubicBezTo>
                  <a:cubicBezTo>
                    <a:pt x="0" y="12"/>
                    <a:pt x="3" y="0"/>
                    <a:pt x="16" y="4"/>
                  </a:cubicBezTo>
                  <a:cubicBezTo>
                    <a:pt x="20" y="5"/>
                    <a:pt x="23" y="7"/>
                    <a:pt x="23" y="7"/>
                  </a:cubicBezTo>
                  <a:close/>
                </a:path>
              </a:pathLst>
            </a:custGeom>
            <a:solidFill>
              <a:srgbClr val="3A2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4" name="Freeform 1052"/>
            <p:cNvSpPr/>
            <p:nvPr/>
          </p:nvSpPr>
          <p:spPr bwMode="auto">
            <a:xfrm>
              <a:off x="8804275" y="5607050"/>
              <a:ext cx="31750" cy="98425"/>
            </a:xfrm>
            <a:custGeom>
              <a:avLst/>
              <a:gdLst>
                <a:gd name="T0" fmla="*/ 20 w 20"/>
                <a:gd name="T1" fmla="*/ 1 h 62"/>
                <a:gd name="T2" fmla="*/ 19 w 20"/>
                <a:gd name="T3" fmla="*/ 59 h 62"/>
                <a:gd name="T4" fmla="*/ 9 w 20"/>
                <a:gd name="T5" fmla="*/ 62 h 62"/>
                <a:gd name="T6" fmla="*/ 2 w 20"/>
                <a:gd name="T7" fmla="*/ 59 h 62"/>
                <a:gd name="T8" fmla="*/ 0 w 20"/>
                <a:gd name="T9" fmla="*/ 0 h 62"/>
                <a:gd name="T10" fmla="*/ 20 w 20"/>
                <a:gd name="T11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62">
                  <a:moveTo>
                    <a:pt x="20" y="1"/>
                  </a:move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6" y="62"/>
                    <a:pt x="9" y="62"/>
                  </a:cubicBezTo>
                  <a:cubicBezTo>
                    <a:pt x="6" y="62"/>
                    <a:pt x="2" y="60"/>
                    <a:pt x="2" y="5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282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5" name="Freeform 1053"/>
            <p:cNvSpPr/>
            <p:nvPr/>
          </p:nvSpPr>
          <p:spPr bwMode="auto">
            <a:xfrm>
              <a:off x="8812213" y="5618163"/>
              <a:ext cx="31750" cy="96838"/>
            </a:xfrm>
            <a:custGeom>
              <a:avLst/>
              <a:gdLst>
                <a:gd name="T0" fmla="*/ 20 w 20"/>
                <a:gd name="T1" fmla="*/ 0 h 61"/>
                <a:gd name="T2" fmla="*/ 18 w 20"/>
                <a:gd name="T3" fmla="*/ 51 h 61"/>
                <a:gd name="T4" fmla="*/ 19 w 20"/>
                <a:gd name="T5" fmla="*/ 53 h 61"/>
                <a:gd name="T6" fmla="*/ 19 w 20"/>
                <a:gd name="T7" fmla="*/ 55 h 61"/>
                <a:gd name="T8" fmla="*/ 9 w 20"/>
                <a:gd name="T9" fmla="*/ 61 h 61"/>
                <a:gd name="T10" fmla="*/ 4 w 20"/>
                <a:gd name="T11" fmla="*/ 59 h 61"/>
                <a:gd name="T12" fmla="*/ 0 w 20"/>
                <a:gd name="T13" fmla="*/ 0 h 61"/>
                <a:gd name="T14" fmla="*/ 20 w 20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61">
                  <a:moveTo>
                    <a:pt x="20" y="0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2"/>
                    <a:pt x="19" y="53"/>
                  </a:cubicBezTo>
                  <a:cubicBezTo>
                    <a:pt x="20" y="53"/>
                    <a:pt x="20" y="54"/>
                    <a:pt x="19" y="55"/>
                  </a:cubicBezTo>
                  <a:cubicBezTo>
                    <a:pt x="19" y="56"/>
                    <a:pt x="16" y="61"/>
                    <a:pt x="9" y="61"/>
                  </a:cubicBezTo>
                  <a:cubicBezTo>
                    <a:pt x="6" y="61"/>
                    <a:pt x="4" y="60"/>
                    <a:pt x="4" y="5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6" name="Freeform 1054"/>
            <p:cNvSpPr/>
            <p:nvPr/>
          </p:nvSpPr>
          <p:spPr bwMode="auto">
            <a:xfrm>
              <a:off x="8815388" y="5522913"/>
              <a:ext cx="22225" cy="15875"/>
            </a:xfrm>
            <a:custGeom>
              <a:avLst/>
              <a:gdLst>
                <a:gd name="T0" fmla="*/ 2 w 14"/>
                <a:gd name="T1" fmla="*/ 0 h 10"/>
                <a:gd name="T2" fmla="*/ 0 w 14"/>
                <a:gd name="T3" fmla="*/ 1 h 10"/>
                <a:gd name="T4" fmla="*/ 0 w 14"/>
                <a:gd name="T5" fmla="*/ 2 h 10"/>
                <a:gd name="T6" fmla="*/ 0 w 14"/>
                <a:gd name="T7" fmla="*/ 3 h 10"/>
                <a:gd name="T8" fmla="*/ 11 w 14"/>
                <a:gd name="T9" fmla="*/ 8 h 10"/>
                <a:gd name="T10" fmla="*/ 14 w 14"/>
                <a:gd name="T11" fmla="*/ 10 h 10"/>
                <a:gd name="T12" fmla="*/ 13 w 14"/>
                <a:gd name="T13" fmla="*/ 8 h 10"/>
                <a:gd name="T14" fmla="*/ 7 w 14"/>
                <a:gd name="T15" fmla="*/ 2 h 10"/>
                <a:gd name="T16" fmla="*/ 2 w 14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6" y="5"/>
                    <a:pt x="11" y="8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6"/>
                    <a:pt x="10" y="3"/>
                    <a:pt x="7" y="2"/>
                  </a:cubicBezTo>
                  <a:cubicBezTo>
                    <a:pt x="7" y="2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E4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7" name="Freeform 1055"/>
            <p:cNvSpPr/>
            <p:nvPr/>
          </p:nvSpPr>
          <p:spPr bwMode="auto">
            <a:xfrm>
              <a:off x="8836025" y="5507038"/>
              <a:ext cx="4763" cy="7938"/>
            </a:xfrm>
            <a:custGeom>
              <a:avLst/>
              <a:gdLst>
                <a:gd name="T0" fmla="*/ 3 w 3"/>
                <a:gd name="T1" fmla="*/ 0 h 5"/>
                <a:gd name="T2" fmla="*/ 1 w 3"/>
                <a:gd name="T3" fmla="*/ 2 h 5"/>
                <a:gd name="T4" fmla="*/ 1 w 3"/>
                <a:gd name="T5" fmla="*/ 4 h 5"/>
                <a:gd name="T6" fmla="*/ 2 w 3"/>
                <a:gd name="T7" fmla="*/ 5 h 5"/>
                <a:gd name="T8" fmla="*/ 2 w 3"/>
                <a:gd name="T9" fmla="*/ 2 h 5"/>
                <a:gd name="T10" fmla="*/ 3 w 3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5"/>
                    <a:pt x="2" y="2"/>
                    <a:pt x="2" y="2"/>
                  </a:cubicBezTo>
                  <a:cubicBezTo>
                    <a:pt x="2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EFCF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8" name="Freeform 1056"/>
            <p:cNvSpPr/>
            <p:nvPr/>
          </p:nvSpPr>
          <p:spPr bwMode="auto">
            <a:xfrm>
              <a:off x="8837613" y="5505450"/>
              <a:ext cx="4763" cy="12700"/>
            </a:xfrm>
            <a:custGeom>
              <a:avLst/>
              <a:gdLst>
                <a:gd name="T0" fmla="*/ 2 w 3"/>
                <a:gd name="T1" fmla="*/ 0 h 8"/>
                <a:gd name="T2" fmla="*/ 3 w 3"/>
                <a:gd name="T3" fmla="*/ 2 h 8"/>
                <a:gd name="T4" fmla="*/ 2 w 3"/>
                <a:gd name="T5" fmla="*/ 4 h 8"/>
                <a:gd name="T6" fmla="*/ 2 w 3"/>
                <a:gd name="T7" fmla="*/ 7 h 8"/>
                <a:gd name="T8" fmla="*/ 1 w 3"/>
                <a:gd name="T9" fmla="*/ 6 h 8"/>
                <a:gd name="T10" fmla="*/ 1 w 3"/>
                <a:gd name="T11" fmla="*/ 3 h 8"/>
                <a:gd name="T12" fmla="*/ 2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2" y="0"/>
                  </a:moveTo>
                  <a:cubicBezTo>
                    <a:pt x="2" y="0"/>
                    <a:pt x="3" y="0"/>
                    <a:pt x="3" y="2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7"/>
                    <a:pt x="2" y="7"/>
                  </a:cubicBezTo>
                  <a:cubicBezTo>
                    <a:pt x="2" y="7"/>
                    <a:pt x="1" y="8"/>
                    <a:pt x="1" y="6"/>
                  </a:cubicBezTo>
                  <a:cubicBezTo>
                    <a:pt x="1" y="6"/>
                    <a:pt x="0" y="5"/>
                    <a:pt x="1" y="3"/>
                  </a:cubicBezTo>
                  <a:cubicBezTo>
                    <a:pt x="1" y="3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9" name="Freeform 1057"/>
            <p:cNvSpPr/>
            <p:nvPr/>
          </p:nvSpPr>
          <p:spPr bwMode="auto">
            <a:xfrm>
              <a:off x="8894763" y="5708650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0" name="Freeform 1058"/>
            <p:cNvSpPr/>
            <p:nvPr/>
          </p:nvSpPr>
          <p:spPr bwMode="auto">
            <a:xfrm>
              <a:off x="8896350" y="5680075"/>
              <a:ext cx="9525" cy="26988"/>
            </a:xfrm>
            <a:custGeom>
              <a:avLst/>
              <a:gdLst>
                <a:gd name="T0" fmla="*/ 0 w 6"/>
                <a:gd name="T1" fmla="*/ 15 h 17"/>
                <a:gd name="T2" fmla="*/ 6 w 6"/>
                <a:gd name="T3" fmla="*/ 0 h 17"/>
                <a:gd name="T4" fmla="*/ 6 w 6"/>
                <a:gd name="T5" fmla="*/ 1 h 17"/>
                <a:gd name="T6" fmla="*/ 6 w 6"/>
                <a:gd name="T7" fmla="*/ 2 h 17"/>
                <a:gd name="T8" fmla="*/ 0 w 6"/>
                <a:gd name="T9" fmla="*/ 17 h 17"/>
                <a:gd name="T10" fmla="*/ 0 w 6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7">
                  <a:moveTo>
                    <a:pt x="0" y="15"/>
                  </a:moveTo>
                  <a:cubicBezTo>
                    <a:pt x="5" y="8"/>
                    <a:pt x="6" y="1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5"/>
                    <a:pt x="4" y="11"/>
                    <a:pt x="0" y="17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1" name="Freeform 1059"/>
            <p:cNvSpPr/>
            <p:nvPr/>
          </p:nvSpPr>
          <p:spPr bwMode="auto">
            <a:xfrm>
              <a:off x="8874125" y="5721350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2" name="Freeform 1060"/>
            <p:cNvSpPr/>
            <p:nvPr/>
          </p:nvSpPr>
          <p:spPr bwMode="auto">
            <a:xfrm>
              <a:off x="8847138" y="5732463"/>
              <a:ext cx="12700" cy="9525"/>
            </a:xfrm>
            <a:custGeom>
              <a:avLst/>
              <a:gdLst>
                <a:gd name="T0" fmla="*/ 8 w 8"/>
                <a:gd name="T1" fmla="*/ 6 h 6"/>
                <a:gd name="T2" fmla="*/ 1 w 8"/>
                <a:gd name="T3" fmla="*/ 2 h 6"/>
                <a:gd name="T4" fmla="*/ 0 w 8"/>
                <a:gd name="T5" fmla="*/ 0 h 6"/>
                <a:gd name="T6" fmla="*/ 8 w 8"/>
                <a:gd name="T7" fmla="*/ 5 h 6"/>
                <a:gd name="T8" fmla="*/ 8 w 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8" y="6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6"/>
                    <a:pt x="8" y="6"/>
                  </a:cubicBezTo>
                  <a:close/>
                </a:path>
              </a:pathLst>
            </a:custGeom>
            <a:solidFill>
              <a:srgbClr val="723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3" name="Freeform 1061"/>
            <p:cNvSpPr/>
            <p:nvPr/>
          </p:nvSpPr>
          <p:spPr bwMode="auto">
            <a:xfrm>
              <a:off x="8859838" y="5681663"/>
              <a:ext cx="46038" cy="60325"/>
            </a:xfrm>
            <a:custGeom>
              <a:avLst/>
              <a:gdLst>
                <a:gd name="T0" fmla="*/ 0 w 29"/>
                <a:gd name="T1" fmla="*/ 16 h 38"/>
                <a:gd name="T2" fmla="*/ 0 w 29"/>
                <a:gd name="T3" fmla="*/ 17 h 38"/>
                <a:gd name="T4" fmla="*/ 0 w 29"/>
                <a:gd name="T5" fmla="*/ 18 h 38"/>
                <a:gd name="T6" fmla="*/ 6 w 29"/>
                <a:gd name="T7" fmla="*/ 25 h 38"/>
                <a:gd name="T8" fmla="*/ 14 w 29"/>
                <a:gd name="T9" fmla="*/ 23 h 38"/>
                <a:gd name="T10" fmla="*/ 20 w 29"/>
                <a:gd name="T11" fmla="*/ 18 h 38"/>
                <a:gd name="T12" fmla="*/ 23 w 29"/>
                <a:gd name="T13" fmla="*/ 16 h 38"/>
                <a:gd name="T14" fmla="*/ 29 w 29"/>
                <a:gd name="T15" fmla="*/ 1 h 38"/>
                <a:gd name="T16" fmla="*/ 29 w 29"/>
                <a:gd name="T17" fmla="*/ 0 h 38"/>
                <a:gd name="T18" fmla="*/ 29 w 29"/>
                <a:gd name="T19" fmla="*/ 20 h 38"/>
                <a:gd name="T20" fmla="*/ 27 w 29"/>
                <a:gd name="T21" fmla="*/ 23 h 38"/>
                <a:gd name="T22" fmla="*/ 1 w 29"/>
                <a:gd name="T23" fmla="*/ 38 h 38"/>
                <a:gd name="T24" fmla="*/ 0 w 29"/>
                <a:gd name="T25" fmla="*/ 37 h 38"/>
                <a:gd name="T26" fmla="*/ 0 w 29"/>
                <a:gd name="T27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8">
                  <a:moveTo>
                    <a:pt x="0" y="16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22"/>
                    <a:pt x="3" y="24"/>
                    <a:pt x="6" y="25"/>
                  </a:cubicBezTo>
                  <a:cubicBezTo>
                    <a:pt x="6" y="25"/>
                    <a:pt x="12" y="24"/>
                    <a:pt x="14" y="23"/>
                  </a:cubicBezTo>
                  <a:cubicBezTo>
                    <a:pt x="16" y="22"/>
                    <a:pt x="20" y="19"/>
                    <a:pt x="20" y="18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7" y="10"/>
                    <a:pt x="28" y="4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1"/>
                    <a:pt x="28" y="22"/>
                    <a:pt x="27" y="23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8"/>
                    <a:pt x="0" y="38"/>
                    <a:pt x="0" y="37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4" name="Freeform 1062"/>
            <p:cNvSpPr/>
            <p:nvPr/>
          </p:nvSpPr>
          <p:spPr bwMode="auto">
            <a:xfrm>
              <a:off x="8847138" y="5700713"/>
              <a:ext cx="12700" cy="6350"/>
            </a:xfrm>
            <a:custGeom>
              <a:avLst/>
              <a:gdLst>
                <a:gd name="T0" fmla="*/ 8 w 8"/>
                <a:gd name="T1" fmla="*/ 4 h 4"/>
                <a:gd name="T2" fmla="*/ 0 w 8"/>
                <a:gd name="T3" fmla="*/ 0 h 4"/>
                <a:gd name="T4" fmla="*/ 0 w 8"/>
                <a:gd name="T5" fmla="*/ 0 h 4"/>
                <a:gd name="T6" fmla="*/ 8 w 8"/>
                <a:gd name="T7" fmla="*/ 4 h 4"/>
                <a:gd name="T8" fmla="*/ 8 w 8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8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5C3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5" name="Freeform 1063"/>
            <p:cNvSpPr/>
            <p:nvPr/>
          </p:nvSpPr>
          <p:spPr bwMode="auto">
            <a:xfrm>
              <a:off x="8859838" y="5707063"/>
              <a:ext cx="9525" cy="14288"/>
            </a:xfrm>
            <a:custGeom>
              <a:avLst/>
              <a:gdLst>
                <a:gd name="T0" fmla="*/ 0 w 6"/>
                <a:gd name="T1" fmla="*/ 0 h 9"/>
                <a:gd name="T2" fmla="*/ 6 w 6"/>
                <a:gd name="T3" fmla="*/ 8 h 9"/>
                <a:gd name="T4" fmla="*/ 6 w 6"/>
                <a:gd name="T5" fmla="*/ 8 h 9"/>
                <a:gd name="T6" fmla="*/ 6 w 6"/>
                <a:gd name="T7" fmla="*/ 9 h 9"/>
                <a:gd name="T8" fmla="*/ 0 w 6"/>
                <a:gd name="T9" fmla="*/ 2 h 9"/>
                <a:gd name="T10" fmla="*/ 0 w 6"/>
                <a:gd name="T11" fmla="*/ 1 h 9"/>
                <a:gd name="T12" fmla="*/ 0 w 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4"/>
                    <a:pt x="3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3" y="8"/>
                    <a:pt x="1" y="6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6" name="Freeform 1064"/>
            <p:cNvSpPr/>
            <p:nvPr/>
          </p:nvSpPr>
          <p:spPr bwMode="auto">
            <a:xfrm>
              <a:off x="8859838" y="5680075"/>
              <a:ext cx="46038" cy="39688"/>
            </a:xfrm>
            <a:custGeom>
              <a:avLst/>
              <a:gdLst>
                <a:gd name="T0" fmla="*/ 29 w 29"/>
                <a:gd name="T1" fmla="*/ 0 h 25"/>
                <a:gd name="T2" fmla="*/ 23 w 29"/>
                <a:gd name="T3" fmla="*/ 15 h 25"/>
                <a:gd name="T4" fmla="*/ 23 w 29"/>
                <a:gd name="T5" fmla="*/ 15 h 25"/>
                <a:gd name="T6" fmla="*/ 22 w 29"/>
                <a:gd name="T7" fmla="*/ 15 h 25"/>
                <a:gd name="T8" fmla="*/ 20 w 29"/>
                <a:gd name="T9" fmla="*/ 16 h 25"/>
                <a:gd name="T10" fmla="*/ 20 w 29"/>
                <a:gd name="T11" fmla="*/ 17 h 25"/>
                <a:gd name="T12" fmla="*/ 20 w 29"/>
                <a:gd name="T13" fmla="*/ 19 h 25"/>
                <a:gd name="T14" fmla="*/ 14 w 29"/>
                <a:gd name="T15" fmla="*/ 23 h 25"/>
                <a:gd name="T16" fmla="*/ 9 w 29"/>
                <a:gd name="T17" fmla="*/ 25 h 25"/>
                <a:gd name="T18" fmla="*/ 9 w 29"/>
                <a:gd name="T19" fmla="*/ 23 h 25"/>
                <a:gd name="T20" fmla="*/ 8 w 29"/>
                <a:gd name="T21" fmla="*/ 23 h 25"/>
                <a:gd name="T22" fmla="*/ 7 w 29"/>
                <a:gd name="T23" fmla="*/ 24 h 25"/>
                <a:gd name="T24" fmla="*/ 6 w 29"/>
                <a:gd name="T25" fmla="*/ 25 h 25"/>
                <a:gd name="T26" fmla="*/ 0 w 29"/>
                <a:gd name="T27" fmla="*/ 17 h 25"/>
                <a:gd name="T28" fmla="*/ 0 w 29"/>
                <a:gd name="T29" fmla="*/ 17 h 25"/>
                <a:gd name="T30" fmla="*/ 9 w 29"/>
                <a:gd name="T31" fmla="*/ 12 h 25"/>
                <a:gd name="T32" fmla="*/ 10 w 29"/>
                <a:gd name="T33" fmla="*/ 11 h 25"/>
                <a:gd name="T34" fmla="*/ 18 w 29"/>
                <a:gd name="T35" fmla="*/ 6 h 25"/>
                <a:gd name="T36" fmla="*/ 20 w 29"/>
                <a:gd name="T37" fmla="*/ 5 h 25"/>
                <a:gd name="T38" fmla="*/ 29 w 29"/>
                <a:gd name="T3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25">
                  <a:moveTo>
                    <a:pt x="29" y="0"/>
                  </a:moveTo>
                  <a:cubicBezTo>
                    <a:pt x="29" y="1"/>
                    <a:pt x="28" y="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2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8" y="20"/>
                    <a:pt x="16" y="22"/>
                    <a:pt x="14" y="23"/>
                  </a:cubicBezTo>
                  <a:cubicBezTo>
                    <a:pt x="12" y="24"/>
                    <a:pt x="11" y="25"/>
                    <a:pt x="9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8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5"/>
                  </a:cubicBezTo>
                  <a:cubicBezTo>
                    <a:pt x="3" y="24"/>
                    <a:pt x="0" y="21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0" y="5"/>
                    <a:pt x="20" y="5"/>
                    <a:pt x="20" y="5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A56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7" name="Freeform 1065"/>
            <p:cNvSpPr/>
            <p:nvPr/>
          </p:nvSpPr>
          <p:spPr bwMode="auto">
            <a:xfrm>
              <a:off x="8847138" y="5673725"/>
              <a:ext cx="58738" cy="68263"/>
            </a:xfrm>
            <a:custGeom>
              <a:avLst/>
              <a:gdLst>
                <a:gd name="T0" fmla="*/ 30 w 37"/>
                <a:gd name="T1" fmla="*/ 0 h 43"/>
                <a:gd name="T2" fmla="*/ 37 w 37"/>
                <a:gd name="T3" fmla="*/ 4 h 43"/>
                <a:gd name="T4" fmla="*/ 8 w 37"/>
                <a:gd name="T5" fmla="*/ 21 h 43"/>
                <a:gd name="T6" fmla="*/ 8 w 37"/>
                <a:gd name="T7" fmla="*/ 22 h 43"/>
                <a:gd name="T8" fmla="*/ 8 w 37"/>
                <a:gd name="T9" fmla="*/ 42 h 43"/>
                <a:gd name="T10" fmla="*/ 8 w 37"/>
                <a:gd name="T11" fmla="*/ 43 h 43"/>
                <a:gd name="T12" fmla="*/ 1 w 37"/>
                <a:gd name="T13" fmla="*/ 39 h 43"/>
                <a:gd name="T14" fmla="*/ 0 w 37"/>
                <a:gd name="T15" fmla="*/ 37 h 43"/>
                <a:gd name="T16" fmla="*/ 0 w 37"/>
                <a:gd name="T17" fmla="*/ 17 h 43"/>
                <a:gd name="T18" fmla="*/ 30 w 37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43">
                  <a:moveTo>
                    <a:pt x="30" y="0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3"/>
                    <a:pt x="8" y="43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8"/>
                    <a:pt x="0" y="38"/>
                    <a:pt x="0" y="37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6D3B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8" name="Freeform 1066"/>
            <p:cNvSpPr/>
            <p:nvPr/>
          </p:nvSpPr>
          <p:spPr bwMode="auto">
            <a:xfrm>
              <a:off x="8874125" y="5710238"/>
              <a:ext cx="19050" cy="11113"/>
            </a:xfrm>
            <a:custGeom>
              <a:avLst/>
              <a:gdLst>
                <a:gd name="T0" fmla="*/ 0 w 12"/>
                <a:gd name="T1" fmla="*/ 6 h 7"/>
                <a:gd name="T2" fmla="*/ 5 w 12"/>
                <a:gd name="T3" fmla="*/ 4 h 7"/>
                <a:gd name="T4" fmla="*/ 11 w 12"/>
                <a:gd name="T5" fmla="*/ 0 h 7"/>
                <a:gd name="T6" fmla="*/ 12 w 12"/>
                <a:gd name="T7" fmla="*/ 0 h 7"/>
                <a:gd name="T8" fmla="*/ 11 w 12"/>
                <a:gd name="T9" fmla="*/ 0 h 7"/>
                <a:gd name="T10" fmla="*/ 5 w 12"/>
                <a:gd name="T11" fmla="*/ 5 h 7"/>
                <a:gd name="T12" fmla="*/ 0 w 12"/>
                <a:gd name="T13" fmla="*/ 7 h 7"/>
                <a:gd name="T14" fmla="*/ 0 w 12"/>
                <a:gd name="T1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7">
                  <a:moveTo>
                    <a:pt x="0" y="6"/>
                  </a:moveTo>
                  <a:cubicBezTo>
                    <a:pt x="2" y="5"/>
                    <a:pt x="3" y="5"/>
                    <a:pt x="5" y="4"/>
                  </a:cubicBezTo>
                  <a:cubicBezTo>
                    <a:pt x="8" y="2"/>
                    <a:pt x="9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8" y="4"/>
                    <a:pt x="5" y="5"/>
                  </a:cubicBezTo>
                  <a:cubicBezTo>
                    <a:pt x="3" y="6"/>
                    <a:pt x="2" y="7"/>
                    <a:pt x="0" y="7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9" name="Freeform 1067"/>
            <p:cNvSpPr/>
            <p:nvPr/>
          </p:nvSpPr>
          <p:spPr bwMode="auto">
            <a:xfrm>
              <a:off x="8869363" y="5721350"/>
              <a:ext cx="1588" cy="3175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0 h 2"/>
                <a:gd name="T12" fmla="*/ 1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54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0" name="Freeform 1068"/>
            <p:cNvSpPr/>
            <p:nvPr/>
          </p:nvSpPr>
          <p:spPr bwMode="auto">
            <a:xfrm>
              <a:off x="8869363" y="5719763"/>
              <a:ext cx="4763" cy="1588"/>
            </a:xfrm>
            <a:custGeom>
              <a:avLst/>
              <a:gdLst>
                <a:gd name="T0" fmla="*/ 1 w 3"/>
                <a:gd name="T1" fmla="*/ 1 h 1"/>
                <a:gd name="T2" fmla="*/ 0 w 3"/>
                <a:gd name="T3" fmla="*/ 1 h 1"/>
                <a:gd name="T4" fmla="*/ 3 w 3"/>
                <a:gd name="T5" fmla="*/ 0 h 1"/>
                <a:gd name="T6" fmla="*/ 3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1" name="Freeform 1069"/>
            <p:cNvSpPr/>
            <p:nvPr/>
          </p:nvSpPr>
          <p:spPr bwMode="auto">
            <a:xfrm>
              <a:off x="8870950" y="5719763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1 h 3"/>
                <a:gd name="T12" fmla="*/ 2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87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2" name="Freeform 1070"/>
            <p:cNvSpPr/>
            <p:nvPr/>
          </p:nvSpPr>
          <p:spPr bwMode="auto">
            <a:xfrm>
              <a:off x="8869363" y="5716588"/>
              <a:ext cx="4763" cy="6350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0 h 4"/>
                <a:gd name="T4" fmla="*/ 2 w 3"/>
                <a:gd name="T5" fmla="*/ 0 h 4"/>
                <a:gd name="T6" fmla="*/ 3 w 3"/>
                <a:gd name="T7" fmla="*/ 0 h 4"/>
                <a:gd name="T8" fmla="*/ 3 w 3"/>
                <a:gd name="T9" fmla="*/ 0 h 4"/>
                <a:gd name="T10" fmla="*/ 1 w 3"/>
                <a:gd name="T11" fmla="*/ 1 h 4"/>
                <a:gd name="T12" fmla="*/ 0 w 3"/>
                <a:gd name="T13" fmla="*/ 2 h 4"/>
                <a:gd name="T14" fmla="*/ 0 w 3"/>
                <a:gd name="T15" fmla="*/ 4 h 4"/>
                <a:gd name="T16" fmla="*/ 0 w 3"/>
                <a:gd name="T17" fmla="*/ 4 h 4"/>
                <a:gd name="T18" fmla="*/ 0 w 3"/>
                <a:gd name="T19" fmla="*/ 2 h 4"/>
                <a:gd name="T20" fmla="*/ 0 w 3"/>
                <a:gd name="T2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955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3" name="Freeform 1071"/>
            <p:cNvSpPr/>
            <p:nvPr/>
          </p:nvSpPr>
          <p:spPr bwMode="auto">
            <a:xfrm>
              <a:off x="8869363" y="5716588"/>
              <a:ext cx="4763" cy="6350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0 h 4"/>
                <a:gd name="T4" fmla="*/ 3 w 3"/>
                <a:gd name="T5" fmla="*/ 2 h 4"/>
                <a:gd name="T6" fmla="*/ 0 w 3"/>
                <a:gd name="T7" fmla="*/ 4 h 4"/>
                <a:gd name="T8" fmla="*/ 0 w 3"/>
                <a:gd name="T9" fmla="*/ 2 h 4"/>
                <a:gd name="T10" fmla="*/ 1 w 3"/>
                <a:gd name="T11" fmla="*/ 1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4" name="Freeform 1072"/>
            <p:cNvSpPr/>
            <p:nvPr/>
          </p:nvSpPr>
          <p:spPr bwMode="auto">
            <a:xfrm>
              <a:off x="8891588" y="5708650"/>
              <a:ext cx="1588" cy="4763"/>
            </a:xfrm>
            <a:custGeom>
              <a:avLst/>
              <a:gdLst>
                <a:gd name="T0" fmla="*/ 1 w 1"/>
                <a:gd name="T1" fmla="*/ 1 h 3"/>
                <a:gd name="T2" fmla="*/ 1 w 1"/>
                <a:gd name="T3" fmla="*/ 2 h 3"/>
                <a:gd name="T4" fmla="*/ 1 w 1"/>
                <a:gd name="T5" fmla="*/ 3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0 h 3"/>
                <a:gd name="T12" fmla="*/ 1 w 1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54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5" name="Freeform 1073"/>
            <p:cNvSpPr/>
            <p:nvPr/>
          </p:nvSpPr>
          <p:spPr bwMode="auto">
            <a:xfrm>
              <a:off x="8891588" y="5707063"/>
              <a:ext cx="4763" cy="3175"/>
            </a:xfrm>
            <a:custGeom>
              <a:avLst/>
              <a:gdLst>
                <a:gd name="T0" fmla="*/ 1 w 3"/>
                <a:gd name="T1" fmla="*/ 2 h 2"/>
                <a:gd name="T2" fmla="*/ 0 w 3"/>
                <a:gd name="T3" fmla="*/ 1 h 2"/>
                <a:gd name="T4" fmla="*/ 3 w 3"/>
                <a:gd name="T5" fmla="*/ 0 h 2"/>
                <a:gd name="T6" fmla="*/ 3 w 3"/>
                <a:gd name="T7" fmla="*/ 0 h 2"/>
                <a:gd name="T8" fmla="*/ 1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B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6" name="Freeform 1074"/>
            <p:cNvSpPr/>
            <p:nvPr/>
          </p:nvSpPr>
          <p:spPr bwMode="auto">
            <a:xfrm>
              <a:off x="8893175" y="5707063"/>
              <a:ext cx="3175" cy="635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2 h 4"/>
                <a:gd name="T4" fmla="*/ 1 w 2"/>
                <a:gd name="T5" fmla="*/ 3 h 4"/>
                <a:gd name="T6" fmla="*/ 0 w 2"/>
                <a:gd name="T7" fmla="*/ 3 h 4"/>
                <a:gd name="T8" fmla="*/ 0 w 2"/>
                <a:gd name="T9" fmla="*/ 3 h 4"/>
                <a:gd name="T10" fmla="*/ 0 w 2"/>
                <a:gd name="T11" fmla="*/ 2 h 4"/>
                <a:gd name="T12" fmla="*/ 2 w 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87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7" name="Freeform 1075"/>
            <p:cNvSpPr/>
            <p:nvPr/>
          </p:nvSpPr>
          <p:spPr bwMode="auto">
            <a:xfrm>
              <a:off x="8891588" y="5703888"/>
              <a:ext cx="4763" cy="6350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0 h 4"/>
                <a:gd name="T4" fmla="*/ 2 w 3"/>
                <a:gd name="T5" fmla="*/ 0 h 4"/>
                <a:gd name="T6" fmla="*/ 3 w 3"/>
                <a:gd name="T7" fmla="*/ 0 h 4"/>
                <a:gd name="T8" fmla="*/ 3 w 3"/>
                <a:gd name="T9" fmla="*/ 0 h 4"/>
                <a:gd name="T10" fmla="*/ 1 w 3"/>
                <a:gd name="T11" fmla="*/ 1 h 4"/>
                <a:gd name="T12" fmla="*/ 1 w 3"/>
                <a:gd name="T13" fmla="*/ 1 h 4"/>
                <a:gd name="T14" fmla="*/ 1 w 3"/>
                <a:gd name="T15" fmla="*/ 1 h 4"/>
                <a:gd name="T16" fmla="*/ 0 w 3"/>
                <a:gd name="T17" fmla="*/ 2 h 4"/>
                <a:gd name="T18" fmla="*/ 0 w 3"/>
                <a:gd name="T19" fmla="*/ 4 h 4"/>
                <a:gd name="T20" fmla="*/ 0 w 3"/>
                <a:gd name="T21" fmla="*/ 4 h 4"/>
                <a:gd name="T22" fmla="*/ 0 w 3"/>
                <a:gd name="T23" fmla="*/ 2 h 4"/>
                <a:gd name="T24" fmla="*/ 0 w 3"/>
                <a:gd name="T2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955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8" name="Freeform 1076"/>
            <p:cNvSpPr/>
            <p:nvPr/>
          </p:nvSpPr>
          <p:spPr bwMode="auto">
            <a:xfrm>
              <a:off x="8891588" y="5703888"/>
              <a:ext cx="4763" cy="6350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0 h 4"/>
                <a:gd name="T4" fmla="*/ 3 w 3"/>
                <a:gd name="T5" fmla="*/ 2 h 4"/>
                <a:gd name="T6" fmla="*/ 0 w 3"/>
                <a:gd name="T7" fmla="*/ 4 h 4"/>
                <a:gd name="T8" fmla="*/ 0 w 3"/>
                <a:gd name="T9" fmla="*/ 2 h 4"/>
                <a:gd name="T10" fmla="*/ 1 w 3"/>
                <a:gd name="T11" fmla="*/ 1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9" name="Rectangle 1077"/>
            <p:cNvSpPr>
              <a:spLocks noChangeArrowheads="1"/>
            </p:cNvSpPr>
            <p:nvPr/>
          </p:nvSpPr>
          <p:spPr bwMode="auto">
            <a:xfrm>
              <a:off x="8864600" y="5692775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0" name="Rectangle 1078"/>
            <p:cNvSpPr>
              <a:spLocks noChangeArrowheads="1"/>
            </p:cNvSpPr>
            <p:nvPr/>
          </p:nvSpPr>
          <p:spPr bwMode="auto">
            <a:xfrm>
              <a:off x="8872538" y="5694363"/>
              <a:ext cx="1588" cy="1588"/>
            </a:xfrm>
            <a:prstGeom prst="rect">
              <a:avLst/>
            </a:pr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1" name="Freeform 1079"/>
            <p:cNvSpPr/>
            <p:nvPr/>
          </p:nvSpPr>
          <p:spPr bwMode="auto">
            <a:xfrm>
              <a:off x="8870950" y="5694363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2" name="Freeform 1080"/>
            <p:cNvSpPr/>
            <p:nvPr/>
          </p:nvSpPr>
          <p:spPr bwMode="auto">
            <a:xfrm>
              <a:off x="8866188" y="5692775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0 w 2"/>
                <a:gd name="T5" fmla="*/ 1 h 2"/>
                <a:gd name="T6" fmla="*/ 0 w 2"/>
                <a:gd name="T7" fmla="*/ 0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3" name="Rectangle 1081"/>
            <p:cNvSpPr>
              <a:spLocks noChangeArrowheads="1"/>
            </p:cNvSpPr>
            <p:nvPr/>
          </p:nvSpPr>
          <p:spPr bwMode="auto">
            <a:xfrm>
              <a:off x="8869363" y="5695950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4" name="Freeform 1082"/>
            <p:cNvSpPr/>
            <p:nvPr/>
          </p:nvSpPr>
          <p:spPr bwMode="auto">
            <a:xfrm>
              <a:off x="8866188" y="5691188"/>
              <a:ext cx="6350" cy="4763"/>
            </a:xfrm>
            <a:custGeom>
              <a:avLst/>
              <a:gdLst>
                <a:gd name="T0" fmla="*/ 4 w 4"/>
                <a:gd name="T1" fmla="*/ 2 h 3"/>
                <a:gd name="T2" fmla="*/ 4 w 4"/>
                <a:gd name="T3" fmla="*/ 2 h 3"/>
                <a:gd name="T4" fmla="*/ 3 w 4"/>
                <a:gd name="T5" fmla="*/ 3 h 3"/>
                <a:gd name="T6" fmla="*/ 2 w 4"/>
                <a:gd name="T7" fmla="*/ 3 h 3"/>
                <a:gd name="T8" fmla="*/ 0 w 4"/>
                <a:gd name="T9" fmla="*/ 1 h 3"/>
                <a:gd name="T10" fmla="*/ 0 w 4"/>
                <a:gd name="T11" fmla="*/ 1 h 3"/>
                <a:gd name="T12" fmla="*/ 1 w 4"/>
                <a:gd name="T13" fmla="*/ 0 h 3"/>
                <a:gd name="T14" fmla="*/ 2 w 4"/>
                <a:gd name="T15" fmla="*/ 0 h 3"/>
                <a:gd name="T16" fmla="*/ 4 w 4"/>
                <a:gd name="T1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lnTo>
                    <a:pt x="4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B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5" name="Freeform 1083"/>
            <p:cNvSpPr/>
            <p:nvPr/>
          </p:nvSpPr>
          <p:spPr bwMode="auto">
            <a:xfrm>
              <a:off x="8880475" y="5683250"/>
              <a:ext cx="0" cy="1588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6" name="Freeform 1084"/>
            <p:cNvSpPr/>
            <p:nvPr/>
          </p:nvSpPr>
          <p:spPr bwMode="auto">
            <a:xfrm>
              <a:off x="8888413" y="5684838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7" name="Freeform 1085"/>
            <p:cNvSpPr/>
            <p:nvPr/>
          </p:nvSpPr>
          <p:spPr bwMode="auto">
            <a:xfrm>
              <a:off x="8886825" y="5686425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8" name="Freeform 1086"/>
            <p:cNvSpPr/>
            <p:nvPr/>
          </p:nvSpPr>
          <p:spPr bwMode="auto">
            <a:xfrm>
              <a:off x="8880475" y="5684838"/>
              <a:ext cx="4763" cy="3175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2 h 2"/>
                <a:gd name="T4" fmla="*/ 0 w 3"/>
                <a:gd name="T5" fmla="*/ 0 h 2"/>
                <a:gd name="T6" fmla="*/ 0 w 3"/>
                <a:gd name="T7" fmla="*/ 0 h 2"/>
                <a:gd name="T8" fmla="*/ 3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9" name="Rectangle 1087"/>
            <p:cNvSpPr>
              <a:spLocks noChangeArrowheads="1"/>
            </p:cNvSpPr>
            <p:nvPr/>
          </p:nvSpPr>
          <p:spPr bwMode="auto">
            <a:xfrm>
              <a:off x="8885238" y="5686425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0" name="Freeform 1088"/>
            <p:cNvSpPr/>
            <p:nvPr/>
          </p:nvSpPr>
          <p:spPr bwMode="auto">
            <a:xfrm>
              <a:off x="8880475" y="5683250"/>
              <a:ext cx="7938" cy="3175"/>
            </a:xfrm>
            <a:custGeom>
              <a:avLst/>
              <a:gdLst>
                <a:gd name="T0" fmla="*/ 5 w 5"/>
                <a:gd name="T1" fmla="*/ 1 h 2"/>
                <a:gd name="T2" fmla="*/ 5 w 5"/>
                <a:gd name="T3" fmla="*/ 2 h 2"/>
                <a:gd name="T4" fmla="*/ 4 w 5"/>
                <a:gd name="T5" fmla="*/ 2 h 2"/>
                <a:gd name="T6" fmla="*/ 3 w 5"/>
                <a:gd name="T7" fmla="*/ 2 h 2"/>
                <a:gd name="T8" fmla="*/ 0 w 5"/>
                <a:gd name="T9" fmla="*/ 1 h 2"/>
                <a:gd name="T10" fmla="*/ 0 w 5"/>
                <a:gd name="T11" fmla="*/ 0 h 2"/>
                <a:gd name="T12" fmla="*/ 1 w 5"/>
                <a:gd name="T13" fmla="*/ 0 h 2"/>
                <a:gd name="T14" fmla="*/ 2 w 5"/>
                <a:gd name="T15" fmla="*/ 0 h 2"/>
                <a:gd name="T16" fmla="*/ 5 w 5"/>
                <a:gd name="T1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FB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1" name="Freeform 1089"/>
            <p:cNvSpPr/>
            <p:nvPr/>
          </p:nvSpPr>
          <p:spPr bwMode="auto">
            <a:xfrm>
              <a:off x="8880475" y="5681663"/>
              <a:ext cx="3175" cy="4763"/>
            </a:xfrm>
            <a:custGeom>
              <a:avLst/>
              <a:gdLst>
                <a:gd name="T0" fmla="*/ 0 w 2"/>
                <a:gd name="T1" fmla="*/ 0 h 3"/>
                <a:gd name="T2" fmla="*/ 1 w 2"/>
                <a:gd name="T3" fmla="*/ 1 h 3"/>
                <a:gd name="T4" fmla="*/ 2 w 2"/>
                <a:gd name="T5" fmla="*/ 3 h 3"/>
                <a:gd name="T6" fmla="*/ 1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2" name="Freeform 1090"/>
            <p:cNvSpPr/>
            <p:nvPr/>
          </p:nvSpPr>
          <p:spPr bwMode="auto">
            <a:xfrm>
              <a:off x="8880475" y="5681663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2 h 3"/>
                <a:gd name="T4" fmla="*/ 0 w 2"/>
                <a:gd name="T5" fmla="*/ 0 h 3"/>
                <a:gd name="T6" fmla="*/ 1 w 2"/>
                <a:gd name="T7" fmla="*/ 1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3" name="Freeform 1091"/>
            <p:cNvSpPr/>
            <p:nvPr/>
          </p:nvSpPr>
          <p:spPr bwMode="auto">
            <a:xfrm>
              <a:off x="8867775" y="5676900"/>
              <a:ext cx="15875" cy="17463"/>
            </a:xfrm>
            <a:custGeom>
              <a:avLst/>
              <a:gdLst>
                <a:gd name="T0" fmla="*/ 9 w 10"/>
                <a:gd name="T1" fmla="*/ 2 h 11"/>
                <a:gd name="T2" fmla="*/ 0 w 10"/>
                <a:gd name="T3" fmla="*/ 11 h 11"/>
                <a:gd name="T4" fmla="*/ 1 w 10"/>
                <a:gd name="T5" fmla="*/ 11 h 11"/>
                <a:gd name="T6" fmla="*/ 10 w 10"/>
                <a:gd name="T7" fmla="*/ 2 h 11"/>
                <a:gd name="T8" fmla="*/ 9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6" y="0"/>
                    <a:pt x="0" y="5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6"/>
                    <a:pt x="7" y="1"/>
                    <a:pt x="10" y="2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4" name="Freeform 1092"/>
            <p:cNvSpPr/>
            <p:nvPr/>
          </p:nvSpPr>
          <p:spPr bwMode="auto">
            <a:xfrm>
              <a:off x="8869363" y="5678488"/>
              <a:ext cx="17463" cy="15875"/>
            </a:xfrm>
            <a:custGeom>
              <a:avLst/>
              <a:gdLst>
                <a:gd name="T0" fmla="*/ 5 w 11"/>
                <a:gd name="T1" fmla="*/ 2 h 10"/>
                <a:gd name="T2" fmla="*/ 11 w 11"/>
                <a:gd name="T3" fmla="*/ 4 h 10"/>
                <a:gd name="T4" fmla="*/ 9 w 11"/>
                <a:gd name="T5" fmla="*/ 5 h 10"/>
                <a:gd name="T6" fmla="*/ 5 w 11"/>
                <a:gd name="T7" fmla="*/ 3 h 10"/>
                <a:gd name="T8" fmla="*/ 1 w 11"/>
                <a:gd name="T9" fmla="*/ 9 h 10"/>
                <a:gd name="T10" fmla="*/ 0 w 11"/>
                <a:gd name="T11" fmla="*/ 10 h 10"/>
                <a:gd name="T12" fmla="*/ 5 w 11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2"/>
                  </a:moveTo>
                  <a:cubicBezTo>
                    <a:pt x="8" y="0"/>
                    <a:pt x="10" y="1"/>
                    <a:pt x="11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3"/>
                    <a:pt x="7" y="2"/>
                    <a:pt x="5" y="3"/>
                  </a:cubicBezTo>
                  <a:cubicBezTo>
                    <a:pt x="3" y="4"/>
                    <a:pt x="2" y="7"/>
                    <a:pt x="1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3" y="3"/>
                    <a:pt x="5" y="2"/>
                  </a:cubicBezTo>
                  <a:close/>
                </a:path>
              </a:pathLst>
            </a:custGeom>
            <a:solidFill>
              <a:srgbClr val="A56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5" name="Freeform 1093"/>
            <p:cNvSpPr/>
            <p:nvPr/>
          </p:nvSpPr>
          <p:spPr bwMode="auto">
            <a:xfrm>
              <a:off x="8807450" y="5613400"/>
              <a:ext cx="36513" cy="17463"/>
            </a:xfrm>
            <a:custGeom>
              <a:avLst/>
              <a:gdLst>
                <a:gd name="T0" fmla="*/ 22 w 23"/>
                <a:gd name="T1" fmla="*/ 8 h 11"/>
                <a:gd name="T2" fmla="*/ 10 w 23"/>
                <a:gd name="T3" fmla="*/ 9 h 11"/>
                <a:gd name="T4" fmla="*/ 0 w 23"/>
                <a:gd name="T5" fmla="*/ 3 h 11"/>
                <a:gd name="T6" fmla="*/ 0 w 23"/>
                <a:gd name="T7" fmla="*/ 0 h 11"/>
                <a:gd name="T8" fmla="*/ 21 w 23"/>
                <a:gd name="T9" fmla="*/ 3 h 11"/>
                <a:gd name="T10" fmla="*/ 22 w 23"/>
                <a:gd name="T11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1">
                  <a:moveTo>
                    <a:pt x="22" y="8"/>
                  </a:moveTo>
                  <a:cubicBezTo>
                    <a:pt x="22" y="8"/>
                    <a:pt x="15" y="11"/>
                    <a:pt x="10" y="9"/>
                  </a:cubicBezTo>
                  <a:cubicBezTo>
                    <a:pt x="5" y="7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9" y="4"/>
                    <a:pt x="21" y="3"/>
                  </a:cubicBezTo>
                  <a:cubicBezTo>
                    <a:pt x="23" y="2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282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6" name="Freeform 1094"/>
            <p:cNvSpPr/>
            <p:nvPr/>
          </p:nvSpPr>
          <p:spPr bwMode="auto">
            <a:xfrm>
              <a:off x="8802688" y="5526088"/>
              <a:ext cx="47625" cy="101600"/>
            </a:xfrm>
            <a:custGeom>
              <a:avLst/>
              <a:gdLst>
                <a:gd name="T0" fmla="*/ 26 w 30"/>
                <a:gd name="T1" fmla="*/ 12 h 64"/>
                <a:gd name="T2" fmla="*/ 30 w 30"/>
                <a:gd name="T3" fmla="*/ 23 h 64"/>
                <a:gd name="T4" fmla="*/ 29 w 30"/>
                <a:gd name="T5" fmla="*/ 57 h 64"/>
                <a:gd name="T6" fmla="*/ 23 w 30"/>
                <a:gd name="T7" fmla="*/ 63 h 64"/>
                <a:gd name="T8" fmla="*/ 13 w 30"/>
                <a:gd name="T9" fmla="*/ 63 h 64"/>
                <a:gd name="T10" fmla="*/ 1 w 30"/>
                <a:gd name="T11" fmla="*/ 55 h 64"/>
                <a:gd name="T12" fmla="*/ 0 w 30"/>
                <a:gd name="T13" fmla="*/ 18 h 64"/>
                <a:gd name="T14" fmla="*/ 2 w 30"/>
                <a:gd name="T15" fmla="*/ 5 h 64"/>
                <a:gd name="T16" fmla="*/ 8 w 30"/>
                <a:gd name="T17" fmla="*/ 1 h 64"/>
                <a:gd name="T18" fmla="*/ 20 w 30"/>
                <a:gd name="T19" fmla="*/ 6 h 64"/>
                <a:gd name="T20" fmla="*/ 26 w 30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4">
                  <a:moveTo>
                    <a:pt x="26" y="12"/>
                  </a:moveTo>
                  <a:cubicBezTo>
                    <a:pt x="29" y="14"/>
                    <a:pt x="30" y="16"/>
                    <a:pt x="30" y="23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29" y="58"/>
                    <a:pt x="29" y="62"/>
                    <a:pt x="23" y="63"/>
                  </a:cubicBezTo>
                  <a:cubicBezTo>
                    <a:pt x="20" y="63"/>
                    <a:pt x="17" y="64"/>
                    <a:pt x="13" y="63"/>
                  </a:cubicBezTo>
                  <a:cubicBezTo>
                    <a:pt x="11" y="62"/>
                    <a:pt x="1" y="57"/>
                    <a:pt x="1" y="5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3"/>
                    <a:pt x="1" y="8"/>
                    <a:pt x="2" y="5"/>
                  </a:cubicBezTo>
                  <a:cubicBezTo>
                    <a:pt x="3" y="0"/>
                    <a:pt x="8" y="1"/>
                    <a:pt x="8" y="1"/>
                  </a:cubicBezTo>
                  <a:cubicBezTo>
                    <a:pt x="8" y="1"/>
                    <a:pt x="16" y="3"/>
                    <a:pt x="20" y="6"/>
                  </a:cubicBezTo>
                  <a:cubicBezTo>
                    <a:pt x="22" y="8"/>
                    <a:pt x="22" y="8"/>
                    <a:pt x="26" y="12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7" name="Freeform 1095"/>
            <p:cNvSpPr/>
            <p:nvPr/>
          </p:nvSpPr>
          <p:spPr bwMode="auto">
            <a:xfrm>
              <a:off x="8880475" y="5541963"/>
              <a:ext cx="17463" cy="23813"/>
            </a:xfrm>
            <a:custGeom>
              <a:avLst/>
              <a:gdLst>
                <a:gd name="T0" fmla="*/ 9 w 11"/>
                <a:gd name="T1" fmla="*/ 1 h 15"/>
                <a:gd name="T2" fmla="*/ 6 w 11"/>
                <a:gd name="T3" fmla="*/ 0 h 15"/>
                <a:gd name="T4" fmla="*/ 3 w 11"/>
                <a:gd name="T5" fmla="*/ 3 h 15"/>
                <a:gd name="T6" fmla="*/ 3 w 11"/>
                <a:gd name="T7" fmla="*/ 4 h 15"/>
                <a:gd name="T8" fmla="*/ 1 w 11"/>
                <a:gd name="T9" fmla="*/ 8 h 15"/>
                <a:gd name="T10" fmla="*/ 2 w 11"/>
                <a:gd name="T11" fmla="*/ 13 h 15"/>
                <a:gd name="T12" fmla="*/ 3 w 11"/>
                <a:gd name="T13" fmla="*/ 13 h 15"/>
                <a:gd name="T14" fmla="*/ 6 w 11"/>
                <a:gd name="T15" fmla="*/ 12 h 15"/>
                <a:gd name="T16" fmla="*/ 10 w 11"/>
                <a:gd name="T17" fmla="*/ 5 h 15"/>
                <a:gd name="T18" fmla="*/ 9 w 11"/>
                <a:gd name="T1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5">
                  <a:moveTo>
                    <a:pt x="9" y="1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5" y="0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0" y="12"/>
                    <a:pt x="2" y="13"/>
                  </a:cubicBezTo>
                  <a:cubicBezTo>
                    <a:pt x="4" y="14"/>
                    <a:pt x="3" y="13"/>
                    <a:pt x="3" y="13"/>
                  </a:cubicBezTo>
                  <a:cubicBezTo>
                    <a:pt x="5" y="15"/>
                    <a:pt x="6" y="12"/>
                    <a:pt x="6" y="1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1" y="2"/>
                    <a:pt x="9" y="1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8" name="Freeform 1096"/>
            <p:cNvSpPr/>
            <p:nvPr/>
          </p:nvSpPr>
          <p:spPr bwMode="auto">
            <a:xfrm>
              <a:off x="8882063" y="5548313"/>
              <a:ext cx="19050" cy="19050"/>
            </a:xfrm>
            <a:custGeom>
              <a:avLst/>
              <a:gdLst>
                <a:gd name="T0" fmla="*/ 0 w 12"/>
                <a:gd name="T1" fmla="*/ 8 h 12"/>
                <a:gd name="T2" fmla="*/ 0 w 12"/>
                <a:gd name="T3" fmla="*/ 9 h 12"/>
                <a:gd name="T4" fmla="*/ 4 w 12"/>
                <a:gd name="T5" fmla="*/ 12 h 12"/>
                <a:gd name="T6" fmla="*/ 8 w 12"/>
                <a:gd name="T7" fmla="*/ 10 h 12"/>
                <a:gd name="T8" fmla="*/ 12 w 12"/>
                <a:gd name="T9" fmla="*/ 5 h 12"/>
                <a:gd name="T10" fmla="*/ 10 w 12"/>
                <a:gd name="T11" fmla="*/ 0 h 12"/>
                <a:gd name="T12" fmla="*/ 6 w 12"/>
                <a:gd name="T13" fmla="*/ 4 h 12"/>
                <a:gd name="T14" fmla="*/ 3 w 12"/>
                <a:gd name="T15" fmla="*/ 5 h 12"/>
                <a:gd name="T16" fmla="*/ 0 w 12"/>
                <a:gd name="T17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0" y="8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12" y="8"/>
                    <a:pt x="12" y="5"/>
                  </a:cubicBezTo>
                  <a:cubicBezTo>
                    <a:pt x="12" y="1"/>
                    <a:pt x="10" y="0"/>
                    <a:pt x="10" y="0"/>
                  </a:cubicBezTo>
                  <a:cubicBezTo>
                    <a:pt x="10" y="0"/>
                    <a:pt x="7" y="3"/>
                    <a:pt x="6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6"/>
                    <a:pt x="0" y="7"/>
                    <a:pt x="0" y="8"/>
                  </a:cubicBezTo>
                  <a:close/>
                </a:path>
              </a:pathLst>
            </a:custGeom>
            <a:solidFill>
              <a:srgbClr val="E8C7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9" name="Freeform 1097"/>
            <p:cNvSpPr/>
            <p:nvPr/>
          </p:nvSpPr>
          <p:spPr bwMode="auto">
            <a:xfrm>
              <a:off x="8888413" y="5545138"/>
              <a:ext cx="9525" cy="17463"/>
            </a:xfrm>
            <a:custGeom>
              <a:avLst/>
              <a:gdLst>
                <a:gd name="T0" fmla="*/ 6 w 6"/>
                <a:gd name="T1" fmla="*/ 2 h 11"/>
                <a:gd name="T2" fmla="*/ 3 w 6"/>
                <a:gd name="T3" fmla="*/ 5 h 11"/>
                <a:gd name="T4" fmla="*/ 2 w 6"/>
                <a:gd name="T5" fmla="*/ 9 h 11"/>
                <a:gd name="T6" fmla="*/ 0 w 6"/>
                <a:gd name="T7" fmla="*/ 9 h 11"/>
                <a:gd name="T8" fmla="*/ 0 w 6"/>
                <a:gd name="T9" fmla="*/ 5 h 11"/>
                <a:gd name="T10" fmla="*/ 3 w 6"/>
                <a:gd name="T11" fmla="*/ 0 h 11"/>
                <a:gd name="T12" fmla="*/ 6 w 6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">
                  <a:moveTo>
                    <a:pt x="6" y="2"/>
                  </a:moveTo>
                  <a:cubicBezTo>
                    <a:pt x="6" y="4"/>
                    <a:pt x="4" y="5"/>
                    <a:pt x="3" y="5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1"/>
                    <a:pt x="1" y="10"/>
                    <a:pt x="0" y="9"/>
                  </a:cubicBezTo>
                  <a:cubicBezTo>
                    <a:pt x="0" y="9"/>
                    <a:pt x="0" y="6"/>
                    <a:pt x="0" y="5"/>
                  </a:cubicBezTo>
                  <a:cubicBezTo>
                    <a:pt x="0" y="1"/>
                    <a:pt x="2" y="1"/>
                    <a:pt x="3" y="0"/>
                  </a:cubicBezTo>
                  <a:cubicBezTo>
                    <a:pt x="5" y="0"/>
                    <a:pt x="6" y="1"/>
                    <a:pt x="6" y="2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0" name="Freeform 1098"/>
            <p:cNvSpPr/>
            <p:nvPr/>
          </p:nvSpPr>
          <p:spPr bwMode="auto">
            <a:xfrm>
              <a:off x="8880475" y="5548313"/>
              <a:ext cx="12700" cy="14288"/>
            </a:xfrm>
            <a:custGeom>
              <a:avLst/>
              <a:gdLst>
                <a:gd name="T0" fmla="*/ 4 w 8"/>
                <a:gd name="T1" fmla="*/ 8 h 9"/>
                <a:gd name="T2" fmla="*/ 5 w 8"/>
                <a:gd name="T3" fmla="*/ 4 h 9"/>
                <a:gd name="T4" fmla="*/ 8 w 8"/>
                <a:gd name="T5" fmla="*/ 2 h 9"/>
                <a:gd name="T6" fmla="*/ 7 w 8"/>
                <a:gd name="T7" fmla="*/ 0 h 9"/>
                <a:gd name="T8" fmla="*/ 3 w 8"/>
                <a:gd name="T9" fmla="*/ 3 h 9"/>
                <a:gd name="T10" fmla="*/ 1 w 8"/>
                <a:gd name="T11" fmla="*/ 8 h 9"/>
                <a:gd name="T12" fmla="*/ 4 w 8"/>
                <a:gd name="T1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4" y="8"/>
                  </a:moveTo>
                  <a:cubicBezTo>
                    <a:pt x="5" y="8"/>
                    <a:pt x="5" y="6"/>
                    <a:pt x="5" y="4"/>
                  </a:cubicBezTo>
                  <a:cubicBezTo>
                    <a:pt x="4" y="4"/>
                    <a:pt x="7" y="3"/>
                    <a:pt x="8" y="2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0"/>
                    <a:pt x="3" y="2"/>
                    <a:pt x="3" y="3"/>
                  </a:cubicBezTo>
                  <a:cubicBezTo>
                    <a:pt x="0" y="5"/>
                    <a:pt x="0" y="6"/>
                    <a:pt x="1" y="8"/>
                  </a:cubicBezTo>
                  <a:cubicBezTo>
                    <a:pt x="1" y="9"/>
                    <a:pt x="2" y="9"/>
                    <a:pt x="4" y="8"/>
                  </a:cubicBezTo>
                  <a:close/>
                </a:path>
              </a:pathLst>
            </a:custGeom>
            <a:solidFill>
              <a:srgbClr val="E8C7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1" name="Freeform 1099"/>
            <p:cNvSpPr/>
            <p:nvPr/>
          </p:nvSpPr>
          <p:spPr bwMode="auto">
            <a:xfrm>
              <a:off x="8834438" y="5541963"/>
              <a:ext cx="57150" cy="50800"/>
            </a:xfrm>
            <a:custGeom>
              <a:avLst/>
              <a:gdLst>
                <a:gd name="T0" fmla="*/ 10 w 36"/>
                <a:gd name="T1" fmla="*/ 5 h 32"/>
                <a:gd name="T2" fmla="*/ 0 w 36"/>
                <a:gd name="T3" fmla="*/ 7 h 32"/>
                <a:gd name="T4" fmla="*/ 2 w 36"/>
                <a:gd name="T5" fmla="*/ 15 h 32"/>
                <a:gd name="T6" fmla="*/ 17 w 36"/>
                <a:gd name="T7" fmla="*/ 31 h 32"/>
                <a:gd name="T8" fmla="*/ 35 w 36"/>
                <a:gd name="T9" fmla="*/ 16 h 32"/>
                <a:gd name="T10" fmla="*/ 28 w 36"/>
                <a:gd name="T11" fmla="*/ 13 h 32"/>
                <a:gd name="T12" fmla="*/ 19 w 36"/>
                <a:gd name="T13" fmla="*/ 21 h 32"/>
                <a:gd name="T14" fmla="*/ 10 w 36"/>
                <a:gd name="T15" fmla="*/ 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2">
                  <a:moveTo>
                    <a:pt x="10" y="5"/>
                  </a:moveTo>
                  <a:cubicBezTo>
                    <a:pt x="7" y="2"/>
                    <a:pt x="1" y="0"/>
                    <a:pt x="0" y="7"/>
                  </a:cubicBezTo>
                  <a:cubicBezTo>
                    <a:pt x="0" y="9"/>
                    <a:pt x="0" y="12"/>
                    <a:pt x="2" y="15"/>
                  </a:cubicBezTo>
                  <a:cubicBezTo>
                    <a:pt x="6" y="22"/>
                    <a:pt x="13" y="30"/>
                    <a:pt x="17" y="31"/>
                  </a:cubicBezTo>
                  <a:cubicBezTo>
                    <a:pt x="21" y="32"/>
                    <a:pt x="36" y="19"/>
                    <a:pt x="35" y="16"/>
                  </a:cubicBezTo>
                  <a:cubicBezTo>
                    <a:pt x="35" y="14"/>
                    <a:pt x="31" y="10"/>
                    <a:pt x="28" y="13"/>
                  </a:cubicBezTo>
                  <a:cubicBezTo>
                    <a:pt x="26" y="15"/>
                    <a:pt x="20" y="21"/>
                    <a:pt x="19" y="21"/>
                  </a:cubicBezTo>
                  <a:cubicBezTo>
                    <a:pt x="18" y="21"/>
                    <a:pt x="12" y="10"/>
                    <a:pt x="10" y="5"/>
                  </a:cubicBezTo>
                  <a:close/>
                </a:path>
              </a:pathLst>
            </a:custGeom>
            <a:solidFill>
              <a:srgbClr val="5654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2" name="Freeform 1100"/>
            <p:cNvSpPr/>
            <p:nvPr/>
          </p:nvSpPr>
          <p:spPr bwMode="auto">
            <a:xfrm>
              <a:off x="8916988" y="5665788"/>
              <a:ext cx="31750" cy="12700"/>
            </a:xfrm>
            <a:custGeom>
              <a:avLst/>
              <a:gdLst>
                <a:gd name="T0" fmla="*/ 0 w 20"/>
                <a:gd name="T1" fmla="*/ 4 h 8"/>
                <a:gd name="T2" fmla="*/ 4 w 20"/>
                <a:gd name="T3" fmla="*/ 6 h 8"/>
                <a:gd name="T4" fmla="*/ 12 w 20"/>
                <a:gd name="T5" fmla="*/ 5 h 8"/>
                <a:gd name="T6" fmla="*/ 17 w 20"/>
                <a:gd name="T7" fmla="*/ 1 h 8"/>
                <a:gd name="T8" fmla="*/ 20 w 20"/>
                <a:gd name="T9" fmla="*/ 1 h 8"/>
                <a:gd name="T10" fmla="*/ 20 w 20"/>
                <a:gd name="T11" fmla="*/ 1 h 8"/>
                <a:gd name="T12" fmla="*/ 19 w 20"/>
                <a:gd name="T13" fmla="*/ 1 h 8"/>
                <a:gd name="T14" fmla="*/ 17 w 20"/>
                <a:gd name="T15" fmla="*/ 2 h 8"/>
                <a:gd name="T16" fmla="*/ 12 w 20"/>
                <a:gd name="T17" fmla="*/ 5 h 8"/>
                <a:gd name="T18" fmla="*/ 4 w 20"/>
                <a:gd name="T19" fmla="*/ 7 h 8"/>
                <a:gd name="T20" fmla="*/ 0 w 20"/>
                <a:gd name="T21" fmla="*/ 5 h 8"/>
                <a:gd name="T22" fmla="*/ 0 w 20"/>
                <a:gd name="T2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8">
                  <a:moveTo>
                    <a:pt x="0" y="4"/>
                  </a:moveTo>
                  <a:cubicBezTo>
                    <a:pt x="1" y="5"/>
                    <a:pt x="3" y="6"/>
                    <a:pt x="4" y="6"/>
                  </a:cubicBezTo>
                  <a:cubicBezTo>
                    <a:pt x="9" y="7"/>
                    <a:pt x="12" y="5"/>
                    <a:pt x="12" y="5"/>
                  </a:cubicBezTo>
                  <a:cubicBezTo>
                    <a:pt x="13" y="4"/>
                    <a:pt x="17" y="1"/>
                    <a:pt x="17" y="1"/>
                  </a:cubicBezTo>
                  <a:cubicBezTo>
                    <a:pt x="17" y="1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17" y="2"/>
                    <a:pt x="17" y="2"/>
                  </a:cubicBezTo>
                  <a:cubicBezTo>
                    <a:pt x="17" y="2"/>
                    <a:pt x="13" y="5"/>
                    <a:pt x="12" y="5"/>
                  </a:cubicBezTo>
                  <a:cubicBezTo>
                    <a:pt x="12" y="5"/>
                    <a:pt x="8" y="8"/>
                    <a:pt x="4" y="7"/>
                  </a:cubicBezTo>
                  <a:cubicBezTo>
                    <a:pt x="3" y="7"/>
                    <a:pt x="1" y="6"/>
                    <a:pt x="0" y="5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3" name="Freeform 1101"/>
            <p:cNvSpPr/>
            <p:nvPr/>
          </p:nvSpPr>
          <p:spPr bwMode="auto">
            <a:xfrm>
              <a:off x="8948738" y="5662613"/>
              <a:ext cx="4763" cy="6350"/>
            </a:xfrm>
            <a:custGeom>
              <a:avLst/>
              <a:gdLst>
                <a:gd name="T0" fmla="*/ 0 w 3"/>
                <a:gd name="T1" fmla="*/ 3 h 4"/>
                <a:gd name="T2" fmla="*/ 2 w 3"/>
                <a:gd name="T3" fmla="*/ 2 h 4"/>
                <a:gd name="T4" fmla="*/ 3 w 3"/>
                <a:gd name="T5" fmla="*/ 0 h 4"/>
                <a:gd name="T6" fmla="*/ 3 w 3"/>
                <a:gd name="T7" fmla="*/ 2 h 4"/>
                <a:gd name="T8" fmla="*/ 2 w 3"/>
                <a:gd name="T9" fmla="*/ 3 h 4"/>
                <a:gd name="T10" fmla="*/ 0 w 3"/>
                <a:gd name="T11" fmla="*/ 4 h 4"/>
                <a:gd name="T12" fmla="*/ 0 w 3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0" y="3"/>
                  </a:moveTo>
                  <a:cubicBezTo>
                    <a:pt x="0" y="3"/>
                    <a:pt x="1" y="2"/>
                    <a:pt x="2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3"/>
                  </a:cubicBezTo>
                  <a:cubicBezTo>
                    <a:pt x="2" y="3"/>
                    <a:pt x="0" y="4"/>
                    <a:pt x="0" y="4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4" name="Freeform 1102"/>
            <p:cNvSpPr/>
            <p:nvPr/>
          </p:nvSpPr>
          <p:spPr bwMode="auto">
            <a:xfrm>
              <a:off x="7993063" y="5554663"/>
              <a:ext cx="684213" cy="407988"/>
            </a:xfrm>
            <a:custGeom>
              <a:avLst/>
              <a:gdLst>
                <a:gd name="T0" fmla="*/ 431 w 431"/>
                <a:gd name="T1" fmla="*/ 249 h 257"/>
                <a:gd name="T2" fmla="*/ 431 w 431"/>
                <a:gd name="T3" fmla="*/ 257 h 257"/>
                <a:gd name="T4" fmla="*/ 0 w 431"/>
                <a:gd name="T5" fmla="*/ 7 h 257"/>
                <a:gd name="T6" fmla="*/ 0 w 431"/>
                <a:gd name="T7" fmla="*/ 0 h 257"/>
                <a:gd name="T8" fmla="*/ 431 w 431"/>
                <a:gd name="T9" fmla="*/ 24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257">
                  <a:moveTo>
                    <a:pt x="431" y="249"/>
                  </a:moveTo>
                  <a:lnTo>
                    <a:pt x="431" y="257"/>
                  </a:lnTo>
                  <a:lnTo>
                    <a:pt x="0" y="7"/>
                  </a:lnTo>
                  <a:lnTo>
                    <a:pt x="0" y="0"/>
                  </a:lnTo>
                  <a:lnTo>
                    <a:pt x="431" y="249"/>
                  </a:lnTo>
                  <a:close/>
                </a:path>
              </a:pathLst>
            </a:custGeom>
            <a:solidFill>
              <a:srgbClr val="9CD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5" name="Freeform 1103"/>
            <p:cNvSpPr/>
            <p:nvPr/>
          </p:nvSpPr>
          <p:spPr bwMode="auto">
            <a:xfrm>
              <a:off x="8670925" y="5810250"/>
              <a:ext cx="241300" cy="152400"/>
            </a:xfrm>
            <a:custGeom>
              <a:avLst/>
              <a:gdLst>
                <a:gd name="T0" fmla="*/ 0 w 152"/>
                <a:gd name="T1" fmla="*/ 88 h 96"/>
                <a:gd name="T2" fmla="*/ 152 w 152"/>
                <a:gd name="T3" fmla="*/ 0 h 96"/>
                <a:gd name="T4" fmla="*/ 152 w 152"/>
                <a:gd name="T5" fmla="*/ 8 h 96"/>
                <a:gd name="T6" fmla="*/ 4 w 152"/>
                <a:gd name="T7" fmla="*/ 96 h 96"/>
                <a:gd name="T8" fmla="*/ 0 w 152"/>
                <a:gd name="T9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96">
                  <a:moveTo>
                    <a:pt x="0" y="88"/>
                  </a:moveTo>
                  <a:lnTo>
                    <a:pt x="152" y="0"/>
                  </a:lnTo>
                  <a:lnTo>
                    <a:pt x="152" y="8"/>
                  </a:lnTo>
                  <a:lnTo>
                    <a:pt x="4" y="96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AC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6" name="Freeform 1104"/>
            <p:cNvSpPr/>
            <p:nvPr/>
          </p:nvSpPr>
          <p:spPr bwMode="auto">
            <a:xfrm>
              <a:off x="7996238" y="5418138"/>
              <a:ext cx="914400" cy="531813"/>
            </a:xfrm>
            <a:custGeom>
              <a:avLst/>
              <a:gdLst>
                <a:gd name="T0" fmla="*/ 576 w 576"/>
                <a:gd name="T1" fmla="*/ 247 h 335"/>
                <a:gd name="T2" fmla="*/ 149 w 576"/>
                <a:gd name="T3" fmla="*/ 0 h 335"/>
                <a:gd name="T4" fmla="*/ 0 w 576"/>
                <a:gd name="T5" fmla="*/ 87 h 335"/>
                <a:gd name="T6" fmla="*/ 427 w 576"/>
                <a:gd name="T7" fmla="*/ 335 h 335"/>
                <a:gd name="T8" fmla="*/ 576 w 576"/>
                <a:gd name="T9" fmla="*/ 24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" h="335">
                  <a:moveTo>
                    <a:pt x="576" y="247"/>
                  </a:moveTo>
                  <a:lnTo>
                    <a:pt x="149" y="0"/>
                  </a:lnTo>
                  <a:lnTo>
                    <a:pt x="0" y="87"/>
                  </a:lnTo>
                  <a:lnTo>
                    <a:pt x="427" y="335"/>
                  </a:lnTo>
                  <a:lnTo>
                    <a:pt x="576" y="247"/>
                  </a:ln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" name="Freeform 1105"/>
            <p:cNvSpPr/>
            <p:nvPr/>
          </p:nvSpPr>
          <p:spPr bwMode="auto">
            <a:xfrm>
              <a:off x="8197850" y="5461000"/>
              <a:ext cx="493713" cy="296863"/>
            </a:xfrm>
            <a:custGeom>
              <a:avLst/>
              <a:gdLst>
                <a:gd name="T0" fmla="*/ 305 w 311"/>
                <a:gd name="T1" fmla="*/ 171 h 187"/>
                <a:gd name="T2" fmla="*/ 14 w 311"/>
                <a:gd name="T3" fmla="*/ 1 h 187"/>
                <a:gd name="T4" fmla="*/ 5 w 311"/>
                <a:gd name="T5" fmla="*/ 1 h 187"/>
                <a:gd name="T6" fmla="*/ 5 w 311"/>
                <a:gd name="T7" fmla="*/ 16 h 187"/>
                <a:gd name="T8" fmla="*/ 297 w 311"/>
                <a:gd name="T9" fmla="*/ 185 h 187"/>
                <a:gd name="T10" fmla="*/ 306 w 311"/>
                <a:gd name="T11" fmla="*/ 185 h 187"/>
                <a:gd name="T12" fmla="*/ 305 w 311"/>
                <a:gd name="T13" fmla="*/ 17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" h="187">
                  <a:moveTo>
                    <a:pt x="305" y="17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1" y="0"/>
                    <a:pt x="8" y="0"/>
                    <a:pt x="5" y="1"/>
                  </a:cubicBezTo>
                  <a:cubicBezTo>
                    <a:pt x="0" y="4"/>
                    <a:pt x="0" y="12"/>
                    <a:pt x="5" y="16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300" y="187"/>
                    <a:pt x="303" y="187"/>
                    <a:pt x="306" y="185"/>
                  </a:cubicBezTo>
                  <a:cubicBezTo>
                    <a:pt x="311" y="182"/>
                    <a:pt x="311" y="174"/>
                    <a:pt x="305" y="171"/>
                  </a:cubicBezTo>
                  <a:close/>
                </a:path>
              </a:pathLst>
            </a:custGeom>
            <a:solidFill>
              <a:srgbClr val="FFE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8" name="Freeform 1106"/>
            <p:cNvSpPr/>
            <p:nvPr/>
          </p:nvSpPr>
          <p:spPr bwMode="auto">
            <a:xfrm>
              <a:off x="8139113" y="5494338"/>
              <a:ext cx="266700" cy="163513"/>
            </a:xfrm>
            <a:custGeom>
              <a:avLst/>
              <a:gdLst>
                <a:gd name="T0" fmla="*/ 162 w 168"/>
                <a:gd name="T1" fmla="*/ 87 h 103"/>
                <a:gd name="T2" fmla="*/ 14 w 168"/>
                <a:gd name="T3" fmla="*/ 1 h 103"/>
                <a:gd name="T4" fmla="*/ 6 w 168"/>
                <a:gd name="T5" fmla="*/ 2 h 103"/>
                <a:gd name="T6" fmla="*/ 6 w 168"/>
                <a:gd name="T7" fmla="*/ 16 h 103"/>
                <a:gd name="T8" fmla="*/ 154 w 168"/>
                <a:gd name="T9" fmla="*/ 102 h 103"/>
                <a:gd name="T10" fmla="*/ 162 w 168"/>
                <a:gd name="T11" fmla="*/ 102 h 103"/>
                <a:gd name="T12" fmla="*/ 162 w 168"/>
                <a:gd name="T13" fmla="*/ 8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3">
                  <a:moveTo>
                    <a:pt x="162" y="87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2" y="0"/>
                    <a:pt x="9" y="0"/>
                    <a:pt x="6" y="2"/>
                  </a:cubicBezTo>
                  <a:cubicBezTo>
                    <a:pt x="0" y="5"/>
                    <a:pt x="1" y="13"/>
                    <a:pt x="6" y="16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7" y="103"/>
                    <a:pt x="160" y="103"/>
                    <a:pt x="162" y="102"/>
                  </a:cubicBezTo>
                  <a:cubicBezTo>
                    <a:pt x="168" y="98"/>
                    <a:pt x="168" y="90"/>
                    <a:pt x="162" y="87"/>
                  </a:cubicBezTo>
                  <a:close/>
                </a:path>
              </a:pathLst>
            </a:custGeom>
            <a:solidFill>
              <a:srgbClr val="FFE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9" name="Freeform 1107"/>
            <p:cNvSpPr/>
            <p:nvPr/>
          </p:nvSpPr>
          <p:spPr bwMode="auto">
            <a:xfrm>
              <a:off x="8075613" y="5530850"/>
              <a:ext cx="419100" cy="252413"/>
            </a:xfrm>
            <a:custGeom>
              <a:avLst/>
              <a:gdLst>
                <a:gd name="T0" fmla="*/ 258 w 264"/>
                <a:gd name="T1" fmla="*/ 143 h 159"/>
                <a:gd name="T2" fmla="*/ 14 w 264"/>
                <a:gd name="T3" fmla="*/ 1 h 159"/>
                <a:gd name="T4" fmla="*/ 6 w 264"/>
                <a:gd name="T5" fmla="*/ 2 h 159"/>
                <a:gd name="T6" fmla="*/ 6 w 264"/>
                <a:gd name="T7" fmla="*/ 16 h 159"/>
                <a:gd name="T8" fmla="*/ 250 w 264"/>
                <a:gd name="T9" fmla="*/ 158 h 159"/>
                <a:gd name="T10" fmla="*/ 258 w 264"/>
                <a:gd name="T11" fmla="*/ 158 h 159"/>
                <a:gd name="T12" fmla="*/ 258 w 264"/>
                <a:gd name="T13" fmla="*/ 14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159">
                  <a:moveTo>
                    <a:pt x="258" y="143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2" y="0"/>
                    <a:pt x="8" y="0"/>
                    <a:pt x="6" y="2"/>
                  </a:cubicBezTo>
                  <a:cubicBezTo>
                    <a:pt x="0" y="5"/>
                    <a:pt x="0" y="13"/>
                    <a:pt x="6" y="16"/>
                  </a:cubicBezTo>
                  <a:cubicBezTo>
                    <a:pt x="250" y="158"/>
                    <a:pt x="250" y="158"/>
                    <a:pt x="250" y="158"/>
                  </a:cubicBezTo>
                  <a:cubicBezTo>
                    <a:pt x="252" y="159"/>
                    <a:pt x="256" y="159"/>
                    <a:pt x="258" y="158"/>
                  </a:cubicBezTo>
                  <a:cubicBezTo>
                    <a:pt x="264" y="154"/>
                    <a:pt x="264" y="146"/>
                    <a:pt x="258" y="143"/>
                  </a:cubicBezTo>
                  <a:close/>
                </a:path>
              </a:pathLst>
            </a:custGeom>
            <a:solidFill>
              <a:srgbClr val="FFE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1368425" y="759928"/>
            <a:ext cx="4535055" cy="656792"/>
          </a:xfrm>
        </p:spPr>
        <p:txBody>
          <a:bodyPr anchor="ctr">
            <a:norm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本章学习目标</a:t>
            </a:r>
          </a:p>
        </p:txBody>
      </p:sp>
      <p:sp>
        <p:nvSpPr>
          <p:cNvPr id="1107" name="矩形 1106"/>
          <p:cNvSpPr/>
          <p:nvPr/>
        </p:nvSpPr>
        <p:spPr>
          <a:xfrm>
            <a:off x="2028825" y="2237986"/>
            <a:ext cx="95488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深度学习基础概念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123" name="矩形 1122"/>
          <p:cNvSpPr/>
          <p:nvPr/>
        </p:nvSpPr>
        <p:spPr>
          <a:xfrm>
            <a:off x="0" y="6724651"/>
            <a:ext cx="12192000" cy="133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24" name="矩形 1123"/>
          <p:cNvSpPr/>
          <p:nvPr/>
        </p:nvSpPr>
        <p:spPr>
          <a:xfrm>
            <a:off x="11520488" y="6724651"/>
            <a:ext cx="671512" cy="1333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25" name="python-language-logotype_2181"/>
          <p:cNvSpPr>
            <a:spLocks noChangeAspect="1"/>
          </p:cNvSpPr>
          <p:nvPr/>
        </p:nvSpPr>
        <p:spPr bwMode="auto">
          <a:xfrm>
            <a:off x="1355725" y="2218936"/>
            <a:ext cx="423799" cy="400110"/>
          </a:xfrm>
          <a:custGeom>
            <a:avLst/>
            <a:gdLst>
              <a:gd name="connsiteX0" fmla="*/ 359188 w 587280"/>
              <a:gd name="connsiteY0" fmla="*/ 445953 h 554453"/>
              <a:gd name="connsiteX1" fmla="*/ 325575 w 587280"/>
              <a:gd name="connsiteY1" fmla="*/ 479529 h 554453"/>
              <a:gd name="connsiteX2" fmla="*/ 359188 w 587280"/>
              <a:gd name="connsiteY2" fmla="*/ 513105 h 554453"/>
              <a:gd name="connsiteX3" fmla="*/ 392801 w 587280"/>
              <a:gd name="connsiteY3" fmla="*/ 479529 h 554453"/>
              <a:gd name="connsiteX4" fmla="*/ 359188 w 587280"/>
              <a:gd name="connsiteY4" fmla="*/ 445953 h 554453"/>
              <a:gd name="connsiteX5" fmla="*/ 452270 w 587280"/>
              <a:gd name="connsiteY5" fmla="*/ 146350 h 554453"/>
              <a:gd name="connsiteX6" fmla="*/ 503983 w 587280"/>
              <a:gd name="connsiteY6" fmla="*/ 414960 h 554453"/>
              <a:gd name="connsiteX7" fmla="*/ 423829 w 587280"/>
              <a:gd name="connsiteY7" fmla="*/ 414960 h 554453"/>
              <a:gd name="connsiteX8" fmla="*/ 260935 w 587280"/>
              <a:gd name="connsiteY8" fmla="*/ 414960 h 554453"/>
              <a:gd name="connsiteX9" fmla="*/ 260935 w 587280"/>
              <a:gd name="connsiteY9" fmla="*/ 430456 h 554453"/>
              <a:gd name="connsiteX10" fmla="*/ 423829 w 587280"/>
              <a:gd name="connsiteY10" fmla="*/ 430456 h 554453"/>
              <a:gd name="connsiteX11" fmla="*/ 418657 w 587280"/>
              <a:gd name="connsiteY11" fmla="*/ 518271 h 554453"/>
              <a:gd name="connsiteX12" fmla="*/ 170439 w 587280"/>
              <a:gd name="connsiteY12" fmla="*/ 513105 h 554453"/>
              <a:gd name="connsiteX13" fmla="*/ 193709 w 587280"/>
              <a:gd name="connsiteY13" fmla="*/ 293569 h 554453"/>
              <a:gd name="connsiteX14" fmla="*/ 436757 w 587280"/>
              <a:gd name="connsiteY14" fmla="*/ 234165 h 554453"/>
              <a:gd name="connsiteX15" fmla="*/ 452270 w 587280"/>
              <a:gd name="connsiteY15" fmla="*/ 146350 h 554453"/>
              <a:gd name="connsiteX16" fmla="*/ 219634 w 587280"/>
              <a:gd name="connsiteY16" fmla="*/ 35237 h 554453"/>
              <a:gd name="connsiteX17" fmla="*/ 185992 w 587280"/>
              <a:gd name="connsiteY17" fmla="*/ 68805 h 554453"/>
              <a:gd name="connsiteX18" fmla="*/ 219634 w 587280"/>
              <a:gd name="connsiteY18" fmla="*/ 102373 h 554453"/>
              <a:gd name="connsiteX19" fmla="*/ 253277 w 587280"/>
              <a:gd name="connsiteY19" fmla="*/ 68805 h 554453"/>
              <a:gd name="connsiteX20" fmla="*/ 219634 w 587280"/>
              <a:gd name="connsiteY20" fmla="*/ 35237 h 554453"/>
              <a:gd name="connsiteX21" fmla="*/ 296301 w 587280"/>
              <a:gd name="connsiteY21" fmla="*/ 55 h 554453"/>
              <a:gd name="connsiteX22" fmla="*/ 413727 w 587280"/>
              <a:gd name="connsiteY22" fmla="*/ 40401 h 554453"/>
              <a:gd name="connsiteX23" fmla="*/ 390436 w 587280"/>
              <a:gd name="connsiteY23" fmla="*/ 259886 h 554453"/>
              <a:gd name="connsiteX24" fmla="*/ 147173 w 587280"/>
              <a:gd name="connsiteY24" fmla="*/ 319276 h 554453"/>
              <a:gd name="connsiteX25" fmla="*/ 129058 w 587280"/>
              <a:gd name="connsiteY25" fmla="*/ 409651 h 554453"/>
              <a:gd name="connsiteX26" fmla="*/ 87651 w 587280"/>
              <a:gd name="connsiteY26" fmla="*/ 138524 h 554453"/>
              <a:gd name="connsiteX27" fmla="*/ 160113 w 587280"/>
              <a:gd name="connsiteY27" fmla="*/ 138524 h 554453"/>
              <a:gd name="connsiteX28" fmla="*/ 323150 w 587280"/>
              <a:gd name="connsiteY28" fmla="*/ 138524 h 554453"/>
              <a:gd name="connsiteX29" fmla="*/ 323150 w 587280"/>
              <a:gd name="connsiteY29" fmla="*/ 125613 h 554453"/>
              <a:gd name="connsiteX30" fmla="*/ 160113 w 587280"/>
              <a:gd name="connsiteY30" fmla="*/ 125613 h 554453"/>
              <a:gd name="connsiteX31" fmla="*/ 165288 w 587280"/>
              <a:gd name="connsiteY31" fmla="*/ 35237 h 554453"/>
              <a:gd name="connsiteX32" fmla="*/ 296301 w 587280"/>
              <a:gd name="connsiteY32" fmla="*/ 55 h 55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7280" h="554453">
                <a:moveTo>
                  <a:pt x="359188" y="445953"/>
                </a:moveTo>
                <a:cubicBezTo>
                  <a:pt x="338503" y="445953"/>
                  <a:pt x="325575" y="461450"/>
                  <a:pt x="325575" y="479529"/>
                </a:cubicBezTo>
                <a:cubicBezTo>
                  <a:pt x="325575" y="497609"/>
                  <a:pt x="338503" y="513105"/>
                  <a:pt x="359188" y="513105"/>
                </a:cubicBezTo>
                <a:cubicBezTo>
                  <a:pt x="377288" y="513105"/>
                  <a:pt x="392801" y="497609"/>
                  <a:pt x="392801" y="479529"/>
                </a:cubicBezTo>
                <a:cubicBezTo>
                  <a:pt x="392801" y="461450"/>
                  <a:pt x="377288" y="445953"/>
                  <a:pt x="359188" y="445953"/>
                </a:cubicBezTo>
                <a:close/>
                <a:moveTo>
                  <a:pt x="452270" y="146350"/>
                </a:moveTo>
                <a:cubicBezTo>
                  <a:pt x="628092" y="146350"/>
                  <a:pt x="617750" y="414960"/>
                  <a:pt x="503983" y="414960"/>
                </a:cubicBezTo>
                <a:cubicBezTo>
                  <a:pt x="503983" y="414960"/>
                  <a:pt x="423829" y="414960"/>
                  <a:pt x="423829" y="414960"/>
                </a:cubicBezTo>
                <a:lnTo>
                  <a:pt x="260935" y="414960"/>
                </a:lnTo>
                <a:lnTo>
                  <a:pt x="260935" y="430456"/>
                </a:lnTo>
                <a:lnTo>
                  <a:pt x="423829" y="430456"/>
                </a:lnTo>
                <a:cubicBezTo>
                  <a:pt x="423829" y="458867"/>
                  <a:pt x="423829" y="497609"/>
                  <a:pt x="418657" y="518271"/>
                </a:cubicBezTo>
                <a:cubicBezTo>
                  <a:pt x="366945" y="562178"/>
                  <a:pt x="204052" y="572509"/>
                  <a:pt x="170439" y="513105"/>
                </a:cubicBezTo>
                <a:cubicBezTo>
                  <a:pt x="141997" y="469198"/>
                  <a:pt x="149754" y="314231"/>
                  <a:pt x="193709" y="293569"/>
                </a:cubicBezTo>
                <a:cubicBezTo>
                  <a:pt x="268692" y="262575"/>
                  <a:pt x="405729" y="327145"/>
                  <a:pt x="436757" y="234165"/>
                </a:cubicBezTo>
                <a:cubicBezTo>
                  <a:pt x="447099" y="205754"/>
                  <a:pt x="452270" y="146350"/>
                  <a:pt x="452270" y="146350"/>
                </a:cubicBezTo>
                <a:close/>
                <a:moveTo>
                  <a:pt x="219634" y="35237"/>
                </a:moveTo>
                <a:cubicBezTo>
                  <a:pt x="201519" y="35237"/>
                  <a:pt x="185992" y="50730"/>
                  <a:pt x="185992" y="68805"/>
                </a:cubicBezTo>
                <a:cubicBezTo>
                  <a:pt x="185992" y="86880"/>
                  <a:pt x="201519" y="102373"/>
                  <a:pt x="219634" y="102373"/>
                </a:cubicBezTo>
                <a:cubicBezTo>
                  <a:pt x="237750" y="102373"/>
                  <a:pt x="253277" y="86880"/>
                  <a:pt x="253277" y="68805"/>
                </a:cubicBezTo>
                <a:cubicBezTo>
                  <a:pt x="253277" y="50730"/>
                  <a:pt x="237750" y="35237"/>
                  <a:pt x="219634" y="35237"/>
                </a:cubicBezTo>
                <a:close/>
                <a:moveTo>
                  <a:pt x="296301" y="55"/>
                </a:moveTo>
                <a:cubicBezTo>
                  <a:pt x="347735" y="-913"/>
                  <a:pt x="396905" y="10707"/>
                  <a:pt x="413727" y="40401"/>
                </a:cubicBezTo>
                <a:cubicBezTo>
                  <a:pt x="439606" y="86880"/>
                  <a:pt x="434430" y="239229"/>
                  <a:pt x="390436" y="259886"/>
                </a:cubicBezTo>
                <a:cubicBezTo>
                  <a:pt x="315387" y="293454"/>
                  <a:pt x="178228" y="226318"/>
                  <a:pt x="147173" y="319276"/>
                </a:cubicBezTo>
                <a:cubicBezTo>
                  <a:pt x="136821" y="350261"/>
                  <a:pt x="129058" y="409651"/>
                  <a:pt x="129058" y="409651"/>
                </a:cubicBezTo>
                <a:cubicBezTo>
                  <a:pt x="-33980" y="409651"/>
                  <a:pt x="-36568" y="138524"/>
                  <a:pt x="87651" y="138524"/>
                </a:cubicBezTo>
                <a:cubicBezTo>
                  <a:pt x="87651" y="138524"/>
                  <a:pt x="160113" y="138524"/>
                  <a:pt x="160113" y="138524"/>
                </a:cubicBezTo>
                <a:lnTo>
                  <a:pt x="323150" y="138524"/>
                </a:lnTo>
                <a:lnTo>
                  <a:pt x="323150" y="125613"/>
                </a:lnTo>
                <a:lnTo>
                  <a:pt x="160113" y="125613"/>
                </a:lnTo>
                <a:cubicBezTo>
                  <a:pt x="160113" y="94627"/>
                  <a:pt x="157525" y="55894"/>
                  <a:pt x="165288" y="35237"/>
                </a:cubicBezTo>
                <a:cubicBezTo>
                  <a:pt x="191167" y="14580"/>
                  <a:pt x="244866" y="1024"/>
                  <a:pt x="296301" y="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26" name="python-language-logotype_2181"/>
          <p:cNvSpPr>
            <a:spLocks noChangeAspect="1"/>
          </p:cNvSpPr>
          <p:nvPr/>
        </p:nvSpPr>
        <p:spPr bwMode="auto">
          <a:xfrm>
            <a:off x="1387292" y="3070056"/>
            <a:ext cx="423799" cy="400110"/>
          </a:xfrm>
          <a:custGeom>
            <a:avLst/>
            <a:gdLst>
              <a:gd name="connsiteX0" fmla="*/ 359188 w 587280"/>
              <a:gd name="connsiteY0" fmla="*/ 445953 h 554453"/>
              <a:gd name="connsiteX1" fmla="*/ 325575 w 587280"/>
              <a:gd name="connsiteY1" fmla="*/ 479529 h 554453"/>
              <a:gd name="connsiteX2" fmla="*/ 359188 w 587280"/>
              <a:gd name="connsiteY2" fmla="*/ 513105 h 554453"/>
              <a:gd name="connsiteX3" fmla="*/ 392801 w 587280"/>
              <a:gd name="connsiteY3" fmla="*/ 479529 h 554453"/>
              <a:gd name="connsiteX4" fmla="*/ 359188 w 587280"/>
              <a:gd name="connsiteY4" fmla="*/ 445953 h 554453"/>
              <a:gd name="connsiteX5" fmla="*/ 452270 w 587280"/>
              <a:gd name="connsiteY5" fmla="*/ 146350 h 554453"/>
              <a:gd name="connsiteX6" fmla="*/ 503983 w 587280"/>
              <a:gd name="connsiteY6" fmla="*/ 414960 h 554453"/>
              <a:gd name="connsiteX7" fmla="*/ 423829 w 587280"/>
              <a:gd name="connsiteY7" fmla="*/ 414960 h 554453"/>
              <a:gd name="connsiteX8" fmla="*/ 260935 w 587280"/>
              <a:gd name="connsiteY8" fmla="*/ 414960 h 554453"/>
              <a:gd name="connsiteX9" fmla="*/ 260935 w 587280"/>
              <a:gd name="connsiteY9" fmla="*/ 430456 h 554453"/>
              <a:gd name="connsiteX10" fmla="*/ 423829 w 587280"/>
              <a:gd name="connsiteY10" fmla="*/ 430456 h 554453"/>
              <a:gd name="connsiteX11" fmla="*/ 418657 w 587280"/>
              <a:gd name="connsiteY11" fmla="*/ 518271 h 554453"/>
              <a:gd name="connsiteX12" fmla="*/ 170439 w 587280"/>
              <a:gd name="connsiteY12" fmla="*/ 513105 h 554453"/>
              <a:gd name="connsiteX13" fmla="*/ 193709 w 587280"/>
              <a:gd name="connsiteY13" fmla="*/ 293569 h 554453"/>
              <a:gd name="connsiteX14" fmla="*/ 436757 w 587280"/>
              <a:gd name="connsiteY14" fmla="*/ 234165 h 554453"/>
              <a:gd name="connsiteX15" fmla="*/ 452270 w 587280"/>
              <a:gd name="connsiteY15" fmla="*/ 146350 h 554453"/>
              <a:gd name="connsiteX16" fmla="*/ 219634 w 587280"/>
              <a:gd name="connsiteY16" fmla="*/ 35237 h 554453"/>
              <a:gd name="connsiteX17" fmla="*/ 185992 w 587280"/>
              <a:gd name="connsiteY17" fmla="*/ 68805 h 554453"/>
              <a:gd name="connsiteX18" fmla="*/ 219634 w 587280"/>
              <a:gd name="connsiteY18" fmla="*/ 102373 h 554453"/>
              <a:gd name="connsiteX19" fmla="*/ 253277 w 587280"/>
              <a:gd name="connsiteY19" fmla="*/ 68805 h 554453"/>
              <a:gd name="connsiteX20" fmla="*/ 219634 w 587280"/>
              <a:gd name="connsiteY20" fmla="*/ 35237 h 554453"/>
              <a:gd name="connsiteX21" fmla="*/ 296301 w 587280"/>
              <a:gd name="connsiteY21" fmla="*/ 55 h 554453"/>
              <a:gd name="connsiteX22" fmla="*/ 413727 w 587280"/>
              <a:gd name="connsiteY22" fmla="*/ 40401 h 554453"/>
              <a:gd name="connsiteX23" fmla="*/ 390436 w 587280"/>
              <a:gd name="connsiteY23" fmla="*/ 259886 h 554453"/>
              <a:gd name="connsiteX24" fmla="*/ 147173 w 587280"/>
              <a:gd name="connsiteY24" fmla="*/ 319276 h 554453"/>
              <a:gd name="connsiteX25" fmla="*/ 129058 w 587280"/>
              <a:gd name="connsiteY25" fmla="*/ 409651 h 554453"/>
              <a:gd name="connsiteX26" fmla="*/ 87651 w 587280"/>
              <a:gd name="connsiteY26" fmla="*/ 138524 h 554453"/>
              <a:gd name="connsiteX27" fmla="*/ 160113 w 587280"/>
              <a:gd name="connsiteY27" fmla="*/ 138524 h 554453"/>
              <a:gd name="connsiteX28" fmla="*/ 323150 w 587280"/>
              <a:gd name="connsiteY28" fmla="*/ 138524 h 554453"/>
              <a:gd name="connsiteX29" fmla="*/ 323150 w 587280"/>
              <a:gd name="connsiteY29" fmla="*/ 125613 h 554453"/>
              <a:gd name="connsiteX30" fmla="*/ 160113 w 587280"/>
              <a:gd name="connsiteY30" fmla="*/ 125613 h 554453"/>
              <a:gd name="connsiteX31" fmla="*/ 165288 w 587280"/>
              <a:gd name="connsiteY31" fmla="*/ 35237 h 554453"/>
              <a:gd name="connsiteX32" fmla="*/ 296301 w 587280"/>
              <a:gd name="connsiteY32" fmla="*/ 55 h 55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7280" h="554453">
                <a:moveTo>
                  <a:pt x="359188" y="445953"/>
                </a:moveTo>
                <a:cubicBezTo>
                  <a:pt x="338503" y="445953"/>
                  <a:pt x="325575" y="461450"/>
                  <a:pt x="325575" y="479529"/>
                </a:cubicBezTo>
                <a:cubicBezTo>
                  <a:pt x="325575" y="497609"/>
                  <a:pt x="338503" y="513105"/>
                  <a:pt x="359188" y="513105"/>
                </a:cubicBezTo>
                <a:cubicBezTo>
                  <a:pt x="377288" y="513105"/>
                  <a:pt x="392801" y="497609"/>
                  <a:pt x="392801" y="479529"/>
                </a:cubicBezTo>
                <a:cubicBezTo>
                  <a:pt x="392801" y="461450"/>
                  <a:pt x="377288" y="445953"/>
                  <a:pt x="359188" y="445953"/>
                </a:cubicBezTo>
                <a:close/>
                <a:moveTo>
                  <a:pt x="452270" y="146350"/>
                </a:moveTo>
                <a:cubicBezTo>
                  <a:pt x="628092" y="146350"/>
                  <a:pt x="617750" y="414960"/>
                  <a:pt x="503983" y="414960"/>
                </a:cubicBezTo>
                <a:cubicBezTo>
                  <a:pt x="503983" y="414960"/>
                  <a:pt x="423829" y="414960"/>
                  <a:pt x="423829" y="414960"/>
                </a:cubicBezTo>
                <a:lnTo>
                  <a:pt x="260935" y="414960"/>
                </a:lnTo>
                <a:lnTo>
                  <a:pt x="260935" y="430456"/>
                </a:lnTo>
                <a:lnTo>
                  <a:pt x="423829" y="430456"/>
                </a:lnTo>
                <a:cubicBezTo>
                  <a:pt x="423829" y="458867"/>
                  <a:pt x="423829" y="497609"/>
                  <a:pt x="418657" y="518271"/>
                </a:cubicBezTo>
                <a:cubicBezTo>
                  <a:pt x="366945" y="562178"/>
                  <a:pt x="204052" y="572509"/>
                  <a:pt x="170439" y="513105"/>
                </a:cubicBezTo>
                <a:cubicBezTo>
                  <a:pt x="141997" y="469198"/>
                  <a:pt x="149754" y="314231"/>
                  <a:pt x="193709" y="293569"/>
                </a:cubicBezTo>
                <a:cubicBezTo>
                  <a:pt x="268692" y="262575"/>
                  <a:pt x="405729" y="327145"/>
                  <a:pt x="436757" y="234165"/>
                </a:cubicBezTo>
                <a:cubicBezTo>
                  <a:pt x="447099" y="205754"/>
                  <a:pt x="452270" y="146350"/>
                  <a:pt x="452270" y="146350"/>
                </a:cubicBezTo>
                <a:close/>
                <a:moveTo>
                  <a:pt x="219634" y="35237"/>
                </a:moveTo>
                <a:cubicBezTo>
                  <a:pt x="201519" y="35237"/>
                  <a:pt x="185992" y="50730"/>
                  <a:pt x="185992" y="68805"/>
                </a:cubicBezTo>
                <a:cubicBezTo>
                  <a:pt x="185992" y="86880"/>
                  <a:pt x="201519" y="102373"/>
                  <a:pt x="219634" y="102373"/>
                </a:cubicBezTo>
                <a:cubicBezTo>
                  <a:pt x="237750" y="102373"/>
                  <a:pt x="253277" y="86880"/>
                  <a:pt x="253277" y="68805"/>
                </a:cubicBezTo>
                <a:cubicBezTo>
                  <a:pt x="253277" y="50730"/>
                  <a:pt x="237750" y="35237"/>
                  <a:pt x="219634" y="35237"/>
                </a:cubicBezTo>
                <a:close/>
                <a:moveTo>
                  <a:pt x="296301" y="55"/>
                </a:moveTo>
                <a:cubicBezTo>
                  <a:pt x="347735" y="-913"/>
                  <a:pt x="396905" y="10707"/>
                  <a:pt x="413727" y="40401"/>
                </a:cubicBezTo>
                <a:cubicBezTo>
                  <a:pt x="439606" y="86880"/>
                  <a:pt x="434430" y="239229"/>
                  <a:pt x="390436" y="259886"/>
                </a:cubicBezTo>
                <a:cubicBezTo>
                  <a:pt x="315387" y="293454"/>
                  <a:pt x="178228" y="226318"/>
                  <a:pt x="147173" y="319276"/>
                </a:cubicBezTo>
                <a:cubicBezTo>
                  <a:pt x="136821" y="350261"/>
                  <a:pt x="129058" y="409651"/>
                  <a:pt x="129058" y="409651"/>
                </a:cubicBezTo>
                <a:cubicBezTo>
                  <a:pt x="-33980" y="409651"/>
                  <a:pt x="-36568" y="138524"/>
                  <a:pt x="87651" y="138524"/>
                </a:cubicBezTo>
                <a:cubicBezTo>
                  <a:pt x="87651" y="138524"/>
                  <a:pt x="160113" y="138524"/>
                  <a:pt x="160113" y="138524"/>
                </a:cubicBezTo>
                <a:lnTo>
                  <a:pt x="323150" y="138524"/>
                </a:lnTo>
                <a:lnTo>
                  <a:pt x="323150" y="125613"/>
                </a:lnTo>
                <a:lnTo>
                  <a:pt x="160113" y="125613"/>
                </a:lnTo>
                <a:cubicBezTo>
                  <a:pt x="160113" y="94627"/>
                  <a:pt x="157525" y="55894"/>
                  <a:pt x="165288" y="35237"/>
                </a:cubicBezTo>
                <a:cubicBezTo>
                  <a:pt x="191167" y="14580"/>
                  <a:pt x="244866" y="1024"/>
                  <a:pt x="296301" y="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132" name="python-language-logotype_2181"/>
          <p:cNvSpPr>
            <a:spLocks noChangeAspect="1"/>
          </p:cNvSpPr>
          <p:nvPr/>
        </p:nvSpPr>
        <p:spPr bwMode="auto">
          <a:xfrm>
            <a:off x="800100" y="826040"/>
            <a:ext cx="555625" cy="524567"/>
          </a:xfrm>
          <a:custGeom>
            <a:avLst/>
            <a:gdLst>
              <a:gd name="connsiteX0" fmla="*/ 359188 w 587280"/>
              <a:gd name="connsiteY0" fmla="*/ 445953 h 554453"/>
              <a:gd name="connsiteX1" fmla="*/ 325575 w 587280"/>
              <a:gd name="connsiteY1" fmla="*/ 479529 h 554453"/>
              <a:gd name="connsiteX2" fmla="*/ 359188 w 587280"/>
              <a:gd name="connsiteY2" fmla="*/ 513105 h 554453"/>
              <a:gd name="connsiteX3" fmla="*/ 392801 w 587280"/>
              <a:gd name="connsiteY3" fmla="*/ 479529 h 554453"/>
              <a:gd name="connsiteX4" fmla="*/ 359188 w 587280"/>
              <a:gd name="connsiteY4" fmla="*/ 445953 h 554453"/>
              <a:gd name="connsiteX5" fmla="*/ 452270 w 587280"/>
              <a:gd name="connsiteY5" fmla="*/ 146350 h 554453"/>
              <a:gd name="connsiteX6" fmla="*/ 503983 w 587280"/>
              <a:gd name="connsiteY6" fmla="*/ 414960 h 554453"/>
              <a:gd name="connsiteX7" fmla="*/ 423829 w 587280"/>
              <a:gd name="connsiteY7" fmla="*/ 414960 h 554453"/>
              <a:gd name="connsiteX8" fmla="*/ 260935 w 587280"/>
              <a:gd name="connsiteY8" fmla="*/ 414960 h 554453"/>
              <a:gd name="connsiteX9" fmla="*/ 260935 w 587280"/>
              <a:gd name="connsiteY9" fmla="*/ 430456 h 554453"/>
              <a:gd name="connsiteX10" fmla="*/ 423829 w 587280"/>
              <a:gd name="connsiteY10" fmla="*/ 430456 h 554453"/>
              <a:gd name="connsiteX11" fmla="*/ 418657 w 587280"/>
              <a:gd name="connsiteY11" fmla="*/ 518271 h 554453"/>
              <a:gd name="connsiteX12" fmla="*/ 170439 w 587280"/>
              <a:gd name="connsiteY12" fmla="*/ 513105 h 554453"/>
              <a:gd name="connsiteX13" fmla="*/ 193709 w 587280"/>
              <a:gd name="connsiteY13" fmla="*/ 293569 h 554453"/>
              <a:gd name="connsiteX14" fmla="*/ 436757 w 587280"/>
              <a:gd name="connsiteY14" fmla="*/ 234165 h 554453"/>
              <a:gd name="connsiteX15" fmla="*/ 452270 w 587280"/>
              <a:gd name="connsiteY15" fmla="*/ 146350 h 554453"/>
              <a:gd name="connsiteX16" fmla="*/ 219634 w 587280"/>
              <a:gd name="connsiteY16" fmla="*/ 35237 h 554453"/>
              <a:gd name="connsiteX17" fmla="*/ 185992 w 587280"/>
              <a:gd name="connsiteY17" fmla="*/ 68805 h 554453"/>
              <a:gd name="connsiteX18" fmla="*/ 219634 w 587280"/>
              <a:gd name="connsiteY18" fmla="*/ 102373 h 554453"/>
              <a:gd name="connsiteX19" fmla="*/ 253277 w 587280"/>
              <a:gd name="connsiteY19" fmla="*/ 68805 h 554453"/>
              <a:gd name="connsiteX20" fmla="*/ 219634 w 587280"/>
              <a:gd name="connsiteY20" fmla="*/ 35237 h 554453"/>
              <a:gd name="connsiteX21" fmla="*/ 296301 w 587280"/>
              <a:gd name="connsiteY21" fmla="*/ 55 h 554453"/>
              <a:gd name="connsiteX22" fmla="*/ 413727 w 587280"/>
              <a:gd name="connsiteY22" fmla="*/ 40401 h 554453"/>
              <a:gd name="connsiteX23" fmla="*/ 390436 w 587280"/>
              <a:gd name="connsiteY23" fmla="*/ 259886 h 554453"/>
              <a:gd name="connsiteX24" fmla="*/ 147173 w 587280"/>
              <a:gd name="connsiteY24" fmla="*/ 319276 h 554453"/>
              <a:gd name="connsiteX25" fmla="*/ 129058 w 587280"/>
              <a:gd name="connsiteY25" fmla="*/ 409651 h 554453"/>
              <a:gd name="connsiteX26" fmla="*/ 87651 w 587280"/>
              <a:gd name="connsiteY26" fmla="*/ 138524 h 554453"/>
              <a:gd name="connsiteX27" fmla="*/ 160113 w 587280"/>
              <a:gd name="connsiteY27" fmla="*/ 138524 h 554453"/>
              <a:gd name="connsiteX28" fmla="*/ 323150 w 587280"/>
              <a:gd name="connsiteY28" fmla="*/ 138524 h 554453"/>
              <a:gd name="connsiteX29" fmla="*/ 323150 w 587280"/>
              <a:gd name="connsiteY29" fmla="*/ 125613 h 554453"/>
              <a:gd name="connsiteX30" fmla="*/ 160113 w 587280"/>
              <a:gd name="connsiteY30" fmla="*/ 125613 h 554453"/>
              <a:gd name="connsiteX31" fmla="*/ 165288 w 587280"/>
              <a:gd name="connsiteY31" fmla="*/ 35237 h 554453"/>
              <a:gd name="connsiteX32" fmla="*/ 296301 w 587280"/>
              <a:gd name="connsiteY32" fmla="*/ 55 h 55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7280" h="554453">
                <a:moveTo>
                  <a:pt x="359188" y="445953"/>
                </a:moveTo>
                <a:cubicBezTo>
                  <a:pt x="338503" y="445953"/>
                  <a:pt x="325575" y="461450"/>
                  <a:pt x="325575" y="479529"/>
                </a:cubicBezTo>
                <a:cubicBezTo>
                  <a:pt x="325575" y="497609"/>
                  <a:pt x="338503" y="513105"/>
                  <a:pt x="359188" y="513105"/>
                </a:cubicBezTo>
                <a:cubicBezTo>
                  <a:pt x="377288" y="513105"/>
                  <a:pt x="392801" y="497609"/>
                  <a:pt x="392801" y="479529"/>
                </a:cubicBezTo>
                <a:cubicBezTo>
                  <a:pt x="392801" y="461450"/>
                  <a:pt x="377288" y="445953"/>
                  <a:pt x="359188" y="445953"/>
                </a:cubicBezTo>
                <a:close/>
                <a:moveTo>
                  <a:pt x="452270" y="146350"/>
                </a:moveTo>
                <a:cubicBezTo>
                  <a:pt x="628092" y="146350"/>
                  <a:pt x="617750" y="414960"/>
                  <a:pt x="503983" y="414960"/>
                </a:cubicBezTo>
                <a:cubicBezTo>
                  <a:pt x="503983" y="414960"/>
                  <a:pt x="423829" y="414960"/>
                  <a:pt x="423829" y="414960"/>
                </a:cubicBezTo>
                <a:lnTo>
                  <a:pt x="260935" y="414960"/>
                </a:lnTo>
                <a:lnTo>
                  <a:pt x="260935" y="430456"/>
                </a:lnTo>
                <a:lnTo>
                  <a:pt x="423829" y="430456"/>
                </a:lnTo>
                <a:cubicBezTo>
                  <a:pt x="423829" y="458867"/>
                  <a:pt x="423829" y="497609"/>
                  <a:pt x="418657" y="518271"/>
                </a:cubicBezTo>
                <a:cubicBezTo>
                  <a:pt x="366945" y="562178"/>
                  <a:pt x="204052" y="572509"/>
                  <a:pt x="170439" y="513105"/>
                </a:cubicBezTo>
                <a:cubicBezTo>
                  <a:pt x="141997" y="469198"/>
                  <a:pt x="149754" y="314231"/>
                  <a:pt x="193709" y="293569"/>
                </a:cubicBezTo>
                <a:cubicBezTo>
                  <a:pt x="268692" y="262575"/>
                  <a:pt x="405729" y="327145"/>
                  <a:pt x="436757" y="234165"/>
                </a:cubicBezTo>
                <a:cubicBezTo>
                  <a:pt x="447099" y="205754"/>
                  <a:pt x="452270" y="146350"/>
                  <a:pt x="452270" y="146350"/>
                </a:cubicBezTo>
                <a:close/>
                <a:moveTo>
                  <a:pt x="219634" y="35237"/>
                </a:moveTo>
                <a:cubicBezTo>
                  <a:pt x="201519" y="35237"/>
                  <a:pt x="185992" y="50730"/>
                  <a:pt x="185992" y="68805"/>
                </a:cubicBezTo>
                <a:cubicBezTo>
                  <a:pt x="185992" y="86880"/>
                  <a:pt x="201519" y="102373"/>
                  <a:pt x="219634" y="102373"/>
                </a:cubicBezTo>
                <a:cubicBezTo>
                  <a:pt x="237750" y="102373"/>
                  <a:pt x="253277" y="86880"/>
                  <a:pt x="253277" y="68805"/>
                </a:cubicBezTo>
                <a:cubicBezTo>
                  <a:pt x="253277" y="50730"/>
                  <a:pt x="237750" y="35237"/>
                  <a:pt x="219634" y="35237"/>
                </a:cubicBezTo>
                <a:close/>
                <a:moveTo>
                  <a:pt x="296301" y="55"/>
                </a:moveTo>
                <a:cubicBezTo>
                  <a:pt x="347735" y="-913"/>
                  <a:pt x="396905" y="10707"/>
                  <a:pt x="413727" y="40401"/>
                </a:cubicBezTo>
                <a:cubicBezTo>
                  <a:pt x="439606" y="86880"/>
                  <a:pt x="434430" y="239229"/>
                  <a:pt x="390436" y="259886"/>
                </a:cubicBezTo>
                <a:cubicBezTo>
                  <a:pt x="315387" y="293454"/>
                  <a:pt x="178228" y="226318"/>
                  <a:pt x="147173" y="319276"/>
                </a:cubicBezTo>
                <a:cubicBezTo>
                  <a:pt x="136821" y="350261"/>
                  <a:pt x="129058" y="409651"/>
                  <a:pt x="129058" y="409651"/>
                </a:cubicBezTo>
                <a:cubicBezTo>
                  <a:pt x="-33980" y="409651"/>
                  <a:pt x="-36568" y="138524"/>
                  <a:pt x="87651" y="138524"/>
                </a:cubicBezTo>
                <a:cubicBezTo>
                  <a:pt x="87651" y="138524"/>
                  <a:pt x="160113" y="138524"/>
                  <a:pt x="160113" y="138524"/>
                </a:cubicBezTo>
                <a:lnTo>
                  <a:pt x="323150" y="138524"/>
                </a:lnTo>
                <a:lnTo>
                  <a:pt x="323150" y="125613"/>
                </a:lnTo>
                <a:lnTo>
                  <a:pt x="160113" y="125613"/>
                </a:lnTo>
                <a:cubicBezTo>
                  <a:pt x="160113" y="94627"/>
                  <a:pt x="157525" y="55894"/>
                  <a:pt x="165288" y="35237"/>
                </a:cubicBezTo>
                <a:cubicBezTo>
                  <a:pt x="191167" y="14580"/>
                  <a:pt x="244866" y="1024"/>
                  <a:pt x="296301" y="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14" name="python-language-logotype_2181"/>
          <p:cNvSpPr>
            <a:spLocks noChangeAspect="1"/>
          </p:cNvSpPr>
          <p:nvPr/>
        </p:nvSpPr>
        <p:spPr bwMode="auto">
          <a:xfrm>
            <a:off x="1368425" y="3884556"/>
            <a:ext cx="423799" cy="400110"/>
          </a:xfrm>
          <a:custGeom>
            <a:avLst/>
            <a:gdLst>
              <a:gd name="connsiteX0" fmla="*/ 359188 w 587280"/>
              <a:gd name="connsiteY0" fmla="*/ 445953 h 554453"/>
              <a:gd name="connsiteX1" fmla="*/ 325575 w 587280"/>
              <a:gd name="connsiteY1" fmla="*/ 479529 h 554453"/>
              <a:gd name="connsiteX2" fmla="*/ 359188 w 587280"/>
              <a:gd name="connsiteY2" fmla="*/ 513105 h 554453"/>
              <a:gd name="connsiteX3" fmla="*/ 392801 w 587280"/>
              <a:gd name="connsiteY3" fmla="*/ 479529 h 554453"/>
              <a:gd name="connsiteX4" fmla="*/ 359188 w 587280"/>
              <a:gd name="connsiteY4" fmla="*/ 445953 h 554453"/>
              <a:gd name="connsiteX5" fmla="*/ 452270 w 587280"/>
              <a:gd name="connsiteY5" fmla="*/ 146350 h 554453"/>
              <a:gd name="connsiteX6" fmla="*/ 503983 w 587280"/>
              <a:gd name="connsiteY6" fmla="*/ 414960 h 554453"/>
              <a:gd name="connsiteX7" fmla="*/ 423829 w 587280"/>
              <a:gd name="connsiteY7" fmla="*/ 414960 h 554453"/>
              <a:gd name="connsiteX8" fmla="*/ 260935 w 587280"/>
              <a:gd name="connsiteY8" fmla="*/ 414960 h 554453"/>
              <a:gd name="connsiteX9" fmla="*/ 260935 w 587280"/>
              <a:gd name="connsiteY9" fmla="*/ 430456 h 554453"/>
              <a:gd name="connsiteX10" fmla="*/ 423829 w 587280"/>
              <a:gd name="connsiteY10" fmla="*/ 430456 h 554453"/>
              <a:gd name="connsiteX11" fmla="*/ 418657 w 587280"/>
              <a:gd name="connsiteY11" fmla="*/ 518271 h 554453"/>
              <a:gd name="connsiteX12" fmla="*/ 170439 w 587280"/>
              <a:gd name="connsiteY12" fmla="*/ 513105 h 554453"/>
              <a:gd name="connsiteX13" fmla="*/ 193709 w 587280"/>
              <a:gd name="connsiteY13" fmla="*/ 293569 h 554453"/>
              <a:gd name="connsiteX14" fmla="*/ 436757 w 587280"/>
              <a:gd name="connsiteY14" fmla="*/ 234165 h 554453"/>
              <a:gd name="connsiteX15" fmla="*/ 452270 w 587280"/>
              <a:gd name="connsiteY15" fmla="*/ 146350 h 554453"/>
              <a:gd name="connsiteX16" fmla="*/ 219634 w 587280"/>
              <a:gd name="connsiteY16" fmla="*/ 35237 h 554453"/>
              <a:gd name="connsiteX17" fmla="*/ 185992 w 587280"/>
              <a:gd name="connsiteY17" fmla="*/ 68805 h 554453"/>
              <a:gd name="connsiteX18" fmla="*/ 219634 w 587280"/>
              <a:gd name="connsiteY18" fmla="*/ 102373 h 554453"/>
              <a:gd name="connsiteX19" fmla="*/ 253277 w 587280"/>
              <a:gd name="connsiteY19" fmla="*/ 68805 h 554453"/>
              <a:gd name="connsiteX20" fmla="*/ 219634 w 587280"/>
              <a:gd name="connsiteY20" fmla="*/ 35237 h 554453"/>
              <a:gd name="connsiteX21" fmla="*/ 296301 w 587280"/>
              <a:gd name="connsiteY21" fmla="*/ 55 h 554453"/>
              <a:gd name="connsiteX22" fmla="*/ 413727 w 587280"/>
              <a:gd name="connsiteY22" fmla="*/ 40401 h 554453"/>
              <a:gd name="connsiteX23" fmla="*/ 390436 w 587280"/>
              <a:gd name="connsiteY23" fmla="*/ 259886 h 554453"/>
              <a:gd name="connsiteX24" fmla="*/ 147173 w 587280"/>
              <a:gd name="connsiteY24" fmla="*/ 319276 h 554453"/>
              <a:gd name="connsiteX25" fmla="*/ 129058 w 587280"/>
              <a:gd name="connsiteY25" fmla="*/ 409651 h 554453"/>
              <a:gd name="connsiteX26" fmla="*/ 87651 w 587280"/>
              <a:gd name="connsiteY26" fmla="*/ 138524 h 554453"/>
              <a:gd name="connsiteX27" fmla="*/ 160113 w 587280"/>
              <a:gd name="connsiteY27" fmla="*/ 138524 h 554453"/>
              <a:gd name="connsiteX28" fmla="*/ 323150 w 587280"/>
              <a:gd name="connsiteY28" fmla="*/ 138524 h 554453"/>
              <a:gd name="connsiteX29" fmla="*/ 323150 w 587280"/>
              <a:gd name="connsiteY29" fmla="*/ 125613 h 554453"/>
              <a:gd name="connsiteX30" fmla="*/ 160113 w 587280"/>
              <a:gd name="connsiteY30" fmla="*/ 125613 h 554453"/>
              <a:gd name="connsiteX31" fmla="*/ 165288 w 587280"/>
              <a:gd name="connsiteY31" fmla="*/ 35237 h 554453"/>
              <a:gd name="connsiteX32" fmla="*/ 296301 w 587280"/>
              <a:gd name="connsiteY32" fmla="*/ 55 h 55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7280" h="554453">
                <a:moveTo>
                  <a:pt x="359188" y="445953"/>
                </a:moveTo>
                <a:cubicBezTo>
                  <a:pt x="338503" y="445953"/>
                  <a:pt x="325575" y="461450"/>
                  <a:pt x="325575" y="479529"/>
                </a:cubicBezTo>
                <a:cubicBezTo>
                  <a:pt x="325575" y="497609"/>
                  <a:pt x="338503" y="513105"/>
                  <a:pt x="359188" y="513105"/>
                </a:cubicBezTo>
                <a:cubicBezTo>
                  <a:pt x="377288" y="513105"/>
                  <a:pt x="392801" y="497609"/>
                  <a:pt x="392801" y="479529"/>
                </a:cubicBezTo>
                <a:cubicBezTo>
                  <a:pt x="392801" y="461450"/>
                  <a:pt x="377288" y="445953"/>
                  <a:pt x="359188" y="445953"/>
                </a:cubicBezTo>
                <a:close/>
                <a:moveTo>
                  <a:pt x="452270" y="146350"/>
                </a:moveTo>
                <a:cubicBezTo>
                  <a:pt x="628092" y="146350"/>
                  <a:pt x="617750" y="414960"/>
                  <a:pt x="503983" y="414960"/>
                </a:cubicBezTo>
                <a:cubicBezTo>
                  <a:pt x="503983" y="414960"/>
                  <a:pt x="423829" y="414960"/>
                  <a:pt x="423829" y="414960"/>
                </a:cubicBezTo>
                <a:lnTo>
                  <a:pt x="260935" y="414960"/>
                </a:lnTo>
                <a:lnTo>
                  <a:pt x="260935" y="430456"/>
                </a:lnTo>
                <a:lnTo>
                  <a:pt x="423829" y="430456"/>
                </a:lnTo>
                <a:cubicBezTo>
                  <a:pt x="423829" y="458867"/>
                  <a:pt x="423829" y="497609"/>
                  <a:pt x="418657" y="518271"/>
                </a:cubicBezTo>
                <a:cubicBezTo>
                  <a:pt x="366945" y="562178"/>
                  <a:pt x="204052" y="572509"/>
                  <a:pt x="170439" y="513105"/>
                </a:cubicBezTo>
                <a:cubicBezTo>
                  <a:pt x="141997" y="469198"/>
                  <a:pt x="149754" y="314231"/>
                  <a:pt x="193709" y="293569"/>
                </a:cubicBezTo>
                <a:cubicBezTo>
                  <a:pt x="268692" y="262575"/>
                  <a:pt x="405729" y="327145"/>
                  <a:pt x="436757" y="234165"/>
                </a:cubicBezTo>
                <a:cubicBezTo>
                  <a:pt x="447099" y="205754"/>
                  <a:pt x="452270" y="146350"/>
                  <a:pt x="452270" y="146350"/>
                </a:cubicBezTo>
                <a:close/>
                <a:moveTo>
                  <a:pt x="219634" y="35237"/>
                </a:moveTo>
                <a:cubicBezTo>
                  <a:pt x="201519" y="35237"/>
                  <a:pt x="185992" y="50730"/>
                  <a:pt x="185992" y="68805"/>
                </a:cubicBezTo>
                <a:cubicBezTo>
                  <a:pt x="185992" y="86880"/>
                  <a:pt x="201519" y="102373"/>
                  <a:pt x="219634" y="102373"/>
                </a:cubicBezTo>
                <a:cubicBezTo>
                  <a:pt x="237750" y="102373"/>
                  <a:pt x="253277" y="86880"/>
                  <a:pt x="253277" y="68805"/>
                </a:cubicBezTo>
                <a:cubicBezTo>
                  <a:pt x="253277" y="50730"/>
                  <a:pt x="237750" y="35237"/>
                  <a:pt x="219634" y="35237"/>
                </a:cubicBezTo>
                <a:close/>
                <a:moveTo>
                  <a:pt x="296301" y="55"/>
                </a:moveTo>
                <a:cubicBezTo>
                  <a:pt x="347735" y="-913"/>
                  <a:pt x="396905" y="10707"/>
                  <a:pt x="413727" y="40401"/>
                </a:cubicBezTo>
                <a:cubicBezTo>
                  <a:pt x="439606" y="86880"/>
                  <a:pt x="434430" y="239229"/>
                  <a:pt x="390436" y="259886"/>
                </a:cubicBezTo>
                <a:cubicBezTo>
                  <a:pt x="315387" y="293454"/>
                  <a:pt x="178228" y="226318"/>
                  <a:pt x="147173" y="319276"/>
                </a:cubicBezTo>
                <a:cubicBezTo>
                  <a:pt x="136821" y="350261"/>
                  <a:pt x="129058" y="409651"/>
                  <a:pt x="129058" y="409651"/>
                </a:cubicBezTo>
                <a:cubicBezTo>
                  <a:pt x="-33980" y="409651"/>
                  <a:pt x="-36568" y="138524"/>
                  <a:pt x="87651" y="138524"/>
                </a:cubicBezTo>
                <a:cubicBezTo>
                  <a:pt x="87651" y="138524"/>
                  <a:pt x="160113" y="138524"/>
                  <a:pt x="160113" y="138524"/>
                </a:cubicBezTo>
                <a:lnTo>
                  <a:pt x="323150" y="138524"/>
                </a:lnTo>
                <a:lnTo>
                  <a:pt x="323150" y="125613"/>
                </a:lnTo>
                <a:lnTo>
                  <a:pt x="160113" y="125613"/>
                </a:lnTo>
                <a:cubicBezTo>
                  <a:pt x="160113" y="94627"/>
                  <a:pt x="157525" y="55894"/>
                  <a:pt x="165288" y="35237"/>
                </a:cubicBezTo>
                <a:cubicBezTo>
                  <a:pt x="191167" y="14580"/>
                  <a:pt x="244866" y="1024"/>
                  <a:pt x="296301" y="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108" name="文本框 1107"/>
          <p:cNvSpPr txBox="1"/>
          <p:nvPr/>
        </p:nvSpPr>
        <p:spPr>
          <a:xfrm>
            <a:off x="2028825" y="3085647"/>
            <a:ext cx="1733167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卷积神经网络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12" name="文本框 1111"/>
          <p:cNvSpPr txBox="1"/>
          <p:nvPr/>
        </p:nvSpPr>
        <p:spPr>
          <a:xfrm>
            <a:off x="2028825" y="3934638"/>
            <a:ext cx="250741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例子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：手写数字识别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0"/>
          <p:cNvSpPr txBox="1">
            <a:spLocks/>
          </p:cNvSpPr>
          <p:nvPr/>
        </p:nvSpPr>
        <p:spPr>
          <a:xfrm>
            <a:off x="669930" y="125753"/>
            <a:ext cx="8728076" cy="463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复杂</a:t>
            </a:r>
            <a:r>
              <a:rPr lang="zh-CN" altLang="en-US" dirty="0" smtClean="0">
                <a:solidFill>
                  <a:schemeClr val="bg1"/>
                </a:solidFill>
              </a:rPr>
              <a:t>一点：变深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9"/>
              <p:cNvSpPr txBox="1"/>
              <p:nvPr/>
            </p:nvSpPr>
            <p:spPr>
              <a:xfrm>
                <a:off x="1196835" y="771067"/>
                <a:ext cx="9577845" cy="22159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2400" dirty="0" smtClean="0">
                    <a:latin typeface="微软雅黑"/>
                    <a:cs typeface="微软雅黑"/>
                  </a:rPr>
                  <a:t>Linear(784, 512):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微软雅黑"/>
                      </a:rPr>
                      <m:t>𝑊𝑋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微软雅黑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微软雅黑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微软雅黑"/>
                      </a:rPr>
                      <m:t>,    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微软雅黑"/>
                      </a:rPr>
                      <m:t>𝑊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微软雅黑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微软雅黑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微软雅黑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微软雅黑"/>
                          </a:rPr>
                          <m:t>512×784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微软雅黑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微软雅黑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微软雅黑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微软雅黑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微软雅黑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微软雅黑"/>
                          </a:rPr>
                          <m:t>784×1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微软雅黑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微软雅黑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微软雅黑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微软雅黑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微软雅黑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微软雅黑"/>
                          </a:rPr>
                          <m:t>512×1</m:t>
                        </m:r>
                      </m:sup>
                    </m:sSup>
                  </m:oMath>
                </a14:m>
                <a:endParaRPr lang="en-US" sz="2400" dirty="0" smtClean="0">
                  <a:latin typeface="微软雅黑"/>
                  <a:cs typeface="微软雅黑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endParaRPr lang="en-US" sz="2400" dirty="0">
                  <a:latin typeface="微软雅黑"/>
                  <a:cs typeface="微软雅黑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2400" dirty="0" err="1" smtClean="0">
                    <a:latin typeface="微软雅黑"/>
                    <a:cs typeface="微软雅黑"/>
                  </a:rPr>
                  <a:t>ReLU</a:t>
                </a:r>
                <a:r>
                  <a:rPr lang="en-US" sz="2400" dirty="0" smtClean="0">
                    <a:latin typeface="微软雅黑"/>
                    <a:cs typeface="微软雅黑"/>
                  </a:rPr>
                  <a:t>: </a:t>
                </a:r>
                <a:r>
                  <a:rPr lang="zh-CN" altLang="en-US" sz="2400" dirty="0" smtClean="0">
                    <a:latin typeface="微软雅黑"/>
                    <a:cs typeface="微软雅黑"/>
                  </a:rPr>
                  <a:t>非线性函数，</a:t>
                </a:r>
                <a:r>
                  <a:rPr lang="en-US" altLang="zh-CN" sz="2400" dirty="0" smtClean="0">
                    <a:latin typeface="微软雅黑"/>
                    <a:cs typeface="微软雅黑"/>
                  </a:rPr>
                  <a:t>max(0, x)</a:t>
                </a:r>
              </a:p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endParaRPr lang="en-US" altLang="zh-CN" sz="2400" dirty="0" smtClean="0">
                  <a:latin typeface="微软雅黑"/>
                  <a:cs typeface="微软雅黑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zh-CN" altLang="en-US" sz="2400" dirty="0" smtClean="0">
                    <a:latin typeface="微软雅黑"/>
                    <a:cs typeface="微软雅黑"/>
                  </a:rPr>
                  <a:t>分类：</a:t>
                </a:r>
                <a:r>
                  <a:rPr lang="en-US" altLang="zh-CN" sz="2400" dirty="0" err="1" smtClean="0">
                    <a:latin typeface="微软雅黑"/>
                    <a:cs typeface="微软雅黑"/>
                  </a:rPr>
                  <a:t>softmax</a:t>
                </a:r>
                <a:r>
                  <a:rPr lang="zh-CN" altLang="en-US" sz="2400" dirty="0" smtClean="0">
                    <a:latin typeface="微软雅黑"/>
                    <a:cs typeface="微软雅黑"/>
                  </a:rPr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2400" dirty="0" smtClean="0">
                    <a:latin typeface="微软雅黑"/>
                    <a:cs typeface="微软雅黑"/>
                  </a:rPr>
                  <a:t>            </a:t>
                </a:r>
                <a:r>
                  <a:rPr lang="zh-CN" altLang="en-US" sz="2400" dirty="0" smtClean="0">
                    <a:latin typeface="微软雅黑"/>
                    <a:cs typeface="微软雅黑"/>
                  </a:rPr>
                  <a:t>损失：</a:t>
                </a:r>
                <a:r>
                  <a:rPr lang="en-US" altLang="zh-CN" sz="2400" dirty="0" smtClean="0">
                    <a:latin typeface="微软雅黑"/>
                    <a:cs typeface="微软雅黑"/>
                  </a:rPr>
                  <a:t>loss = -log(P(</a:t>
                </a:r>
                <a:r>
                  <a:rPr lang="en-US" altLang="zh-CN" sz="2400" dirty="0" err="1" smtClean="0">
                    <a:latin typeface="微软雅黑"/>
                    <a:cs typeface="微软雅黑"/>
                  </a:rPr>
                  <a:t>y|x</a:t>
                </a:r>
                <a:r>
                  <a:rPr lang="en-US" altLang="zh-CN" sz="2400" dirty="0" smtClean="0">
                    <a:latin typeface="微软雅黑"/>
                    <a:cs typeface="微软雅黑"/>
                  </a:rPr>
                  <a:t>))</a:t>
                </a:r>
                <a:endParaRPr sz="2400" dirty="0">
                  <a:latin typeface="微软雅黑"/>
                  <a:cs typeface="微软雅黑"/>
                </a:endParaRPr>
              </a:p>
            </p:txBody>
          </p:sp>
        </mc:Choice>
        <mc:Fallback xmlns="">
          <p:sp>
            <p:nvSpPr>
              <p:cNvPr id="3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835" y="771067"/>
                <a:ext cx="9577845" cy="2215928"/>
              </a:xfrm>
              <a:prstGeom prst="rect">
                <a:avLst/>
              </a:prstGeom>
              <a:blipFill>
                <a:blip r:embed="rId2"/>
                <a:stretch>
                  <a:fillRect l="-1781" t="-3297" b="-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647" y="3038993"/>
            <a:ext cx="7864793" cy="361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6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0"/>
          <p:cNvSpPr txBox="1">
            <a:spLocks/>
          </p:cNvSpPr>
          <p:nvPr/>
        </p:nvSpPr>
        <p:spPr>
          <a:xfrm>
            <a:off x="669930" y="125753"/>
            <a:ext cx="8728076" cy="463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问题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14400" y="1000760"/>
            <a:ext cx="2685351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/>
              <a:t>低效：</a:t>
            </a:r>
            <a:endParaRPr lang="en-US" altLang="zh-CN" sz="32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性能差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C00000"/>
                </a:solidFill>
              </a:rPr>
              <a:t>参数量</a:t>
            </a:r>
            <a:r>
              <a:rPr lang="zh-CN" altLang="en-US" sz="2400" dirty="0" smtClean="0">
                <a:solidFill>
                  <a:srgbClr val="C00000"/>
                </a:solidFill>
              </a:rPr>
              <a:t>大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非常容易过拟合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967" y="1828800"/>
            <a:ext cx="7864793" cy="361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5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9956" y="2765156"/>
            <a:ext cx="10619073" cy="2468259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卷积神经网络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14400" y="100076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/>
              <a:t>保留图像结构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8345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1479" y="2363665"/>
            <a:ext cx="8522602" cy="308255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23874" y="1499476"/>
            <a:ext cx="291465" cy="218440"/>
          </a:xfrm>
          <a:custGeom>
            <a:avLst/>
            <a:gdLst/>
            <a:ahLst/>
            <a:cxnLst/>
            <a:rect l="l" t="t" r="r" b="b"/>
            <a:pathLst>
              <a:path w="291465" h="218439">
                <a:moveTo>
                  <a:pt x="291020" y="36271"/>
                </a:moveTo>
                <a:lnTo>
                  <a:pt x="286181" y="17983"/>
                </a:lnTo>
                <a:lnTo>
                  <a:pt x="284988" y="15989"/>
                </a:lnTo>
                <a:lnTo>
                  <a:pt x="280403" y="10274"/>
                </a:lnTo>
                <a:lnTo>
                  <a:pt x="274662" y="5702"/>
                </a:lnTo>
                <a:lnTo>
                  <a:pt x="272935" y="4775"/>
                </a:lnTo>
                <a:lnTo>
                  <a:pt x="272935" y="36271"/>
                </a:lnTo>
                <a:lnTo>
                  <a:pt x="272364" y="39408"/>
                </a:lnTo>
                <a:lnTo>
                  <a:pt x="120256" y="195338"/>
                </a:lnTo>
                <a:lnTo>
                  <a:pt x="108483" y="199339"/>
                </a:lnTo>
                <a:lnTo>
                  <a:pt x="105041" y="199059"/>
                </a:lnTo>
                <a:lnTo>
                  <a:pt x="101307" y="198196"/>
                </a:lnTo>
                <a:lnTo>
                  <a:pt x="98158" y="196481"/>
                </a:lnTo>
                <a:lnTo>
                  <a:pt x="96723" y="195338"/>
                </a:lnTo>
                <a:lnTo>
                  <a:pt x="23812" y="122796"/>
                </a:lnTo>
                <a:lnTo>
                  <a:pt x="22098" y="121373"/>
                </a:lnTo>
                <a:lnTo>
                  <a:pt x="19799" y="116801"/>
                </a:lnTo>
                <a:lnTo>
                  <a:pt x="18656" y="113372"/>
                </a:lnTo>
                <a:lnTo>
                  <a:pt x="18084" y="109956"/>
                </a:lnTo>
                <a:lnTo>
                  <a:pt x="18656" y="106235"/>
                </a:lnTo>
                <a:lnTo>
                  <a:pt x="19799" y="102806"/>
                </a:lnTo>
                <a:lnTo>
                  <a:pt x="22098" y="98247"/>
                </a:lnTo>
                <a:lnTo>
                  <a:pt x="23812" y="97104"/>
                </a:lnTo>
                <a:lnTo>
                  <a:pt x="26403" y="94818"/>
                </a:lnTo>
                <a:lnTo>
                  <a:pt x="29552" y="93103"/>
                </a:lnTo>
                <a:lnTo>
                  <a:pt x="33007" y="91960"/>
                </a:lnTo>
                <a:lnTo>
                  <a:pt x="36449" y="91668"/>
                </a:lnTo>
                <a:lnTo>
                  <a:pt x="40182" y="91960"/>
                </a:lnTo>
                <a:lnTo>
                  <a:pt x="43332" y="93103"/>
                </a:lnTo>
                <a:lnTo>
                  <a:pt x="46494" y="94818"/>
                </a:lnTo>
                <a:lnTo>
                  <a:pt x="49364" y="97104"/>
                </a:lnTo>
                <a:lnTo>
                  <a:pt x="101879" y="149072"/>
                </a:lnTo>
                <a:lnTo>
                  <a:pt x="103606" y="150507"/>
                </a:lnTo>
                <a:lnTo>
                  <a:pt x="105041" y="151358"/>
                </a:lnTo>
                <a:lnTo>
                  <a:pt x="106476" y="151650"/>
                </a:lnTo>
                <a:lnTo>
                  <a:pt x="108483" y="151930"/>
                </a:lnTo>
                <a:lnTo>
                  <a:pt x="111925" y="151358"/>
                </a:lnTo>
                <a:lnTo>
                  <a:pt x="113360" y="150507"/>
                </a:lnTo>
                <a:lnTo>
                  <a:pt x="134061" y="129946"/>
                </a:lnTo>
                <a:lnTo>
                  <a:pt x="241363" y="23418"/>
                </a:lnTo>
                <a:lnTo>
                  <a:pt x="254279" y="17983"/>
                </a:lnTo>
                <a:lnTo>
                  <a:pt x="258013" y="18275"/>
                </a:lnTo>
                <a:lnTo>
                  <a:pt x="261454" y="19418"/>
                </a:lnTo>
                <a:lnTo>
                  <a:pt x="264617" y="21132"/>
                </a:lnTo>
                <a:lnTo>
                  <a:pt x="266052" y="21983"/>
                </a:lnTo>
                <a:lnTo>
                  <a:pt x="267195" y="23418"/>
                </a:lnTo>
                <a:lnTo>
                  <a:pt x="269786" y="25984"/>
                </a:lnTo>
                <a:lnTo>
                  <a:pt x="271221" y="29121"/>
                </a:lnTo>
                <a:lnTo>
                  <a:pt x="272364" y="32550"/>
                </a:lnTo>
                <a:lnTo>
                  <a:pt x="272935" y="36271"/>
                </a:lnTo>
                <a:lnTo>
                  <a:pt x="272935" y="4775"/>
                </a:lnTo>
                <a:lnTo>
                  <a:pt x="271500" y="4000"/>
                </a:lnTo>
                <a:lnTo>
                  <a:pt x="268351" y="2857"/>
                </a:lnTo>
                <a:lnTo>
                  <a:pt x="264896" y="1422"/>
                </a:lnTo>
                <a:lnTo>
                  <a:pt x="261454" y="571"/>
                </a:lnTo>
                <a:lnTo>
                  <a:pt x="258013" y="279"/>
                </a:lnTo>
                <a:lnTo>
                  <a:pt x="254279" y="0"/>
                </a:lnTo>
                <a:lnTo>
                  <a:pt x="251129" y="279"/>
                </a:lnTo>
                <a:lnTo>
                  <a:pt x="247396" y="571"/>
                </a:lnTo>
                <a:lnTo>
                  <a:pt x="243954" y="1422"/>
                </a:lnTo>
                <a:lnTo>
                  <a:pt x="240512" y="2857"/>
                </a:lnTo>
                <a:lnTo>
                  <a:pt x="237350" y="4000"/>
                </a:lnTo>
                <a:lnTo>
                  <a:pt x="234480" y="5702"/>
                </a:lnTo>
                <a:lnTo>
                  <a:pt x="231317" y="7988"/>
                </a:lnTo>
                <a:lnTo>
                  <a:pt x="228447" y="10274"/>
                </a:lnTo>
                <a:lnTo>
                  <a:pt x="108483" y="129946"/>
                </a:lnTo>
                <a:lnTo>
                  <a:pt x="69786" y="91668"/>
                </a:lnTo>
                <a:lnTo>
                  <a:pt x="59690" y="81673"/>
                </a:lnTo>
                <a:lnTo>
                  <a:pt x="56819" y="79679"/>
                </a:lnTo>
                <a:lnTo>
                  <a:pt x="53670" y="77673"/>
                </a:lnTo>
                <a:lnTo>
                  <a:pt x="50228" y="76530"/>
                </a:lnTo>
                <a:lnTo>
                  <a:pt x="47066" y="75387"/>
                </a:lnTo>
                <a:lnTo>
                  <a:pt x="43332" y="74536"/>
                </a:lnTo>
                <a:lnTo>
                  <a:pt x="40182" y="74256"/>
                </a:lnTo>
                <a:lnTo>
                  <a:pt x="36449" y="73964"/>
                </a:lnTo>
                <a:lnTo>
                  <a:pt x="29552" y="74536"/>
                </a:lnTo>
                <a:lnTo>
                  <a:pt x="10909" y="84251"/>
                </a:lnTo>
                <a:lnTo>
                  <a:pt x="8039" y="87096"/>
                </a:lnTo>
                <a:lnTo>
                  <a:pt x="6019" y="89674"/>
                </a:lnTo>
                <a:lnTo>
                  <a:pt x="4013" y="92811"/>
                </a:lnTo>
                <a:lnTo>
                  <a:pt x="1714" y="99669"/>
                </a:lnTo>
                <a:lnTo>
                  <a:pt x="571" y="102806"/>
                </a:lnTo>
                <a:lnTo>
                  <a:pt x="0" y="106235"/>
                </a:lnTo>
                <a:lnTo>
                  <a:pt x="0" y="113372"/>
                </a:lnTo>
                <a:lnTo>
                  <a:pt x="571" y="116801"/>
                </a:lnTo>
                <a:lnTo>
                  <a:pt x="1714" y="120230"/>
                </a:lnTo>
                <a:lnTo>
                  <a:pt x="2870" y="123367"/>
                </a:lnTo>
                <a:lnTo>
                  <a:pt x="4013" y="126796"/>
                </a:lnTo>
                <a:lnTo>
                  <a:pt x="6019" y="129946"/>
                </a:lnTo>
                <a:lnTo>
                  <a:pt x="8039" y="132803"/>
                </a:lnTo>
                <a:lnTo>
                  <a:pt x="10909" y="135369"/>
                </a:lnTo>
                <a:lnTo>
                  <a:pt x="85242" y="209626"/>
                </a:lnTo>
                <a:lnTo>
                  <a:pt x="108483" y="217906"/>
                </a:lnTo>
                <a:lnTo>
                  <a:pt x="112217" y="217614"/>
                </a:lnTo>
                <a:lnTo>
                  <a:pt x="142074" y="199339"/>
                </a:lnTo>
                <a:lnTo>
                  <a:pt x="280403" y="61976"/>
                </a:lnTo>
                <a:lnTo>
                  <a:pt x="284988" y="56261"/>
                </a:lnTo>
                <a:lnTo>
                  <a:pt x="286715" y="53403"/>
                </a:lnTo>
                <a:lnTo>
                  <a:pt x="289585" y="46545"/>
                </a:lnTo>
                <a:lnTo>
                  <a:pt x="290449" y="43116"/>
                </a:lnTo>
                <a:lnTo>
                  <a:pt x="291020" y="3627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6975" y="2377376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84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45" y="18402"/>
                </a:lnTo>
                <a:lnTo>
                  <a:pt x="235000" y="18402"/>
                </a:lnTo>
                <a:lnTo>
                  <a:pt x="231838" y="18986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2006" y="55219"/>
                </a:lnTo>
                <a:lnTo>
                  <a:pt x="201968" y="55219"/>
                </a:lnTo>
                <a:lnTo>
                  <a:pt x="194779" y="55791"/>
                </a:lnTo>
                <a:lnTo>
                  <a:pt x="191338" y="56934"/>
                </a:lnTo>
                <a:lnTo>
                  <a:pt x="185013" y="59245"/>
                </a:lnTo>
                <a:lnTo>
                  <a:pt x="179273" y="63271"/>
                </a:lnTo>
                <a:lnTo>
                  <a:pt x="176963" y="65570"/>
                </a:lnTo>
                <a:lnTo>
                  <a:pt x="176682" y="65570"/>
                </a:lnTo>
                <a:lnTo>
                  <a:pt x="67805" y="173697"/>
                </a:lnTo>
                <a:lnTo>
                  <a:pt x="84175" y="173697"/>
                </a:lnTo>
                <a:lnTo>
                  <a:pt x="85902" y="174269"/>
                </a:lnTo>
                <a:lnTo>
                  <a:pt x="87630" y="175412"/>
                </a:lnTo>
                <a:lnTo>
                  <a:pt x="89928" y="177723"/>
                </a:lnTo>
                <a:lnTo>
                  <a:pt x="90500" y="179438"/>
                </a:lnTo>
                <a:lnTo>
                  <a:pt x="91071" y="180886"/>
                </a:lnTo>
                <a:lnTo>
                  <a:pt x="91266" y="182029"/>
                </a:lnTo>
                <a:lnTo>
                  <a:pt x="91363" y="192100"/>
                </a:lnTo>
                <a:lnTo>
                  <a:pt x="52006" y="192100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13"/>
                </a:lnTo>
                <a:lnTo>
                  <a:pt x="109750" y="258813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34" y="87426"/>
                </a:moveTo>
                <a:lnTo>
                  <a:pt x="255117" y="87426"/>
                </a:lnTo>
                <a:lnTo>
                  <a:pt x="266319" y="76212"/>
                </a:lnTo>
                <a:lnTo>
                  <a:pt x="268046" y="73621"/>
                </a:lnTo>
                <a:lnTo>
                  <a:pt x="270052" y="70459"/>
                </a:lnTo>
                <a:lnTo>
                  <a:pt x="271487" y="67297"/>
                </a:lnTo>
                <a:lnTo>
                  <a:pt x="272643" y="63842"/>
                </a:lnTo>
                <a:lnTo>
                  <a:pt x="273215" y="60680"/>
                </a:lnTo>
                <a:lnTo>
                  <a:pt x="274078" y="57226"/>
                </a:lnTo>
                <a:lnTo>
                  <a:pt x="274194" y="55791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41"/>
                </a:lnTo>
                <a:lnTo>
                  <a:pt x="242189" y="18402"/>
                </a:lnTo>
                <a:lnTo>
                  <a:pt x="279045" y="18402"/>
                </a:lnTo>
                <a:lnTo>
                  <a:pt x="280111" y="19558"/>
                </a:lnTo>
                <a:lnTo>
                  <a:pt x="283552" y="23863"/>
                </a:lnTo>
                <a:lnTo>
                  <a:pt x="285851" y="28473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41"/>
                </a:lnTo>
                <a:lnTo>
                  <a:pt x="292176" y="48602"/>
                </a:lnTo>
                <a:lnTo>
                  <a:pt x="292408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35"/>
                </a:lnTo>
                <a:lnTo>
                  <a:pt x="289877" y="69596"/>
                </a:lnTo>
                <a:lnTo>
                  <a:pt x="288442" y="74485"/>
                </a:lnTo>
                <a:lnTo>
                  <a:pt x="285851" y="79082"/>
                </a:lnTo>
                <a:lnTo>
                  <a:pt x="283552" y="83400"/>
                </a:lnTo>
                <a:lnTo>
                  <a:pt x="280334" y="87426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26"/>
                </a:lnTo>
                <a:lnTo>
                  <a:pt x="235864" y="80238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60"/>
                </a:lnTo>
                <a:lnTo>
                  <a:pt x="226669" y="65849"/>
                </a:lnTo>
                <a:lnTo>
                  <a:pt x="224091" y="63271"/>
                </a:lnTo>
                <a:lnTo>
                  <a:pt x="221208" y="61252"/>
                </a:lnTo>
                <a:lnTo>
                  <a:pt x="218630" y="59245"/>
                </a:lnTo>
                <a:lnTo>
                  <a:pt x="215468" y="58089"/>
                </a:lnTo>
                <a:lnTo>
                  <a:pt x="208572" y="55791"/>
                </a:lnTo>
                <a:lnTo>
                  <a:pt x="201968" y="55219"/>
                </a:lnTo>
                <a:lnTo>
                  <a:pt x="242006" y="55219"/>
                </a:lnTo>
                <a:lnTo>
                  <a:pt x="255117" y="87426"/>
                </a:lnTo>
                <a:lnTo>
                  <a:pt x="280334" y="87426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70"/>
                </a:lnTo>
                <a:lnTo>
                  <a:pt x="176963" y="65570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57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97"/>
                </a:lnTo>
                <a:lnTo>
                  <a:pt x="110032" y="171970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72"/>
                </a:lnTo>
                <a:lnTo>
                  <a:pt x="218909" y="85979"/>
                </a:lnTo>
                <a:lnTo>
                  <a:pt x="217766" y="87426"/>
                </a:lnTo>
                <a:lnTo>
                  <a:pt x="125260" y="180301"/>
                </a:lnTo>
                <a:lnTo>
                  <a:pt x="123825" y="181457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50" y="258813"/>
                </a:moveTo>
                <a:lnTo>
                  <a:pt x="58318" y="258813"/>
                </a:lnTo>
                <a:lnTo>
                  <a:pt x="92506" y="248462"/>
                </a:lnTo>
                <a:lnTo>
                  <a:pt x="98259" y="219417"/>
                </a:lnTo>
                <a:lnTo>
                  <a:pt x="82169" y="219417"/>
                </a:lnTo>
                <a:lnTo>
                  <a:pt x="78727" y="218833"/>
                </a:lnTo>
                <a:lnTo>
                  <a:pt x="77279" y="217982"/>
                </a:lnTo>
                <a:lnTo>
                  <a:pt x="75844" y="216535"/>
                </a:lnTo>
                <a:lnTo>
                  <a:pt x="74980" y="215392"/>
                </a:lnTo>
                <a:lnTo>
                  <a:pt x="73837" y="213956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100"/>
                </a:lnTo>
                <a:lnTo>
                  <a:pt x="91363" y="192100"/>
                </a:lnTo>
                <a:lnTo>
                  <a:pt x="91363" y="201294"/>
                </a:lnTo>
                <a:lnTo>
                  <a:pt x="111760" y="201294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29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50" y="25881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46975" y="3271850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71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53" y="18402"/>
                </a:lnTo>
                <a:lnTo>
                  <a:pt x="235000" y="18402"/>
                </a:lnTo>
                <a:lnTo>
                  <a:pt x="231838" y="18973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1994" y="55206"/>
                </a:lnTo>
                <a:lnTo>
                  <a:pt x="201968" y="55206"/>
                </a:lnTo>
                <a:lnTo>
                  <a:pt x="194779" y="55778"/>
                </a:lnTo>
                <a:lnTo>
                  <a:pt x="191338" y="56934"/>
                </a:lnTo>
                <a:lnTo>
                  <a:pt x="185013" y="59232"/>
                </a:lnTo>
                <a:lnTo>
                  <a:pt x="179273" y="63258"/>
                </a:lnTo>
                <a:lnTo>
                  <a:pt x="176974" y="65557"/>
                </a:lnTo>
                <a:lnTo>
                  <a:pt x="176682" y="65557"/>
                </a:lnTo>
                <a:lnTo>
                  <a:pt x="67805" y="173685"/>
                </a:lnTo>
                <a:lnTo>
                  <a:pt x="84175" y="173685"/>
                </a:lnTo>
                <a:lnTo>
                  <a:pt x="85902" y="174256"/>
                </a:lnTo>
                <a:lnTo>
                  <a:pt x="87630" y="175412"/>
                </a:lnTo>
                <a:lnTo>
                  <a:pt x="89928" y="177711"/>
                </a:lnTo>
                <a:lnTo>
                  <a:pt x="90500" y="179438"/>
                </a:lnTo>
                <a:lnTo>
                  <a:pt x="91071" y="180873"/>
                </a:lnTo>
                <a:lnTo>
                  <a:pt x="91267" y="182029"/>
                </a:lnTo>
                <a:lnTo>
                  <a:pt x="91363" y="192087"/>
                </a:lnTo>
                <a:lnTo>
                  <a:pt x="52006" y="192087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00"/>
                </a:lnTo>
                <a:lnTo>
                  <a:pt x="109762" y="258800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44" y="87414"/>
                </a:moveTo>
                <a:lnTo>
                  <a:pt x="255117" y="87414"/>
                </a:lnTo>
                <a:lnTo>
                  <a:pt x="266319" y="76200"/>
                </a:lnTo>
                <a:lnTo>
                  <a:pt x="268046" y="73609"/>
                </a:lnTo>
                <a:lnTo>
                  <a:pt x="270052" y="70446"/>
                </a:lnTo>
                <a:lnTo>
                  <a:pt x="271487" y="67284"/>
                </a:lnTo>
                <a:lnTo>
                  <a:pt x="272643" y="63842"/>
                </a:lnTo>
                <a:lnTo>
                  <a:pt x="273215" y="60667"/>
                </a:lnTo>
                <a:lnTo>
                  <a:pt x="274078" y="57226"/>
                </a:lnTo>
                <a:lnTo>
                  <a:pt x="274195" y="55778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29"/>
                </a:lnTo>
                <a:lnTo>
                  <a:pt x="242189" y="18402"/>
                </a:lnTo>
                <a:lnTo>
                  <a:pt x="279053" y="18402"/>
                </a:lnTo>
                <a:lnTo>
                  <a:pt x="280111" y="19545"/>
                </a:lnTo>
                <a:lnTo>
                  <a:pt x="283552" y="23863"/>
                </a:lnTo>
                <a:lnTo>
                  <a:pt x="285851" y="28460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29"/>
                </a:lnTo>
                <a:lnTo>
                  <a:pt x="292176" y="48590"/>
                </a:lnTo>
                <a:lnTo>
                  <a:pt x="292409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22"/>
                </a:lnTo>
                <a:lnTo>
                  <a:pt x="289877" y="69583"/>
                </a:lnTo>
                <a:lnTo>
                  <a:pt x="288442" y="74472"/>
                </a:lnTo>
                <a:lnTo>
                  <a:pt x="285851" y="79082"/>
                </a:lnTo>
                <a:lnTo>
                  <a:pt x="283552" y="83388"/>
                </a:lnTo>
                <a:lnTo>
                  <a:pt x="280344" y="87414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14"/>
                </a:lnTo>
                <a:lnTo>
                  <a:pt x="235864" y="80225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48"/>
                </a:lnTo>
                <a:lnTo>
                  <a:pt x="226669" y="65849"/>
                </a:lnTo>
                <a:lnTo>
                  <a:pt x="224091" y="63258"/>
                </a:lnTo>
                <a:lnTo>
                  <a:pt x="221208" y="61252"/>
                </a:lnTo>
                <a:lnTo>
                  <a:pt x="218630" y="59232"/>
                </a:lnTo>
                <a:lnTo>
                  <a:pt x="215468" y="58089"/>
                </a:lnTo>
                <a:lnTo>
                  <a:pt x="208572" y="55778"/>
                </a:lnTo>
                <a:lnTo>
                  <a:pt x="205130" y="55499"/>
                </a:lnTo>
                <a:lnTo>
                  <a:pt x="201968" y="55206"/>
                </a:lnTo>
                <a:lnTo>
                  <a:pt x="241994" y="55206"/>
                </a:lnTo>
                <a:lnTo>
                  <a:pt x="243052" y="56362"/>
                </a:lnTo>
                <a:lnTo>
                  <a:pt x="255117" y="87414"/>
                </a:lnTo>
                <a:lnTo>
                  <a:pt x="280344" y="87414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57"/>
                </a:lnTo>
                <a:lnTo>
                  <a:pt x="176974" y="65557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57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85"/>
                </a:lnTo>
                <a:lnTo>
                  <a:pt x="110032" y="171958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72"/>
                </a:lnTo>
                <a:lnTo>
                  <a:pt x="218909" y="85979"/>
                </a:lnTo>
                <a:lnTo>
                  <a:pt x="217766" y="87414"/>
                </a:lnTo>
                <a:lnTo>
                  <a:pt x="125260" y="180301"/>
                </a:lnTo>
                <a:lnTo>
                  <a:pt x="123825" y="181457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62" y="258800"/>
                </a:moveTo>
                <a:lnTo>
                  <a:pt x="58318" y="258800"/>
                </a:lnTo>
                <a:lnTo>
                  <a:pt x="92506" y="248450"/>
                </a:lnTo>
                <a:lnTo>
                  <a:pt x="98259" y="219405"/>
                </a:lnTo>
                <a:lnTo>
                  <a:pt x="82169" y="219405"/>
                </a:lnTo>
                <a:lnTo>
                  <a:pt x="78727" y="218833"/>
                </a:lnTo>
                <a:lnTo>
                  <a:pt x="77279" y="217970"/>
                </a:lnTo>
                <a:lnTo>
                  <a:pt x="75844" y="216535"/>
                </a:lnTo>
                <a:lnTo>
                  <a:pt x="74980" y="215379"/>
                </a:lnTo>
                <a:lnTo>
                  <a:pt x="73837" y="213944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087"/>
                </a:lnTo>
                <a:lnTo>
                  <a:pt x="91363" y="192087"/>
                </a:lnTo>
                <a:lnTo>
                  <a:pt x="91363" y="201295"/>
                </a:lnTo>
                <a:lnTo>
                  <a:pt x="111760" y="201295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17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62" y="258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6975" y="4196410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71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53" y="18402"/>
                </a:lnTo>
                <a:lnTo>
                  <a:pt x="235000" y="18402"/>
                </a:lnTo>
                <a:lnTo>
                  <a:pt x="231838" y="18973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1994" y="55206"/>
                </a:lnTo>
                <a:lnTo>
                  <a:pt x="201968" y="55206"/>
                </a:lnTo>
                <a:lnTo>
                  <a:pt x="194779" y="55778"/>
                </a:lnTo>
                <a:lnTo>
                  <a:pt x="191338" y="56934"/>
                </a:lnTo>
                <a:lnTo>
                  <a:pt x="185013" y="59232"/>
                </a:lnTo>
                <a:lnTo>
                  <a:pt x="179273" y="63258"/>
                </a:lnTo>
                <a:lnTo>
                  <a:pt x="176974" y="65557"/>
                </a:lnTo>
                <a:lnTo>
                  <a:pt x="176682" y="65557"/>
                </a:lnTo>
                <a:lnTo>
                  <a:pt x="67805" y="173685"/>
                </a:lnTo>
                <a:lnTo>
                  <a:pt x="84175" y="173685"/>
                </a:lnTo>
                <a:lnTo>
                  <a:pt x="85902" y="174256"/>
                </a:lnTo>
                <a:lnTo>
                  <a:pt x="87630" y="175412"/>
                </a:lnTo>
                <a:lnTo>
                  <a:pt x="89928" y="177711"/>
                </a:lnTo>
                <a:lnTo>
                  <a:pt x="90500" y="179438"/>
                </a:lnTo>
                <a:lnTo>
                  <a:pt x="91071" y="180873"/>
                </a:lnTo>
                <a:lnTo>
                  <a:pt x="91267" y="182029"/>
                </a:lnTo>
                <a:lnTo>
                  <a:pt x="91363" y="192087"/>
                </a:lnTo>
                <a:lnTo>
                  <a:pt x="52006" y="192087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00"/>
                </a:lnTo>
                <a:lnTo>
                  <a:pt x="109750" y="258800"/>
                </a:lnTo>
                <a:lnTo>
                  <a:pt x="106591" y="261962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44" y="87414"/>
                </a:moveTo>
                <a:lnTo>
                  <a:pt x="255117" y="87414"/>
                </a:lnTo>
                <a:lnTo>
                  <a:pt x="266319" y="76200"/>
                </a:lnTo>
                <a:lnTo>
                  <a:pt x="268046" y="73609"/>
                </a:lnTo>
                <a:lnTo>
                  <a:pt x="270052" y="70446"/>
                </a:lnTo>
                <a:lnTo>
                  <a:pt x="271487" y="67284"/>
                </a:lnTo>
                <a:lnTo>
                  <a:pt x="272643" y="63830"/>
                </a:lnTo>
                <a:lnTo>
                  <a:pt x="273215" y="60667"/>
                </a:lnTo>
                <a:lnTo>
                  <a:pt x="274078" y="57226"/>
                </a:lnTo>
                <a:lnTo>
                  <a:pt x="274195" y="55778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29"/>
                </a:lnTo>
                <a:lnTo>
                  <a:pt x="242189" y="18402"/>
                </a:lnTo>
                <a:lnTo>
                  <a:pt x="279053" y="18402"/>
                </a:lnTo>
                <a:lnTo>
                  <a:pt x="280111" y="19545"/>
                </a:lnTo>
                <a:lnTo>
                  <a:pt x="283552" y="23863"/>
                </a:lnTo>
                <a:lnTo>
                  <a:pt x="285851" y="28460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29"/>
                </a:lnTo>
                <a:lnTo>
                  <a:pt x="292176" y="48590"/>
                </a:lnTo>
                <a:lnTo>
                  <a:pt x="292409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22"/>
                </a:lnTo>
                <a:lnTo>
                  <a:pt x="289877" y="69583"/>
                </a:lnTo>
                <a:lnTo>
                  <a:pt x="288442" y="74472"/>
                </a:lnTo>
                <a:lnTo>
                  <a:pt x="285851" y="79082"/>
                </a:lnTo>
                <a:lnTo>
                  <a:pt x="283552" y="83388"/>
                </a:lnTo>
                <a:lnTo>
                  <a:pt x="280344" y="87414"/>
                </a:lnTo>
                <a:close/>
              </a:path>
              <a:path w="292734" h="292735">
                <a:moveTo>
                  <a:pt x="14134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14"/>
                </a:lnTo>
                <a:lnTo>
                  <a:pt x="235864" y="80225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48"/>
                </a:lnTo>
                <a:lnTo>
                  <a:pt x="226669" y="65849"/>
                </a:lnTo>
                <a:lnTo>
                  <a:pt x="224091" y="63258"/>
                </a:lnTo>
                <a:lnTo>
                  <a:pt x="221208" y="61252"/>
                </a:lnTo>
                <a:lnTo>
                  <a:pt x="218630" y="59232"/>
                </a:lnTo>
                <a:lnTo>
                  <a:pt x="215468" y="58089"/>
                </a:lnTo>
                <a:lnTo>
                  <a:pt x="208572" y="55778"/>
                </a:lnTo>
                <a:lnTo>
                  <a:pt x="205130" y="55499"/>
                </a:lnTo>
                <a:lnTo>
                  <a:pt x="201968" y="55206"/>
                </a:lnTo>
                <a:lnTo>
                  <a:pt x="241994" y="55206"/>
                </a:lnTo>
                <a:lnTo>
                  <a:pt x="243052" y="56362"/>
                </a:lnTo>
                <a:lnTo>
                  <a:pt x="255117" y="87414"/>
                </a:lnTo>
                <a:lnTo>
                  <a:pt x="280344" y="87414"/>
                </a:lnTo>
                <a:lnTo>
                  <a:pt x="276656" y="91732"/>
                </a:lnTo>
                <a:lnTo>
                  <a:pt x="14134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57"/>
                </a:lnTo>
                <a:lnTo>
                  <a:pt x="176974" y="65557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44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85"/>
                </a:lnTo>
                <a:lnTo>
                  <a:pt x="110032" y="171958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59"/>
                </a:lnTo>
                <a:lnTo>
                  <a:pt x="218909" y="85979"/>
                </a:lnTo>
                <a:lnTo>
                  <a:pt x="217766" y="87414"/>
                </a:lnTo>
                <a:lnTo>
                  <a:pt x="125260" y="180301"/>
                </a:lnTo>
                <a:lnTo>
                  <a:pt x="123825" y="181444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50" y="258800"/>
                </a:moveTo>
                <a:lnTo>
                  <a:pt x="58318" y="258800"/>
                </a:lnTo>
                <a:lnTo>
                  <a:pt x="92506" y="248450"/>
                </a:lnTo>
                <a:lnTo>
                  <a:pt x="98259" y="219405"/>
                </a:lnTo>
                <a:lnTo>
                  <a:pt x="82169" y="219405"/>
                </a:lnTo>
                <a:lnTo>
                  <a:pt x="78727" y="218833"/>
                </a:lnTo>
                <a:lnTo>
                  <a:pt x="77279" y="217970"/>
                </a:lnTo>
                <a:lnTo>
                  <a:pt x="75844" y="216535"/>
                </a:lnTo>
                <a:lnTo>
                  <a:pt x="74980" y="215379"/>
                </a:lnTo>
                <a:lnTo>
                  <a:pt x="73837" y="213944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087"/>
                </a:lnTo>
                <a:lnTo>
                  <a:pt x="91363" y="192087"/>
                </a:lnTo>
                <a:lnTo>
                  <a:pt x="91363" y="201295"/>
                </a:lnTo>
                <a:lnTo>
                  <a:pt x="111760" y="201295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17"/>
                </a:lnTo>
                <a:lnTo>
                  <a:pt x="115493" y="227177"/>
                </a:lnTo>
                <a:lnTo>
                  <a:pt x="141342" y="227177"/>
                </a:lnTo>
                <a:lnTo>
                  <a:pt x="109750" y="258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6975" y="5120970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71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53" y="18402"/>
                </a:lnTo>
                <a:lnTo>
                  <a:pt x="235000" y="18402"/>
                </a:lnTo>
                <a:lnTo>
                  <a:pt x="231838" y="18973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1994" y="55206"/>
                </a:lnTo>
                <a:lnTo>
                  <a:pt x="201968" y="55206"/>
                </a:lnTo>
                <a:lnTo>
                  <a:pt x="194779" y="55778"/>
                </a:lnTo>
                <a:lnTo>
                  <a:pt x="191338" y="56934"/>
                </a:lnTo>
                <a:lnTo>
                  <a:pt x="185013" y="59232"/>
                </a:lnTo>
                <a:lnTo>
                  <a:pt x="179273" y="63258"/>
                </a:lnTo>
                <a:lnTo>
                  <a:pt x="176974" y="65557"/>
                </a:lnTo>
                <a:lnTo>
                  <a:pt x="176682" y="65557"/>
                </a:lnTo>
                <a:lnTo>
                  <a:pt x="67805" y="173685"/>
                </a:lnTo>
                <a:lnTo>
                  <a:pt x="84175" y="173685"/>
                </a:lnTo>
                <a:lnTo>
                  <a:pt x="85902" y="174256"/>
                </a:lnTo>
                <a:lnTo>
                  <a:pt x="87630" y="175412"/>
                </a:lnTo>
                <a:lnTo>
                  <a:pt x="89928" y="177711"/>
                </a:lnTo>
                <a:lnTo>
                  <a:pt x="90500" y="179438"/>
                </a:lnTo>
                <a:lnTo>
                  <a:pt x="91071" y="180873"/>
                </a:lnTo>
                <a:lnTo>
                  <a:pt x="91267" y="182029"/>
                </a:lnTo>
                <a:lnTo>
                  <a:pt x="91363" y="192087"/>
                </a:lnTo>
                <a:lnTo>
                  <a:pt x="52006" y="192087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00"/>
                </a:lnTo>
                <a:lnTo>
                  <a:pt x="109762" y="258800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44" y="87414"/>
                </a:moveTo>
                <a:lnTo>
                  <a:pt x="255117" y="87414"/>
                </a:lnTo>
                <a:lnTo>
                  <a:pt x="266319" y="76200"/>
                </a:lnTo>
                <a:lnTo>
                  <a:pt x="268046" y="73609"/>
                </a:lnTo>
                <a:lnTo>
                  <a:pt x="270052" y="70446"/>
                </a:lnTo>
                <a:lnTo>
                  <a:pt x="271487" y="67284"/>
                </a:lnTo>
                <a:lnTo>
                  <a:pt x="272643" y="63842"/>
                </a:lnTo>
                <a:lnTo>
                  <a:pt x="273215" y="60667"/>
                </a:lnTo>
                <a:lnTo>
                  <a:pt x="274078" y="57226"/>
                </a:lnTo>
                <a:lnTo>
                  <a:pt x="274195" y="55778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29"/>
                </a:lnTo>
                <a:lnTo>
                  <a:pt x="242189" y="18402"/>
                </a:lnTo>
                <a:lnTo>
                  <a:pt x="279053" y="18402"/>
                </a:lnTo>
                <a:lnTo>
                  <a:pt x="280111" y="19545"/>
                </a:lnTo>
                <a:lnTo>
                  <a:pt x="283552" y="23863"/>
                </a:lnTo>
                <a:lnTo>
                  <a:pt x="285851" y="28460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29"/>
                </a:lnTo>
                <a:lnTo>
                  <a:pt x="292176" y="48590"/>
                </a:lnTo>
                <a:lnTo>
                  <a:pt x="292409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22"/>
                </a:lnTo>
                <a:lnTo>
                  <a:pt x="289877" y="69583"/>
                </a:lnTo>
                <a:lnTo>
                  <a:pt x="288442" y="74472"/>
                </a:lnTo>
                <a:lnTo>
                  <a:pt x="285851" y="79082"/>
                </a:lnTo>
                <a:lnTo>
                  <a:pt x="283552" y="83388"/>
                </a:lnTo>
                <a:lnTo>
                  <a:pt x="280344" y="87414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14"/>
                </a:lnTo>
                <a:lnTo>
                  <a:pt x="235864" y="80225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48"/>
                </a:lnTo>
                <a:lnTo>
                  <a:pt x="226669" y="65849"/>
                </a:lnTo>
                <a:lnTo>
                  <a:pt x="224091" y="63258"/>
                </a:lnTo>
                <a:lnTo>
                  <a:pt x="221208" y="61252"/>
                </a:lnTo>
                <a:lnTo>
                  <a:pt x="218630" y="59232"/>
                </a:lnTo>
                <a:lnTo>
                  <a:pt x="215468" y="58089"/>
                </a:lnTo>
                <a:lnTo>
                  <a:pt x="208572" y="55778"/>
                </a:lnTo>
                <a:lnTo>
                  <a:pt x="205130" y="55499"/>
                </a:lnTo>
                <a:lnTo>
                  <a:pt x="201968" y="55206"/>
                </a:lnTo>
                <a:lnTo>
                  <a:pt x="241994" y="55206"/>
                </a:lnTo>
                <a:lnTo>
                  <a:pt x="243052" y="56362"/>
                </a:lnTo>
                <a:lnTo>
                  <a:pt x="255117" y="87414"/>
                </a:lnTo>
                <a:lnTo>
                  <a:pt x="280344" y="87414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57"/>
                </a:lnTo>
                <a:lnTo>
                  <a:pt x="176974" y="65557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44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85"/>
                </a:lnTo>
                <a:lnTo>
                  <a:pt x="110032" y="171958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59"/>
                </a:lnTo>
                <a:lnTo>
                  <a:pt x="218909" y="85978"/>
                </a:lnTo>
                <a:lnTo>
                  <a:pt x="217766" y="87414"/>
                </a:lnTo>
                <a:lnTo>
                  <a:pt x="125260" y="180301"/>
                </a:lnTo>
                <a:lnTo>
                  <a:pt x="123825" y="181444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62" y="258800"/>
                </a:moveTo>
                <a:lnTo>
                  <a:pt x="58318" y="258800"/>
                </a:lnTo>
                <a:lnTo>
                  <a:pt x="92506" y="248450"/>
                </a:lnTo>
                <a:lnTo>
                  <a:pt x="98259" y="219405"/>
                </a:lnTo>
                <a:lnTo>
                  <a:pt x="82169" y="219405"/>
                </a:lnTo>
                <a:lnTo>
                  <a:pt x="78727" y="218833"/>
                </a:lnTo>
                <a:lnTo>
                  <a:pt x="77279" y="217970"/>
                </a:lnTo>
                <a:lnTo>
                  <a:pt x="75844" y="216535"/>
                </a:lnTo>
                <a:lnTo>
                  <a:pt x="74980" y="215379"/>
                </a:lnTo>
                <a:lnTo>
                  <a:pt x="73837" y="213944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087"/>
                </a:lnTo>
                <a:lnTo>
                  <a:pt x="91363" y="192087"/>
                </a:lnTo>
                <a:lnTo>
                  <a:pt x="91363" y="201295"/>
                </a:lnTo>
                <a:lnTo>
                  <a:pt x="111760" y="201295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16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62" y="258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25715" y="1426387"/>
            <a:ext cx="1549400" cy="403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微软雅黑"/>
                <a:cs typeface="微软雅黑"/>
              </a:rPr>
              <a:t>整体架构：</a:t>
            </a:r>
            <a:endParaRPr sz="2400">
              <a:latin typeface="微软雅黑"/>
              <a:cs typeface="微软雅黑"/>
            </a:endParaRPr>
          </a:p>
          <a:p>
            <a:pPr marL="304800" marR="321945">
              <a:lnSpc>
                <a:spcPct val="244600"/>
              </a:lnSpc>
              <a:spcBef>
                <a:spcPts val="70"/>
              </a:spcBef>
            </a:pPr>
            <a:r>
              <a:rPr sz="2400" dirty="0">
                <a:latin typeface="微软雅黑"/>
                <a:cs typeface="微软雅黑"/>
              </a:rPr>
              <a:t>输入层 卷积层</a:t>
            </a:r>
            <a:endParaRPr sz="2400">
              <a:latin typeface="微软雅黑"/>
              <a:cs typeface="微软雅黑"/>
            </a:endParaRPr>
          </a:p>
          <a:p>
            <a:pPr marL="304800" marR="17145">
              <a:lnSpc>
                <a:spcPct val="252800"/>
              </a:lnSpc>
            </a:pPr>
            <a:r>
              <a:rPr sz="2400" dirty="0">
                <a:latin typeface="微软雅黑"/>
                <a:cs typeface="微软雅黑"/>
              </a:rPr>
              <a:t>池化层 </a:t>
            </a:r>
            <a:r>
              <a:rPr sz="2400" spc="5" dirty="0">
                <a:latin typeface="微软雅黑"/>
                <a:cs typeface="微软雅黑"/>
              </a:rPr>
              <a:t> </a:t>
            </a:r>
            <a:r>
              <a:rPr sz="2400" dirty="0">
                <a:latin typeface="微软雅黑"/>
                <a:cs typeface="微软雅黑"/>
              </a:rPr>
              <a:t>全连接层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0" name="标题 5"/>
          <p:cNvSpPr txBox="1">
            <a:spLocks/>
          </p:cNvSpPr>
          <p:nvPr/>
        </p:nvSpPr>
        <p:spPr>
          <a:xfrm>
            <a:off x="623874" y="144732"/>
            <a:ext cx="8728076" cy="4591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卷积神经网络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766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3874" y="1499476"/>
            <a:ext cx="291465" cy="218440"/>
          </a:xfrm>
          <a:custGeom>
            <a:avLst/>
            <a:gdLst/>
            <a:ahLst/>
            <a:cxnLst/>
            <a:rect l="l" t="t" r="r" b="b"/>
            <a:pathLst>
              <a:path w="291465" h="218439">
                <a:moveTo>
                  <a:pt x="291020" y="36271"/>
                </a:moveTo>
                <a:lnTo>
                  <a:pt x="286181" y="17983"/>
                </a:lnTo>
                <a:lnTo>
                  <a:pt x="284988" y="15989"/>
                </a:lnTo>
                <a:lnTo>
                  <a:pt x="280403" y="10274"/>
                </a:lnTo>
                <a:lnTo>
                  <a:pt x="274662" y="5702"/>
                </a:lnTo>
                <a:lnTo>
                  <a:pt x="272935" y="4775"/>
                </a:lnTo>
                <a:lnTo>
                  <a:pt x="272935" y="36271"/>
                </a:lnTo>
                <a:lnTo>
                  <a:pt x="272364" y="39408"/>
                </a:lnTo>
                <a:lnTo>
                  <a:pt x="120256" y="195338"/>
                </a:lnTo>
                <a:lnTo>
                  <a:pt x="108483" y="199339"/>
                </a:lnTo>
                <a:lnTo>
                  <a:pt x="105041" y="199059"/>
                </a:lnTo>
                <a:lnTo>
                  <a:pt x="101307" y="198196"/>
                </a:lnTo>
                <a:lnTo>
                  <a:pt x="98158" y="196481"/>
                </a:lnTo>
                <a:lnTo>
                  <a:pt x="96723" y="195338"/>
                </a:lnTo>
                <a:lnTo>
                  <a:pt x="23812" y="122796"/>
                </a:lnTo>
                <a:lnTo>
                  <a:pt x="22098" y="121373"/>
                </a:lnTo>
                <a:lnTo>
                  <a:pt x="19799" y="116801"/>
                </a:lnTo>
                <a:lnTo>
                  <a:pt x="18656" y="113372"/>
                </a:lnTo>
                <a:lnTo>
                  <a:pt x="18084" y="109956"/>
                </a:lnTo>
                <a:lnTo>
                  <a:pt x="18656" y="106235"/>
                </a:lnTo>
                <a:lnTo>
                  <a:pt x="19799" y="102806"/>
                </a:lnTo>
                <a:lnTo>
                  <a:pt x="22098" y="98247"/>
                </a:lnTo>
                <a:lnTo>
                  <a:pt x="23812" y="97104"/>
                </a:lnTo>
                <a:lnTo>
                  <a:pt x="26403" y="94818"/>
                </a:lnTo>
                <a:lnTo>
                  <a:pt x="29552" y="93103"/>
                </a:lnTo>
                <a:lnTo>
                  <a:pt x="33007" y="91960"/>
                </a:lnTo>
                <a:lnTo>
                  <a:pt x="36449" y="91668"/>
                </a:lnTo>
                <a:lnTo>
                  <a:pt x="40182" y="91960"/>
                </a:lnTo>
                <a:lnTo>
                  <a:pt x="43332" y="93103"/>
                </a:lnTo>
                <a:lnTo>
                  <a:pt x="46494" y="94818"/>
                </a:lnTo>
                <a:lnTo>
                  <a:pt x="49364" y="97104"/>
                </a:lnTo>
                <a:lnTo>
                  <a:pt x="101879" y="149072"/>
                </a:lnTo>
                <a:lnTo>
                  <a:pt x="103606" y="150507"/>
                </a:lnTo>
                <a:lnTo>
                  <a:pt x="105041" y="151358"/>
                </a:lnTo>
                <a:lnTo>
                  <a:pt x="106476" y="151650"/>
                </a:lnTo>
                <a:lnTo>
                  <a:pt x="108483" y="151930"/>
                </a:lnTo>
                <a:lnTo>
                  <a:pt x="111925" y="151358"/>
                </a:lnTo>
                <a:lnTo>
                  <a:pt x="113360" y="150507"/>
                </a:lnTo>
                <a:lnTo>
                  <a:pt x="134061" y="129946"/>
                </a:lnTo>
                <a:lnTo>
                  <a:pt x="241363" y="23418"/>
                </a:lnTo>
                <a:lnTo>
                  <a:pt x="254279" y="17983"/>
                </a:lnTo>
                <a:lnTo>
                  <a:pt x="258013" y="18275"/>
                </a:lnTo>
                <a:lnTo>
                  <a:pt x="261454" y="19418"/>
                </a:lnTo>
                <a:lnTo>
                  <a:pt x="264617" y="21132"/>
                </a:lnTo>
                <a:lnTo>
                  <a:pt x="266052" y="21983"/>
                </a:lnTo>
                <a:lnTo>
                  <a:pt x="267195" y="23418"/>
                </a:lnTo>
                <a:lnTo>
                  <a:pt x="269786" y="25984"/>
                </a:lnTo>
                <a:lnTo>
                  <a:pt x="271221" y="29121"/>
                </a:lnTo>
                <a:lnTo>
                  <a:pt x="272364" y="32550"/>
                </a:lnTo>
                <a:lnTo>
                  <a:pt x="272935" y="36271"/>
                </a:lnTo>
                <a:lnTo>
                  <a:pt x="272935" y="4775"/>
                </a:lnTo>
                <a:lnTo>
                  <a:pt x="271500" y="4000"/>
                </a:lnTo>
                <a:lnTo>
                  <a:pt x="268351" y="2857"/>
                </a:lnTo>
                <a:lnTo>
                  <a:pt x="264896" y="1422"/>
                </a:lnTo>
                <a:lnTo>
                  <a:pt x="261454" y="571"/>
                </a:lnTo>
                <a:lnTo>
                  <a:pt x="258013" y="279"/>
                </a:lnTo>
                <a:lnTo>
                  <a:pt x="254279" y="0"/>
                </a:lnTo>
                <a:lnTo>
                  <a:pt x="251129" y="279"/>
                </a:lnTo>
                <a:lnTo>
                  <a:pt x="247396" y="571"/>
                </a:lnTo>
                <a:lnTo>
                  <a:pt x="243954" y="1422"/>
                </a:lnTo>
                <a:lnTo>
                  <a:pt x="240512" y="2857"/>
                </a:lnTo>
                <a:lnTo>
                  <a:pt x="237350" y="4000"/>
                </a:lnTo>
                <a:lnTo>
                  <a:pt x="234480" y="5702"/>
                </a:lnTo>
                <a:lnTo>
                  <a:pt x="231317" y="7988"/>
                </a:lnTo>
                <a:lnTo>
                  <a:pt x="228447" y="10274"/>
                </a:lnTo>
                <a:lnTo>
                  <a:pt x="108483" y="129946"/>
                </a:lnTo>
                <a:lnTo>
                  <a:pt x="69786" y="91668"/>
                </a:lnTo>
                <a:lnTo>
                  <a:pt x="59690" y="81673"/>
                </a:lnTo>
                <a:lnTo>
                  <a:pt x="56819" y="79679"/>
                </a:lnTo>
                <a:lnTo>
                  <a:pt x="53670" y="77673"/>
                </a:lnTo>
                <a:lnTo>
                  <a:pt x="50228" y="76530"/>
                </a:lnTo>
                <a:lnTo>
                  <a:pt x="47066" y="75387"/>
                </a:lnTo>
                <a:lnTo>
                  <a:pt x="43332" y="74536"/>
                </a:lnTo>
                <a:lnTo>
                  <a:pt x="40182" y="74256"/>
                </a:lnTo>
                <a:lnTo>
                  <a:pt x="36449" y="73964"/>
                </a:lnTo>
                <a:lnTo>
                  <a:pt x="29552" y="74536"/>
                </a:lnTo>
                <a:lnTo>
                  <a:pt x="10909" y="84251"/>
                </a:lnTo>
                <a:lnTo>
                  <a:pt x="8039" y="87096"/>
                </a:lnTo>
                <a:lnTo>
                  <a:pt x="6019" y="89674"/>
                </a:lnTo>
                <a:lnTo>
                  <a:pt x="4013" y="92811"/>
                </a:lnTo>
                <a:lnTo>
                  <a:pt x="1714" y="99669"/>
                </a:lnTo>
                <a:lnTo>
                  <a:pt x="571" y="102806"/>
                </a:lnTo>
                <a:lnTo>
                  <a:pt x="0" y="106235"/>
                </a:lnTo>
                <a:lnTo>
                  <a:pt x="0" y="113372"/>
                </a:lnTo>
                <a:lnTo>
                  <a:pt x="571" y="116801"/>
                </a:lnTo>
                <a:lnTo>
                  <a:pt x="1714" y="120230"/>
                </a:lnTo>
                <a:lnTo>
                  <a:pt x="2870" y="123367"/>
                </a:lnTo>
                <a:lnTo>
                  <a:pt x="4013" y="126796"/>
                </a:lnTo>
                <a:lnTo>
                  <a:pt x="6019" y="129946"/>
                </a:lnTo>
                <a:lnTo>
                  <a:pt x="8039" y="132803"/>
                </a:lnTo>
                <a:lnTo>
                  <a:pt x="10909" y="135369"/>
                </a:lnTo>
                <a:lnTo>
                  <a:pt x="85242" y="209626"/>
                </a:lnTo>
                <a:lnTo>
                  <a:pt x="108483" y="217906"/>
                </a:lnTo>
                <a:lnTo>
                  <a:pt x="112217" y="217614"/>
                </a:lnTo>
                <a:lnTo>
                  <a:pt x="142074" y="199339"/>
                </a:lnTo>
                <a:lnTo>
                  <a:pt x="280403" y="61976"/>
                </a:lnTo>
                <a:lnTo>
                  <a:pt x="284988" y="56261"/>
                </a:lnTo>
                <a:lnTo>
                  <a:pt x="286715" y="53403"/>
                </a:lnTo>
                <a:lnTo>
                  <a:pt x="289585" y="46545"/>
                </a:lnTo>
                <a:lnTo>
                  <a:pt x="290449" y="43116"/>
                </a:lnTo>
                <a:lnTo>
                  <a:pt x="291020" y="3627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5715" y="1426387"/>
            <a:ext cx="307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卷积做了一件什么事？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6988" y="2417744"/>
            <a:ext cx="3945208" cy="320530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114925" y="3755390"/>
            <a:ext cx="859155" cy="452755"/>
          </a:xfrm>
          <a:custGeom>
            <a:avLst/>
            <a:gdLst/>
            <a:ahLst/>
            <a:cxnLst/>
            <a:rect l="l" t="t" r="r" b="b"/>
            <a:pathLst>
              <a:path w="859154" h="452754">
                <a:moveTo>
                  <a:pt x="577697" y="452755"/>
                </a:moveTo>
                <a:lnTo>
                  <a:pt x="577697" y="449148"/>
                </a:lnTo>
                <a:lnTo>
                  <a:pt x="640143" y="300748"/>
                </a:lnTo>
                <a:lnTo>
                  <a:pt x="0" y="226377"/>
                </a:lnTo>
                <a:lnTo>
                  <a:pt x="640143" y="152006"/>
                </a:lnTo>
                <a:lnTo>
                  <a:pt x="577697" y="3606"/>
                </a:lnTo>
                <a:lnTo>
                  <a:pt x="577697" y="0"/>
                </a:lnTo>
                <a:lnTo>
                  <a:pt x="859154" y="226377"/>
                </a:lnTo>
                <a:lnTo>
                  <a:pt x="577697" y="45275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6603" y="2822448"/>
            <a:ext cx="5094732" cy="2846831"/>
          </a:xfrm>
          <a:prstGeom prst="rect">
            <a:avLst/>
          </a:prstGeom>
        </p:spPr>
      </p:pic>
      <p:sp>
        <p:nvSpPr>
          <p:cNvPr id="8" name="标题 5"/>
          <p:cNvSpPr txBox="1">
            <a:spLocks/>
          </p:cNvSpPr>
          <p:nvPr/>
        </p:nvSpPr>
        <p:spPr>
          <a:xfrm>
            <a:off x="669930" y="73612"/>
            <a:ext cx="8728076" cy="45916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卷积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236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38631" y="2023617"/>
          <a:ext cx="2879723" cy="2878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608573" y="2612263"/>
          <a:ext cx="1727835" cy="172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256268" y="2612263"/>
          <a:ext cx="1727835" cy="172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211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415154" y="3164839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19364" y="3164839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79979" y="5078607"/>
            <a:ext cx="8387715" cy="1122680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2400" dirty="0">
                <a:latin typeface="Cambria Math"/>
                <a:cs typeface="Cambria Math"/>
              </a:rPr>
              <a:t>3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spc="80" dirty="0">
                <a:latin typeface="Cambria Math"/>
                <a:cs typeface="Cambria Math"/>
              </a:rPr>
              <a:t>∙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7E5F00"/>
                </a:solidFill>
                <a:latin typeface="Cambria Math"/>
                <a:cs typeface="Cambria Math"/>
              </a:rPr>
              <a:t>𝟏</a:t>
            </a:r>
            <a:r>
              <a:rPr sz="2400" spc="-5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4 </a:t>
            </a:r>
            <a:r>
              <a:rPr sz="2400" spc="80" dirty="0">
                <a:latin typeface="Cambria Math"/>
                <a:cs typeface="Cambria Math"/>
              </a:rPr>
              <a:t>∙</a:t>
            </a:r>
            <a:r>
              <a:rPr sz="2400" dirty="0"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7E5F00"/>
                </a:solidFill>
                <a:latin typeface="Cambria Math"/>
                <a:cs typeface="Cambria Math"/>
              </a:rPr>
              <a:t>𝟐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6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spc="80" dirty="0">
                <a:latin typeface="Cambria Math"/>
                <a:cs typeface="Cambria Math"/>
              </a:rPr>
              <a:t>∙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7E5F00"/>
                </a:solidFill>
                <a:latin typeface="Cambria Math"/>
                <a:cs typeface="Cambria Math"/>
              </a:rPr>
              <a:t>𝟑 </a:t>
            </a:r>
            <a:r>
              <a:rPr sz="2400" dirty="0">
                <a:latin typeface="Cambria Math"/>
                <a:cs typeface="Cambria Math"/>
              </a:rPr>
              <a:t>+ 2 </a:t>
            </a:r>
            <a:r>
              <a:rPr sz="2400" spc="80" dirty="0">
                <a:latin typeface="Cambria Math"/>
                <a:cs typeface="Cambria Math"/>
              </a:rPr>
              <a:t>∙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7E5F00"/>
                </a:solidFill>
                <a:latin typeface="Cambria Math"/>
                <a:cs typeface="Cambria Math"/>
              </a:rPr>
              <a:t>𝟒</a:t>
            </a:r>
            <a:r>
              <a:rPr sz="2400" spc="10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4 </a:t>
            </a:r>
            <a:r>
              <a:rPr sz="2400" spc="80" dirty="0">
                <a:latin typeface="Cambria Math"/>
                <a:cs typeface="Cambria Math"/>
              </a:rPr>
              <a:t>∙</a:t>
            </a:r>
            <a:r>
              <a:rPr sz="2400" dirty="0"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7E5F00"/>
                </a:solidFill>
                <a:latin typeface="Cambria Math"/>
                <a:cs typeface="Cambria Math"/>
              </a:rPr>
              <a:t>𝟓</a:t>
            </a:r>
            <a:r>
              <a:rPr sz="2400" spc="5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6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spc="80" dirty="0">
                <a:latin typeface="Cambria Math"/>
                <a:cs typeface="Cambria Math"/>
              </a:rPr>
              <a:t>∙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7E5F00"/>
                </a:solidFill>
                <a:latin typeface="Cambria Math"/>
                <a:cs typeface="Cambria Math"/>
              </a:rPr>
              <a:t>𝟔 </a:t>
            </a:r>
            <a:r>
              <a:rPr sz="2400" dirty="0">
                <a:latin typeface="Cambria Math"/>
                <a:cs typeface="Cambria Math"/>
              </a:rPr>
              <a:t>+ 1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spc="80" dirty="0">
                <a:latin typeface="Cambria Math"/>
                <a:cs typeface="Cambria Math"/>
              </a:rPr>
              <a:t>∙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7E5F00"/>
                </a:solidFill>
                <a:latin typeface="Cambria Math"/>
                <a:cs typeface="Cambria Math"/>
              </a:rPr>
              <a:t>𝟕</a:t>
            </a:r>
            <a:r>
              <a:rPr sz="2400" spc="-5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6 </a:t>
            </a:r>
            <a:r>
              <a:rPr sz="2400" spc="80" dirty="0">
                <a:latin typeface="Cambria Math"/>
                <a:cs typeface="Cambria Math"/>
              </a:rPr>
              <a:t>∙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7E5F00"/>
                </a:solidFill>
                <a:latin typeface="Cambria Math"/>
                <a:cs typeface="Cambria Math"/>
              </a:rPr>
              <a:t>𝟖</a:t>
            </a:r>
            <a:r>
              <a:rPr sz="2400" spc="15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7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spc="80" dirty="0">
                <a:latin typeface="Cambria Math"/>
                <a:cs typeface="Cambria Math"/>
              </a:rPr>
              <a:t>∙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7E5F00"/>
                </a:solidFill>
                <a:latin typeface="Cambria Math"/>
                <a:cs typeface="Cambria Math"/>
              </a:rPr>
              <a:t>𝟗</a:t>
            </a:r>
            <a:r>
              <a:rPr sz="2400" spc="135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Cambria Math"/>
                <a:cs typeface="Cambria Math"/>
              </a:rPr>
              <a:t>3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8 +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18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8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+ 20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36 +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7 +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48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63</a:t>
            </a:r>
            <a:r>
              <a:rPr sz="2400" spc="1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B82B0E"/>
                </a:solidFill>
                <a:latin typeface="Cambria Math"/>
                <a:cs typeface="Cambria Math"/>
              </a:rPr>
              <a:t>𝟐𝟏𝟏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0476" y="3760470"/>
            <a:ext cx="114300" cy="1406525"/>
          </a:xfrm>
          <a:custGeom>
            <a:avLst/>
            <a:gdLst/>
            <a:ahLst/>
            <a:cxnLst/>
            <a:rect l="l" t="t" r="r" b="b"/>
            <a:pathLst>
              <a:path w="114300" h="1406525">
                <a:moveTo>
                  <a:pt x="38100" y="1291716"/>
                </a:moveTo>
                <a:lnTo>
                  <a:pt x="0" y="1291716"/>
                </a:lnTo>
                <a:lnTo>
                  <a:pt x="57150" y="1406016"/>
                </a:lnTo>
                <a:lnTo>
                  <a:pt x="104775" y="1310766"/>
                </a:lnTo>
                <a:lnTo>
                  <a:pt x="38100" y="1310766"/>
                </a:lnTo>
                <a:lnTo>
                  <a:pt x="38100" y="1291716"/>
                </a:lnTo>
                <a:close/>
              </a:path>
              <a:path w="114300" h="1406525">
                <a:moveTo>
                  <a:pt x="76200" y="0"/>
                </a:moveTo>
                <a:lnTo>
                  <a:pt x="38100" y="0"/>
                </a:lnTo>
                <a:lnTo>
                  <a:pt x="38100" y="1310766"/>
                </a:lnTo>
                <a:lnTo>
                  <a:pt x="76200" y="1310766"/>
                </a:lnTo>
                <a:lnTo>
                  <a:pt x="76200" y="0"/>
                </a:lnTo>
                <a:close/>
              </a:path>
              <a:path w="114300" h="1406525">
                <a:moveTo>
                  <a:pt x="114300" y="1291716"/>
                </a:moveTo>
                <a:lnTo>
                  <a:pt x="76200" y="1291716"/>
                </a:lnTo>
                <a:lnTo>
                  <a:pt x="76200" y="1310766"/>
                </a:lnTo>
                <a:lnTo>
                  <a:pt x="104775" y="1310766"/>
                </a:lnTo>
                <a:lnTo>
                  <a:pt x="114300" y="1291716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70633" y="1418082"/>
            <a:ext cx="8521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Inp</a:t>
            </a:r>
            <a:r>
              <a:rPr sz="2400" b="1" dirty="0">
                <a:solidFill>
                  <a:srgbClr val="404040"/>
                </a:solidFill>
                <a:latin typeface="微软雅黑"/>
                <a:cs typeface="微软雅黑"/>
              </a:rPr>
              <a:t>ut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76365" y="1418082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404040"/>
                </a:solidFill>
                <a:latin typeface="微软雅黑"/>
                <a:cs typeface="微软雅黑"/>
              </a:rPr>
              <a:t>K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ernel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64116" y="1418082"/>
            <a:ext cx="1125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O</a:t>
            </a:r>
            <a:r>
              <a:rPr sz="2400" b="1" spc="5" dirty="0">
                <a:solidFill>
                  <a:srgbClr val="404040"/>
                </a:solidFill>
                <a:latin typeface="微软雅黑"/>
                <a:cs typeface="微软雅黑"/>
              </a:rPr>
              <a:t>u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tput</a:t>
            </a:r>
            <a:endParaRPr sz="240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9862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51331" y="2023617"/>
          <a:ext cx="2879723" cy="2878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608573" y="2612263"/>
          <a:ext cx="1727835" cy="172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256268" y="2612263"/>
          <a:ext cx="1727835" cy="172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211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295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415154" y="3164839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19364" y="3164839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79979" y="5078607"/>
            <a:ext cx="8387715" cy="1122680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2400" dirty="0">
                <a:latin typeface="Cambria Math"/>
                <a:cs typeface="Cambria Math"/>
              </a:rPr>
              <a:t>4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spc="80" dirty="0">
                <a:latin typeface="Cambria Math"/>
                <a:cs typeface="Cambria Math"/>
              </a:rPr>
              <a:t>∙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7E5F00"/>
                </a:solidFill>
                <a:latin typeface="Cambria Math"/>
                <a:cs typeface="Cambria Math"/>
              </a:rPr>
              <a:t>𝟏</a:t>
            </a:r>
            <a:r>
              <a:rPr sz="2400" spc="-5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6 </a:t>
            </a:r>
            <a:r>
              <a:rPr sz="2400" spc="80" dirty="0">
                <a:latin typeface="Cambria Math"/>
                <a:cs typeface="Cambria Math"/>
              </a:rPr>
              <a:t>∙</a:t>
            </a:r>
            <a:r>
              <a:rPr sz="2400" dirty="0"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7E5F00"/>
                </a:solidFill>
                <a:latin typeface="Cambria Math"/>
                <a:cs typeface="Cambria Math"/>
              </a:rPr>
              <a:t>𝟐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5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spc="80" dirty="0">
                <a:latin typeface="Cambria Math"/>
                <a:cs typeface="Cambria Math"/>
              </a:rPr>
              <a:t>∙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7E5F00"/>
                </a:solidFill>
                <a:latin typeface="Cambria Math"/>
                <a:cs typeface="Cambria Math"/>
              </a:rPr>
              <a:t>𝟑 </a:t>
            </a:r>
            <a:r>
              <a:rPr sz="2400" dirty="0">
                <a:latin typeface="Cambria Math"/>
                <a:cs typeface="Cambria Math"/>
              </a:rPr>
              <a:t>+ 4 </a:t>
            </a:r>
            <a:r>
              <a:rPr sz="2400" spc="80" dirty="0">
                <a:latin typeface="Cambria Math"/>
                <a:cs typeface="Cambria Math"/>
              </a:rPr>
              <a:t>∙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7E5F00"/>
                </a:solidFill>
                <a:latin typeface="Cambria Math"/>
                <a:cs typeface="Cambria Math"/>
              </a:rPr>
              <a:t>𝟒</a:t>
            </a:r>
            <a:r>
              <a:rPr sz="2400" spc="10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6 </a:t>
            </a:r>
            <a:r>
              <a:rPr sz="2400" spc="80" dirty="0">
                <a:latin typeface="Cambria Math"/>
                <a:cs typeface="Cambria Math"/>
              </a:rPr>
              <a:t>∙</a:t>
            </a:r>
            <a:r>
              <a:rPr sz="2400" dirty="0"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7E5F00"/>
                </a:solidFill>
                <a:latin typeface="Cambria Math"/>
                <a:cs typeface="Cambria Math"/>
              </a:rPr>
              <a:t>𝟓</a:t>
            </a:r>
            <a:r>
              <a:rPr sz="2400" spc="5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8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spc="80" dirty="0">
                <a:latin typeface="Cambria Math"/>
                <a:cs typeface="Cambria Math"/>
              </a:rPr>
              <a:t>∙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7E5F00"/>
                </a:solidFill>
                <a:latin typeface="Cambria Math"/>
                <a:cs typeface="Cambria Math"/>
              </a:rPr>
              <a:t>𝟔 </a:t>
            </a:r>
            <a:r>
              <a:rPr sz="2400" dirty="0">
                <a:latin typeface="Cambria Math"/>
                <a:cs typeface="Cambria Math"/>
              </a:rPr>
              <a:t>+ 6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spc="80" dirty="0">
                <a:latin typeface="Cambria Math"/>
                <a:cs typeface="Cambria Math"/>
              </a:rPr>
              <a:t>∙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7E5F00"/>
                </a:solidFill>
                <a:latin typeface="Cambria Math"/>
                <a:cs typeface="Cambria Math"/>
              </a:rPr>
              <a:t>𝟕</a:t>
            </a:r>
            <a:r>
              <a:rPr sz="2400" spc="-5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7 </a:t>
            </a:r>
            <a:r>
              <a:rPr sz="2400" spc="80" dirty="0">
                <a:latin typeface="Cambria Math"/>
                <a:cs typeface="Cambria Math"/>
              </a:rPr>
              <a:t>∙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7E5F00"/>
                </a:solidFill>
                <a:latin typeface="Cambria Math"/>
                <a:cs typeface="Cambria Math"/>
              </a:rPr>
              <a:t>𝟖</a:t>
            </a:r>
            <a:r>
              <a:rPr sz="2400" spc="15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8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spc="80" dirty="0">
                <a:latin typeface="Cambria Math"/>
                <a:cs typeface="Cambria Math"/>
              </a:rPr>
              <a:t>∙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7E5F00"/>
                </a:solidFill>
                <a:latin typeface="Cambria Math"/>
                <a:cs typeface="Cambria Math"/>
              </a:rPr>
              <a:t>𝟗</a:t>
            </a:r>
            <a:r>
              <a:rPr sz="2400" spc="135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Cambria Math"/>
                <a:cs typeface="Cambria Math"/>
              </a:rPr>
              <a:t>4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12 +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15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+ 16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30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48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+ 42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+ 56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72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14" dirty="0"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B82B0E"/>
                </a:solidFill>
                <a:latin typeface="Cambria Math"/>
                <a:cs typeface="Cambria Math"/>
              </a:rPr>
              <a:t>𝟐𝟗𝟓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0476" y="3760470"/>
            <a:ext cx="114300" cy="1406525"/>
          </a:xfrm>
          <a:custGeom>
            <a:avLst/>
            <a:gdLst/>
            <a:ahLst/>
            <a:cxnLst/>
            <a:rect l="l" t="t" r="r" b="b"/>
            <a:pathLst>
              <a:path w="114300" h="1406525">
                <a:moveTo>
                  <a:pt x="38100" y="1291716"/>
                </a:moveTo>
                <a:lnTo>
                  <a:pt x="0" y="1291716"/>
                </a:lnTo>
                <a:lnTo>
                  <a:pt x="57150" y="1406016"/>
                </a:lnTo>
                <a:lnTo>
                  <a:pt x="104775" y="1310766"/>
                </a:lnTo>
                <a:lnTo>
                  <a:pt x="38100" y="1310766"/>
                </a:lnTo>
                <a:lnTo>
                  <a:pt x="38100" y="1291716"/>
                </a:lnTo>
                <a:close/>
              </a:path>
              <a:path w="114300" h="1406525">
                <a:moveTo>
                  <a:pt x="76200" y="0"/>
                </a:moveTo>
                <a:lnTo>
                  <a:pt x="38100" y="0"/>
                </a:lnTo>
                <a:lnTo>
                  <a:pt x="38100" y="1310766"/>
                </a:lnTo>
                <a:lnTo>
                  <a:pt x="76200" y="1310766"/>
                </a:lnTo>
                <a:lnTo>
                  <a:pt x="76200" y="0"/>
                </a:lnTo>
                <a:close/>
              </a:path>
              <a:path w="114300" h="1406525">
                <a:moveTo>
                  <a:pt x="114300" y="1291716"/>
                </a:moveTo>
                <a:lnTo>
                  <a:pt x="76200" y="1291716"/>
                </a:lnTo>
                <a:lnTo>
                  <a:pt x="76200" y="1310766"/>
                </a:lnTo>
                <a:lnTo>
                  <a:pt x="104775" y="1310766"/>
                </a:lnTo>
                <a:lnTo>
                  <a:pt x="114300" y="1291716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70633" y="1418082"/>
            <a:ext cx="8521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Inp</a:t>
            </a:r>
            <a:r>
              <a:rPr sz="2400" b="1" dirty="0">
                <a:solidFill>
                  <a:srgbClr val="404040"/>
                </a:solidFill>
                <a:latin typeface="微软雅黑"/>
                <a:cs typeface="微软雅黑"/>
              </a:rPr>
              <a:t>ut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76365" y="1418082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404040"/>
                </a:solidFill>
                <a:latin typeface="微软雅黑"/>
                <a:cs typeface="微软雅黑"/>
              </a:rPr>
              <a:t>K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ernel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64116" y="1418082"/>
            <a:ext cx="1125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O</a:t>
            </a:r>
            <a:r>
              <a:rPr sz="2400" b="1" spc="5" dirty="0">
                <a:solidFill>
                  <a:srgbClr val="404040"/>
                </a:solidFill>
                <a:latin typeface="微软雅黑"/>
                <a:cs typeface="微软雅黑"/>
              </a:rPr>
              <a:t>u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tput</a:t>
            </a:r>
            <a:endParaRPr sz="240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12604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51331" y="2023617"/>
          <a:ext cx="2879723" cy="2878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608573" y="2612263"/>
          <a:ext cx="1727835" cy="172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256268" y="2612263"/>
          <a:ext cx="1727835" cy="172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211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295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262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415154" y="3164839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19364" y="3164839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0633" y="1418082"/>
            <a:ext cx="8521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Inp</a:t>
            </a:r>
            <a:r>
              <a:rPr sz="2400" b="1" dirty="0">
                <a:solidFill>
                  <a:srgbClr val="404040"/>
                </a:solidFill>
                <a:latin typeface="微软雅黑"/>
                <a:cs typeface="微软雅黑"/>
              </a:rPr>
              <a:t>ut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6365" y="1418082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404040"/>
                </a:solidFill>
                <a:latin typeface="微软雅黑"/>
                <a:cs typeface="微软雅黑"/>
              </a:rPr>
              <a:t>K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ernel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64116" y="1418082"/>
            <a:ext cx="1125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O</a:t>
            </a:r>
            <a:r>
              <a:rPr sz="2400" b="1" spc="5" dirty="0">
                <a:solidFill>
                  <a:srgbClr val="404040"/>
                </a:solidFill>
                <a:latin typeface="微软雅黑"/>
                <a:cs typeface="微软雅黑"/>
              </a:rPr>
              <a:t>u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tput</a:t>
            </a:r>
            <a:endParaRPr sz="240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37794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38631" y="2036317"/>
          <a:ext cx="2879723" cy="2878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608573" y="2612263"/>
          <a:ext cx="1727835" cy="172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256268" y="2612263"/>
          <a:ext cx="1727835" cy="172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211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295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262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259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415154" y="3164839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19364" y="3164839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0633" y="1418082"/>
            <a:ext cx="8521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Inp</a:t>
            </a:r>
            <a:r>
              <a:rPr sz="2400" b="1" dirty="0">
                <a:solidFill>
                  <a:srgbClr val="404040"/>
                </a:solidFill>
                <a:latin typeface="微软雅黑"/>
                <a:cs typeface="微软雅黑"/>
              </a:rPr>
              <a:t>ut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6365" y="1418082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404040"/>
                </a:solidFill>
                <a:latin typeface="微软雅黑"/>
                <a:cs typeface="微软雅黑"/>
              </a:rPr>
              <a:t>K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ernel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64116" y="1418082"/>
            <a:ext cx="1125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O</a:t>
            </a:r>
            <a:r>
              <a:rPr sz="2400" b="1" spc="5" dirty="0">
                <a:solidFill>
                  <a:srgbClr val="404040"/>
                </a:solidFill>
                <a:latin typeface="微软雅黑"/>
                <a:cs typeface="微软雅黑"/>
              </a:rPr>
              <a:t>u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tput</a:t>
            </a:r>
            <a:endParaRPr sz="240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095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51331" y="2036317"/>
          <a:ext cx="2879723" cy="2878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608573" y="2612263"/>
          <a:ext cx="1727835" cy="172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256268" y="2612263"/>
          <a:ext cx="1727835" cy="172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211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295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262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259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282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415154" y="3164839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19364" y="3164839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0633" y="1418082"/>
            <a:ext cx="8521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Inp</a:t>
            </a:r>
            <a:r>
              <a:rPr sz="2400" b="1" dirty="0">
                <a:solidFill>
                  <a:srgbClr val="404040"/>
                </a:solidFill>
                <a:latin typeface="微软雅黑"/>
                <a:cs typeface="微软雅黑"/>
              </a:rPr>
              <a:t>ut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6365" y="1418082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404040"/>
                </a:solidFill>
                <a:latin typeface="微软雅黑"/>
                <a:cs typeface="微软雅黑"/>
              </a:rPr>
              <a:t>K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ernel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64116" y="1418082"/>
            <a:ext cx="1125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O</a:t>
            </a:r>
            <a:r>
              <a:rPr sz="2400" b="1" spc="5" dirty="0">
                <a:solidFill>
                  <a:srgbClr val="404040"/>
                </a:solidFill>
                <a:latin typeface="微软雅黑"/>
                <a:cs typeface="微软雅黑"/>
              </a:rPr>
              <a:t>u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tput</a:t>
            </a:r>
            <a:endParaRPr sz="240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4494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回顾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798326" y="1709194"/>
          <a:ext cx="10523537" cy="461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9" name="Visio" r:id="rId4" imgW="6157595" imgH="2702560" progId="Visio.Drawing.11">
                  <p:embed/>
                </p:oleObj>
              </mc:Choice>
              <mc:Fallback>
                <p:oleObj name="Visio" r:id="rId4" imgW="6157595" imgH="2702560" progId="Visio.Drawing.11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326" y="1709194"/>
                        <a:ext cx="10523537" cy="461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419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51331" y="2036317"/>
          <a:ext cx="2879723" cy="2878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608573" y="2612263"/>
          <a:ext cx="1727835" cy="172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256268" y="2612263"/>
          <a:ext cx="1727835" cy="172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211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295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262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259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282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214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415154" y="3164839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19364" y="3164839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0633" y="1418082"/>
            <a:ext cx="8521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Inp</a:t>
            </a:r>
            <a:r>
              <a:rPr sz="2400" b="1" dirty="0">
                <a:solidFill>
                  <a:srgbClr val="404040"/>
                </a:solidFill>
                <a:latin typeface="微软雅黑"/>
                <a:cs typeface="微软雅黑"/>
              </a:rPr>
              <a:t>ut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6365" y="1418082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404040"/>
                </a:solidFill>
                <a:latin typeface="微软雅黑"/>
                <a:cs typeface="微软雅黑"/>
              </a:rPr>
              <a:t>K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ernel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64116" y="1418082"/>
            <a:ext cx="1125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O</a:t>
            </a:r>
            <a:r>
              <a:rPr sz="2400" b="1" spc="5" dirty="0">
                <a:solidFill>
                  <a:srgbClr val="404040"/>
                </a:solidFill>
                <a:latin typeface="微软雅黑"/>
                <a:cs typeface="微软雅黑"/>
              </a:rPr>
              <a:t>u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tput</a:t>
            </a:r>
            <a:endParaRPr sz="240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5728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38631" y="2036317"/>
          <a:ext cx="2879723" cy="2878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608573" y="2612263"/>
          <a:ext cx="1727835" cy="172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256268" y="2612263"/>
          <a:ext cx="1727835" cy="172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211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295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262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259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282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214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30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415154" y="3164839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19364" y="3164839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0633" y="1418082"/>
            <a:ext cx="8521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Inp</a:t>
            </a:r>
            <a:r>
              <a:rPr sz="2400" b="1" dirty="0">
                <a:solidFill>
                  <a:srgbClr val="404040"/>
                </a:solidFill>
                <a:latin typeface="微软雅黑"/>
                <a:cs typeface="微软雅黑"/>
              </a:rPr>
              <a:t>ut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6365" y="1418082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404040"/>
                </a:solidFill>
                <a:latin typeface="微软雅黑"/>
                <a:cs typeface="微软雅黑"/>
              </a:rPr>
              <a:t>K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ernel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64116" y="1418082"/>
            <a:ext cx="1125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O</a:t>
            </a:r>
            <a:r>
              <a:rPr sz="2400" b="1" spc="5" dirty="0">
                <a:solidFill>
                  <a:srgbClr val="404040"/>
                </a:solidFill>
                <a:latin typeface="微软雅黑"/>
                <a:cs typeface="微软雅黑"/>
              </a:rPr>
              <a:t>u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tput</a:t>
            </a:r>
            <a:endParaRPr sz="240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05410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51331" y="2036317"/>
          <a:ext cx="2879723" cy="2878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608573" y="2612263"/>
          <a:ext cx="1727835" cy="172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256268" y="2612263"/>
          <a:ext cx="1727835" cy="172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211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295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262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259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282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214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30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253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30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415154" y="3164839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19364" y="3164839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0633" y="1418082"/>
            <a:ext cx="8521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Inp</a:t>
            </a:r>
            <a:r>
              <a:rPr sz="2400" b="1" dirty="0">
                <a:solidFill>
                  <a:srgbClr val="404040"/>
                </a:solidFill>
                <a:latin typeface="微软雅黑"/>
                <a:cs typeface="微软雅黑"/>
              </a:rPr>
              <a:t>ut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6365" y="1418082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404040"/>
                </a:solidFill>
                <a:latin typeface="微软雅黑"/>
                <a:cs typeface="微软雅黑"/>
              </a:rPr>
              <a:t>K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ernel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64116" y="1418082"/>
            <a:ext cx="1125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O</a:t>
            </a:r>
            <a:r>
              <a:rPr sz="2400" b="1" spc="5" dirty="0">
                <a:solidFill>
                  <a:srgbClr val="404040"/>
                </a:solidFill>
                <a:latin typeface="微软雅黑"/>
                <a:cs typeface="微软雅黑"/>
              </a:rPr>
              <a:t>u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tput</a:t>
            </a:r>
            <a:endParaRPr sz="240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23083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51331" y="2036317"/>
          <a:ext cx="2879723" cy="2878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 dirty="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 dirty="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608573" y="2612263"/>
          <a:ext cx="1727835" cy="172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256268" y="2612263"/>
          <a:ext cx="1727835" cy="172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211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295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262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259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282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214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30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253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30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169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30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415154" y="3164839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19364" y="3164839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0633" y="1418082"/>
            <a:ext cx="8521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Inp</a:t>
            </a:r>
            <a:r>
              <a:rPr sz="2400" b="1" dirty="0">
                <a:solidFill>
                  <a:srgbClr val="404040"/>
                </a:solidFill>
                <a:latin typeface="微软雅黑"/>
                <a:cs typeface="微软雅黑"/>
              </a:rPr>
              <a:t>ut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6365" y="1418082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404040"/>
                </a:solidFill>
                <a:latin typeface="微软雅黑"/>
                <a:cs typeface="微软雅黑"/>
              </a:rPr>
              <a:t>K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ernel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64116" y="1418082"/>
            <a:ext cx="1125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O</a:t>
            </a:r>
            <a:r>
              <a:rPr sz="2400" b="1" spc="5" dirty="0">
                <a:solidFill>
                  <a:srgbClr val="404040"/>
                </a:solidFill>
                <a:latin typeface="微软雅黑"/>
                <a:cs typeface="微软雅黑"/>
              </a:rPr>
              <a:t>u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tput</a:t>
            </a:r>
            <a:endParaRPr sz="240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1489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2775204"/>
            <a:ext cx="11721786" cy="2366772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通道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25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多个输入通道</a:t>
            </a:r>
            <a:endParaRPr lang="zh-CN" altLang="en-US" dirty="0"/>
          </a:p>
        </p:txBody>
      </p:sp>
      <p:graphicFrame>
        <p:nvGraphicFramePr>
          <p:cNvPr id="4" name="object 3"/>
          <p:cNvGraphicFramePr>
            <a:graphicFrameLocks noGrp="1"/>
          </p:cNvGraphicFramePr>
          <p:nvPr/>
        </p:nvGraphicFramePr>
        <p:xfrm>
          <a:off x="1441958" y="1121917"/>
          <a:ext cx="1470024" cy="1483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object 4"/>
          <p:cNvGraphicFramePr>
            <a:graphicFrameLocks noGrp="1"/>
          </p:cNvGraphicFramePr>
          <p:nvPr/>
        </p:nvGraphicFramePr>
        <p:xfrm>
          <a:off x="1441958" y="2843657"/>
          <a:ext cx="1470024" cy="1483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object 5"/>
          <p:cNvGraphicFramePr>
            <a:graphicFrameLocks noGrp="1"/>
          </p:cNvGraphicFramePr>
          <p:nvPr/>
        </p:nvGraphicFramePr>
        <p:xfrm>
          <a:off x="1441958" y="4565522"/>
          <a:ext cx="1470024" cy="1484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7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多个输入</a:t>
            </a:r>
            <a:r>
              <a:rPr lang="zh-CN" altLang="en-US" dirty="0" smtClean="0"/>
              <a:t>通道</a:t>
            </a:r>
            <a:endParaRPr lang="zh-CN" altLang="en-US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41958" y="1121917"/>
          <a:ext cx="1470024" cy="1483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41958" y="2843657"/>
          <a:ext cx="1470024" cy="1483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441958" y="4565522"/>
          <a:ext cx="1470024" cy="1484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90594" y="1419097"/>
          <a:ext cx="882014" cy="890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7"/>
          <p:cNvSpPr txBox="1"/>
          <p:nvPr/>
        </p:nvSpPr>
        <p:spPr>
          <a:xfrm>
            <a:off x="3246501" y="1553083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graphicFrame>
        <p:nvGraphicFramePr>
          <p:cNvPr id="9" name="object 8"/>
          <p:cNvGraphicFramePr>
            <a:graphicFrameLocks noGrp="1"/>
          </p:cNvGraphicFramePr>
          <p:nvPr/>
        </p:nvGraphicFramePr>
        <p:xfrm>
          <a:off x="5951346" y="1117219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211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295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262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259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282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214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251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253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169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9"/>
          <p:cNvSpPr txBox="1"/>
          <p:nvPr/>
        </p:nvSpPr>
        <p:spPr>
          <a:xfrm>
            <a:off x="5234685" y="1553083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46197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多个输入</a:t>
            </a:r>
            <a:r>
              <a:rPr lang="zh-CN" altLang="en-US" dirty="0" smtClean="0"/>
              <a:t>通道</a:t>
            </a:r>
            <a:endParaRPr lang="zh-CN" altLang="en-US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41958" y="1121917"/>
          <a:ext cx="1470024" cy="1483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41958" y="2843657"/>
          <a:ext cx="1470024" cy="1483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441958" y="4565522"/>
          <a:ext cx="1470024" cy="1484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90594" y="1419097"/>
          <a:ext cx="882014" cy="890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7"/>
          <p:cNvGraphicFramePr>
            <a:graphicFrameLocks noGrp="1"/>
          </p:cNvGraphicFramePr>
          <p:nvPr/>
        </p:nvGraphicFramePr>
        <p:xfrm>
          <a:off x="3990594" y="3140836"/>
          <a:ext cx="882014" cy="890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8"/>
          <p:cNvSpPr txBox="1"/>
          <p:nvPr/>
        </p:nvSpPr>
        <p:spPr>
          <a:xfrm>
            <a:off x="3246501" y="1553083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3246501" y="3275203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graphicFrame>
        <p:nvGraphicFramePr>
          <p:cNvPr id="11" name="object 10"/>
          <p:cNvGraphicFramePr>
            <a:graphicFrameLocks noGrp="1"/>
          </p:cNvGraphicFramePr>
          <p:nvPr/>
        </p:nvGraphicFramePr>
        <p:xfrm>
          <a:off x="5951346" y="1117219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211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295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262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259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282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214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251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253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169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object 11"/>
          <p:cNvSpPr txBox="1"/>
          <p:nvPr/>
        </p:nvSpPr>
        <p:spPr>
          <a:xfrm>
            <a:off x="5234685" y="1553083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5234685" y="3275203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graphicFrame>
        <p:nvGraphicFramePr>
          <p:cNvPr id="14" name="object 13"/>
          <p:cNvGraphicFramePr>
            <a:graphicFrameLocks noGrp="1"/>
          </p:cNvGraphicFramePr>
          <p:nvPr/>
        </p:nvGraphicFramePr>
        <p:xfrm>
          <a:off x="5951346" y="2848864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179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245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268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201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278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256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239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287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241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199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多个输入</a:t>
            </a:r>
            <a:r>
              <a:rPr lang="zh-CN" altLang="en-US" dirty="0" smtClean="0"/>
              <a:t>通道</a:t>
            </a:r>
            <a:endParaRPr lang="zh-CN" altLang="en-US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41958" y="1121917"/>
          <a:ext cx="1470024" cy="1483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41958" y="2843657"/>
          <a:ext cx="1470024" cy="1483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441958" y="4565522"/>
          <a:ext cx="1470024" cy="1484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90594" y="1419097"/>
          <a:ext cx="882014" cy="890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7"/>
          <p:cNvGraphicFramePr>
            <a:graphicFrameLocks noGrp="1"/>
          </p:cNvGraphicFramePr>
          <p:nvPr/>
        </p:nvGraphicFramePr>
        <p:xfrm>
          <a:off x="3990594" y="3140836"/>
          <a:ext cx="882014" cy="890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8"/>
          <p:cNvGraphicFramePr>
            <a:graphicFrameLocks noGrp="1"/>
          </p:cNvGraphicFramePr>
          <p:nvPr/>
        </p:nvGraphicFramePr>
        <p:xfrm>
          <a:off x="3990594" y="4862576"/>
          <a:ext cx="882014" cy="891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9"/>
          <p:cNvSpPr txBox="1"/>
          <p:nvPr/>
        </p:nvSpPr>
        <p:spPr>
          <a:xfrm>
            <a:off x="3246501" y="1553083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3246501" y="3275203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2" name="object 11"/>
          <p:cNvSpPr txBox="1"/>
          <p:nvPr/>
        </p:nvSpPr>
        <p:spPr>
          <a:xfrm>
            <a:off x="3246501" y="4997322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graphicFrame>
        <p:nvGraphicFramePr>
          <p:cNvPr id="13" name="object 12"/>
          <p:cNvGraphicFramePr>
            <a:graphicFrameLocks noGrp="1"/>
          </p:cNvGraphicFramePr>
          <p:nvPr/>
        </p:nvGraphicFramePr>
        <p:xfrm>
          <a:off x="5951346" y="1117219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211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295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262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259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282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214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251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253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169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bject 13"/>
          <p:cNvSpPr txBox="1"/>
          <p:nvPr/>
        </p:nvSpPr>
        <p:spPr>
          <a:xfrm>
            <a:off x="5234685" y="1553083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5234685" y="3275203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5234685" y="4997322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graphicFrame>
        <p:nvGraphicFramePr>
          <p:cNvPr id="17" name="object 16"/>
          <p:cNvGraphicFramePr>
            <a:graphicFrameLocks noGrp="1"/>
          </p:cNvGraphicFramePr>
          <p:nvPr/>
        </p:nvGraphicFramePr>
        <p:xfrm>
          <a:off x="5951346" y="2848864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179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245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268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201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278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256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239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287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241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object 17"/>
          <p:cNvGraphicFramePr>
            <a:graphicFrameLocks noGrp="1"/>
          </p:cNvGraphicFramePr>
          <p:nvPr/>
        </p:nvGraphicFramePr>
        <p:xfrm>
          <a:off x="5951346" y="4570603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235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297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248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253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294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204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169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96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多个输入</a:t>
            </a:r>
            <a:r>
              <a:rPr lang="zh-CN" altLang="en-US" dirty="0" smtClean="0"/>
              <a:t>通道</a:t>
            </a:r>
            <a:endParaRPr lang="zh-CN" altLang="en-US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41958" y="1121917"/>
          <a:ext cx="1470024" cy="1483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41958" y="2843657"/>
          <a:ext cx="1470024" cy="1483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441958" y="4565522"/>
          <a:ext cx="1470024" cy="1484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90594" y="1419097"/>
          <a:ext cx="882014" cy="890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7"/>
          <p:cNvGraphicFramePr>
            <a:graphicFrameLocks noGrp="1"/>
          </p:cNvGraphicFramePr>
          <p:nvPr/>
        </p:nvGraphicFramePr>
        <p:xfrm>
          <a:off x="3990594" y="3140836"/>
          <a:ext cx="882014" cy="890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8"/>
          <p:cNvGraphicFramePr>
            <a:graphicFrameLocks noGrp="1"/>
          </p:cNvGraphicFramePr>
          <p:nvPr/>
        </p:nvGraphicFramePr>
        <p:xfrm>
          <a:off x="3990594" y="4862576"/>
          <a:ext cx="882014" cy="891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9"/>
          <p:cNvSpPr txBox="1"/>
          <p:nvPr/>
        </p:nvSpPr>
        <p:spPr>
          <a:xfrm>
            <a:off x="3246501" y="1553083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3246501" y="3275203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2" name="object 11"/>
          <p:cNvSpPr txBox="1"/>
          <p:nvPr/>
        </p:nvSpPr>
        <p:spPr>
          <a:xfrm>
            <a:off x="3246501" y="4997322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graphicFrame>
        <p:nvGraphicFramePr>
          <p:cNvPr id="13" name="object 12"/>
          <p:cNvGraphicFramePr>
            <a:graphicFrameLocks noGrp="1"/>
          </p:cNvGraphicFramePr>
          <p:nvPr/>
        </p:nvGraphicFramePr>
        <p:xfrm>
          <a:off x="5951346" y="1117219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211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295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262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259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282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214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251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253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169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bject 13"/>
          <p:cNvSpPr txBox="1"/>
          <p:nvPr/>
        </p:nvSpPr>
        <p:spPr>
          <a:xfrm>
            <a:off x="5234685" y="1553083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5234685" y="3275203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5234685" y="4997322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graphicFrame>
        <p:nvGraphicFramePr>
          <p:cNvPr id="17" name="object 16"/>
          <p:cNvGraphicFramePr>
            <a:graphicFrameLocks noGrp="1"/>
          </p:cNvGraphicFramePr>
          <p:nvPr/>
        </p:nvGraphicFramePr>
        <p:xfrm>
          <a:off x="5951346" y="2848864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179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245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268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201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278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256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239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287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241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object 17"/>
          <p:cNvGraphicFramePr>
            <a:graphicFrameLocks noGrp="1"/>
          </p:cNvGraphicFramePr>
          <p:nvPr/>
        </p:nvGraphicFramePr>
        <p:xfrm>
          <a:off x="5951346" y="4570603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235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297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248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253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294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204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169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object 18"/>
          <p:cNvSpPr txBox="1"/>
          <p:nvPr/>
        </p:nvSpPr>
        <p:spPr>
          <a:xfrm>
            <a:off x="7737347" y="3316223"/>
            <a:ext cx="471170" cy="553720"/>
          </a:xfrm>
          <a:prstGeom prst="rect">
            <a:avLst/>
          </a:prstGeom>
          <a:solidFill>
            <a:srgbClr val="B82B0E"/>
          </a:solidFill>
        </p:spPr>
        <p:txBody>
          <a:bodyPr vert="horz" wrap="square" lIns="0" tIns="0" rIns="0" bIns="0" rtlCol="0">
            <a:spAutoFit/>
          </a:bodyPr>
          <a:lstStyle/>
          <a:p>
            <a:pPr marL="64769">
              <a:lnSpc>
                <a:spcPts val="4095"/>
              </a:lnSpc>
            </a:pPr>
            <a:r>
              <a:rPr sz="3600" dirty="0">
                <a:solidFill>
                  <a:srgbClr val="FFFFFF"/>
                </a:solidFill>
                <a:latin typeface="Cambria Math"/>
                <a:cs typeface="Cambria Math"/>
              </a:rPr>
              <a:t>+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7411211" y="2597657"/>
            <a:ext cx="334010" cy="719455"/>
          </a:xfrm>
          <a:custGeom>
            <a:avLst/>
            <a:gdLst/>
            <a:ahLst/>
            <a:cxnLst/>
            <a:rect l="l" t="t" r="r" b="b"/>
            <a:pathLst>
              <a:path w="334009" h="719454">
                <a:moveTo>
                  <a:pt x="264081" y="622170"/>
                </a:moveTo>
                <a:lnTo>
                  <a:pt x="229108" y="637413"/>
                </a:lnTo>
                <a:lnTo>
                  <a:pt x="327152" y="719327"/>
                </a:lnTo>
                <a:lnTo>
                  <a:pt x="331437" y="639571"/>
                </a:lnTo>
                <a:lnTo>
                  <a:pt x="271653" y="639571"/>
                </a:lnTo>
                <a:lnTo>
                  <a:pt x="264081" y="622170"/>
                </a:lnTo>
                <a:close/>
              </a:path>
              <a:path w="334009" h="719454">
                <a:moveTo>
                  <a:pt x="298970" y="606964"/>
                </a:moveTo>
                <a:lnTo>
                  <a:pt x="264081" y="622170"/>
                </a:lnTo>
                <a:lnTo>
                  <a:pt x="271653" y="639571"/>
                </a:lnTo>
                <a:lnTo>
                  <a:pt x="306578" y="624458"/>
                </a:lnTo>
                <a:lnTo>
                  <a:pt x="298970" y="606964"/>
                </a:lnTo>
                <a:close/>
              </a:path>
              <a:path w="334009" h="719454">
                <a:moveTo>
                  <a:pt x="334010" y="591692"/>
                </a:moveTo>
                <a:lnTo>
                  <a:pt x="298970" y="606964"/>
                </a:lnTo>
                <a:lnTo>
                  <a:pt x="306578" y="624458"/>
                </a:lnTo>
                <a:lnTo>
                  <a:pt x="271653" y="639571"/>
                </a:lnTo>
                <a:lnTo>
                  <a:pt x="331437" y="639571"/>
                </a:lnTo>
                <a:lnTo>
                  <a:pt x="334010" y="591692"/>
                </a:lnTo>
                <a:close/>
              </a:path>
              <a:path w="334009" h="719454">
                <a:moveTo>
                  <a:pt x="35052" y="0"/>
                </a:moveTo>
                <a:lnTo>
                  <a:pt x="0" y="15239"/>
                </a:lnTo>
                <a:lnTo>
                  <a:pt x="264081" y="622170"/>
                </a:lnTo>
                <a:lnTo>
                  <a:pt x="298970" y="606964"/>
                </a:lnTo>
                <a:lnTo>
                  <a:pt x="35052" y="0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/>
          <p:cNvSpPr/>
          <p:nvPr/>
        </p:nvSpPr>
        <p:spPr>
          <a:xfrm>
            <a:off x="7428610" y="3535679"/>
            <a:ext cx="309880" cy="114300"/>
          </a:xfrm>
          <a:custGeom>
            <a:avLst/>
            <a:gdLst/>
            <a:ahLst/>
            <a:cxnLst/>
            <a:rect l="l" t="t" r="r" b="b"/>
            <a:pathLst>
              <a:path w="309879" h="114300">
                <a:moveTo>
                  <a:pt x="195961" y="0"/>
                </a:moveTo>
                <a:lnTo>
                  <a:pt x="195664" y="38080"/>
                </a:lnTo>
                <a:lnTo>
                  <a:pt x="214630" y="38227"/>
                </a:lnTo>
                <a:lnTo>
                  <a:pt x="214375" y="76327"/>
                </a:lnTo>
                <a:lnTo>
                  <a:pt x="195367" y="76327"/>
                </a:lnTo>
                <a:lnTo>
                  <a:pt x="195072" y="114300"/>
                </a:lnTo>
                <a:lnTo>
                  <a:pt x="272475" y="76327"/>
                </a:lnTo>
                <a:lnTo>
                  <a:pt x="214375" y="76327"/>
                </a:lnTo>
                <a:lnTo>
                  <a:pt x="272773" y="76180"/>
                </a:lnTo>
                <a:lnTo>
                  <a:pt x="309753" y="58039"/>
                </a:lnTo>
                <a:lnTo>
                  <a:pt x="195961" y="0"/>
                </a:lnTo>
                <a:close/>
              </a:path>
              <a:path w="309879" h="114300">
                <a:moveTo>
                  <a:pt x="195664" y="38080"/>
                </a:moveTo>
                <a:lnTo>
                  <a:pt x="195368" y="76180"/>
                </a:lnTo>
                <a:lnTo>
                  <a:pt x="214375" y="76327"/>
                </a:lnTo>
                <a:lnTo>
                  <a:pt x="214630" y="38227"/>
                </a:lnTo>
                <a:lnTo>
                  <a:pt x="195664" y="38080"/>
                </a:lnTo>
                <a:close/>
              </a:path>
              <a:path w="309879" h="114300">
                <a:moveTo>
                  <a:pt x="254" y="36575"/>
                </a:moveTo>
                <a:lnTo>
                  <a:pt x="0" y="74676"/>
                </a:lnTo>
                <a:lnTo>
                  <a:pt x="195368" y="76180"/>
                </a:lnTo>
                <a:lnTo>
                  <a:pt x="195664" y="38080"/>
                </a:lnTo>
                <a:lnTo>
                  <a:pt x="254" y="36575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/>
          <p:cNvSpPr/>
          <p:nvPr/>
        </p:nvSpPr>
        <p:spPr>
          <a:xfrm>
            <a:off x="7411211" y="3868673"/>
            <a:ext cx="328930" cy="711835"/>
          </a:xfrm>
          <a:custGeom>
            <a:avLst/>
            <a:gdLst/>
            <a:ahLst/>
            <a:cxnLst/>
            <a:rect l="l" t="t" r="r" b="b"/>
            <a:pathLst>
              <a:path w="328929" h="711835">
                <a:moveTo>
                  <a:pt x="258502" y="97415"/>
                </a:moveTo>
                <a:lnTo>
                  <a:pt x="0" y="696721"/>
                </a:lnTo>
                <a:lnTo>
                  <a:pt x="35052" y="711834"/>
                </a:lnTo>
                <a:lnTo>
                  <a:pt x="293437" y="112514"/>
                </a:lnTo>
                <a:lnTo>
                  <a:pt x="258502" y="97415"/>
                </a:lnTo>
                <a:close/>
              </a:path>
              <a:path w="328929" h="711835">
                <a:moveTo>
                  <a:pt x="325713" y="79882"/>
                </a:moveTo>
                <a:lnTo>
                  <a:pt x="266065" y="79882"/>
                </a:lnTo>
                <a:lnTo>
                  <a:pt x="300990" y="94995"/>
                </a:lnTo>
                <a:lnTo>
                  <a:pt x="293437" y="112514"/>
                </a:lnTo>
                <a:lnTo>
                  <a:pt x="328422" y="127634"/>
                </a:lnTo>
                <a:lnTo>
                  <a:pt x="325713" y="79882"/>
                </a:lnTo>
                <a:close/>
              </a:path>
              <a:path w="328929" h="711835">
                <a:moveTo>
                  <a:pt x="266065" y="79882"/>
                </a:moveTo>
                <a:lnTo>
                  <a:pt x="258502" y="97415"/>
                </a:lnTo>
                <a:lnTo>
                  <a:pt x="293437" y="112514"/>
                </a:lnTo>
                <a:lnTo>
                  <a:pt x="300990" y="94995"/>
                </a:lnTo>
                <a:lnTo>
                  <a:pt x="266065" y="79882"/>
                </a:lnTo>
                <a:close/>
              </a:path>
              <a:path w="328929" h="711835">
                <a:moveTo>
                  <a:pt x="321183" y="0"/>
                </a:moveTo>
                <a:lnTo>
                  <a:pt x="223520" y="82295"/>
                </a:lnTo>
                <a:lnTo>
                  <a:pt x="258502" y="97415"/>
                </a:lnTo>
                <a:lnTo>
                  <a:pt x="266065" y="79882"/>
                </a:lnTo>
                <a:lnTo>
                  <a:pt x="325713" y="79882"/>
                </a:lnTo>
                <a:lnTo>
                  <a:pt x="321183" y="0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/>
          <p:cNvSpPr txBox="1"/>
          <p:nvPr/>
        </p:nvSpPr>
        <p:spPr>
          <a:xfrm>
            <a:off x="8570468" y="3275203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graphicFrame>
        <p:nvGraphicFramePr>
          <p:cNvPr id="24" name="object 23"/>
          <p:cNvGraphicFramePr>
            <a:graphicFrameLocks noGrp="1"/>
          </p:cNvGraphicFramePr>
          <p:nvPr/>
        </p:nvGraphicFramePr>
        <p:xfrm>
          <a:off x="9292717" y="2848864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625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837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7950" algn="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778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713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854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7950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674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745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799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7950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579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974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1194210"/>
            <a:ext cx="7889875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标题 3"/>
          <p:cNvSpPr>
            <a:spLocks noGrp="1"/>
          </p:cNvSpPr>
          <p:nvPr>
            <p:ph type="title"/>
          </p:nvPr>
        </p:nvSpPr>
        <p:spPr>
          <a:xfrm>
            <a:off x="704346" y="101845"/>
            <a:ext cx="8316913" cy="431800"/>
          </a:xfrm>
        </p:spPr>
        <p:txBody>
          <a:bodyPr/>
          <a:lstStyle/>
          <a:p>
            <a:r>
              <a:rPr lang="zh-CN" altLang="en-US" dirty="0" smtClean="0"/>
              <a:t>非结构化数据：水色</a:t>
            </a:r>
            <a:r>
              <a:rPr lang="zh-CN" altLang="en-US" dirty="0"/>
              <a:t>识别</a:t>
            </a:r>
            <a:endParaRPr lang="zh-CN" altLang="en-US" dirty="0" smtClean="0"/>
          </a:p>
        </p:txBody>
      </p:sp>
      <p:sp>
        <p:nvSpPr>
          <p:cNvPr id="20484" name="矩形 3"/>
          <p:cNvSpPr>
            <a:spLocks noChangeArrowheads="1"/>
          </p:cNvSpPr>
          <p:nvPr/>
        </p:nvSpPr>
        <p:spPr bwMode="auto">
          <a:xfrm>
            <a:off x="2271714" y="741106"/>
            <a:ext cx="77612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水产专家按水色判断水质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17845" y="5174834"/>
            <a:ext cx="10290000" cy="1526308"/>
            <a:chOff x="1126125" y="5174834"/>
            <a:chExt cx="10290000" cy="1526308"/>
          </a:xfrm>
        </p:grpSpPr>
        <p:sp>
          <p:nvSpPr>
            <p:cNvPr id="5" name="矩形 3"/>
            <p:cNvSpPr>
              <a:spLocks noChangeArrowheads="1"/>
            </p:cNvSpPr>
            <p:nvPr/>
          </p:nvSpPr>
          <p:spPr bwMode="auto">
            <a:xfrm>
              <a:off x="1765845" y="5174834"/>
              <a:ext cx="204937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目标区域定位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3"/>
            <p:cNvSpPr>
              <a:spLocks noChangeArrowheads="1"/>
            </p:cNvSpPr>
            <p:nvPr/>
          </p:nvSpPr>
          <p:spPr bwMode="auto">
            <a:xfrm>
              <a:off x="5291654" y="5174834"/>
              <a:ext cx="204937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颜色矩提取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126125" y="5667861"/>
              <a:ext cx="10290000" cy="1033281"/>
              <a:chOff x="1126125" y="5667861"/>
              <a:chExt cx="10290000" cy="1033281"/>
            </a:xfrm>
          </p:grpSpPr>
          <p:pic>
            <p:nvPicPr>
              <p:cNvPr id="7" name="图片 101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6125" y="5755752"/>
                <a:ext cx="953394" cy="876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图片 1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4086" y="5983364"/>
                <a:ext cx="402276" cy="402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右箭头 1"/>
              <p:cNvSpPr/>
              <p:nvPr/>
            </p:nvSpPr>
            <p:spPr>
              <a:xfrm>
                <a:off x="2684376" y="6087080"/>
                <a:ext cx="324853" cy="21430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9931" y="5667861"/>
                <a:ext cx="1812826" cy="1033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右箭头 11"/>
              <p:cNvSpPr/>
              <p:nvPr/>
            </p:nvSpPr>
            <p:spPr>
              <a:xfrm>
                <a:off x="4571283" y="6077350"/>
                <a:ext cx="324853" cy="21430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右箭头 14"/>
              <p:cNvSpPr/>
              <p:nvPr/>
            </p:nvSpPr>
            <p:spPr>
              <a:xfrm>
                <a:off x="7713735" y="6087080"/>
                <a:ext cx="324853" cy="21430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3"/>
              <p:cNvSpPr>
                <a:spLocks noChangeArrowheads="1"/>
              </p:cNvSpPr>
              <p:nvPr/>
            </p:nvSpPr>
            <p:spPr bwMode="auto">
              <a:xfrm>
                <a:off x="8448286" y="5983364"/>
                <a:ext cx="296783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9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9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9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9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9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LR/SVM/DT/MLP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3"/>
            <p:cNvSpPr>
              <a:spLocks noChangeArrowheads="1"/>
            </p:cNvSpPr>
            <p:nvPr/>
          </p:nvSpPr>
          <p:spPr bwMode="auto">
            <a:xfrm>
              <a:off x="8589161" y="5180757"/>
              <a:ext cx="204937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89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多个输入</a:t>
            </a:r>
            <a:r>
              <a:rPr lang="zh-CN" altLang="en-US" dirty="0" smtClean="0"/>
              <a:t>通道</a:t>
            </a:r>
            <a:endParaRPr lang="zh-CN" altLang="en-US" dirty="0"/>
          </a:p>
        </p:txBody>
      </p:sp>
      <p:graphicFrame>
        <p:nvGraphicFramePr>
          <p:cNvPr id="25" name="object 3"/>
          <p:cNvGraphicFramePr>
            <a:graphicFrameLocks noGrp="1"/>
          </p:cNvGraphicFramePr>
          <p:nvPr/>
        </p:nvGraphicFramePr>
        <p:xfrm>
          <a:off x="1441958" y="1121917"/>
          <a:ext cx="1470024" cy="1483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843B0C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6" name="object 4"/>
          <p:cNvGraphicFramePr>
            <a:graphicFrameLocks noGrp="1"/>
          </p:cNvGraphicFramePr>
          <p:nvPr/>
        </p:nvGraphicFramePr>
        <p:xfrm>
          <a:off x="1441958" y="2843657"/>
          <a:ext cx="1470024" cy="1483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7" name="object 5"/>
          <p:cNvGraphicFramePr>
            <a:graphicFrameLocks noGrp="1"/>
          </p:cNvGraphicFramePr>
          <p:nvPr/>
        </p:nvGraphicFramePr>
        <p:xfrm>
          <a:off x="1441958" y="4565522"/>
          <a:ext cx="1470024" cy="1484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object 6"/>
          <p:cNvGraphicFramePr>
            <a:graphicFrameLocks noGrp="1"/>
          </p:cNvGraphicFramePr>
          <p:nvPr/>
        </p:nvGraphicFramePr>
        <p:xfrm>
          <a:off x="3990594" y="1419097"/>
          <a:ext cx="882014" cy="890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" name="object 7"/>
          <p:cNvGraphicFramePr>
            <a:graphicFrameLocks noGrp="1"/>
          </p:cNvGraphicFramePr>
          <p:nvPr/>
        </p:nvGraphicFramePr>
        <p:xfrm>
          <a:off x="3990594" y="3140836"/>
          <a:ext cx="882014" cy="890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object 8"/>
          <p:cNvGraphicFramePr>
            <a:graphicFrameLocks noGrp="1"/>
          </p:cNvGraphicFramePr>
          <p:nvPr/>
        </p:nvGraphicFramePr>
        <p:xfrm>
          <a:off x="3990594" y="4862576"/>
          <a:ext cx="882014" cy="891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" name="object 9"/>
          <p:cNvSpPr txBox="1"/>
          <p:nvPr/>
        </p:nvSpPr>
        <p:spPr>
          <a:xfrm>
            <a:off x="3246501" y="1553083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32" name="object 10"/>
          <p:cNvSpPr txBox="1"/>
          <p:nvPr/>
        </p:nvSpPr>
        <p:spPr>
          <a:xfrm>
            <a:off x="3246501" y="3275203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33" name="object 11"/>
          <p:cNvSpPr txBox="1"/>
          <p:nvPr/>
        </p:nvSpPr>
        <p:spPr>
          <a:xfrm>
            <a:off x="3246501" y="4997322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graphicFrame>
        <p:nvGraphicFramePr>
          <p:cNvPr id="34" name="object 12"/>
          <p:cNvGraphicFramePr>
            <a:graphicFrameLocks noGrp="1"/>
          </p:cNvGraphicFramePr>
          <p:nvPr/>
        </p:nvGraphicFramePr>
        <p:xfrm>
          <a:off x="5951346" y="1117219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211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295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262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259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282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214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251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253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169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" name="object 13"/>
          <p:cNvSpPr txBox="1"/>
          <p:nvPr/>
        </p:nvSpPr>
        <p:spPr>
          <a:xfrm>
            <a:off x="5234685" y="1553083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36" name="object 14"/>
          <p:cNvSpPr txBox="1"/>
          <p:nvPr/>
        </p:nvSpPr>
        <p:spPr>
          <a:xfrm>
            <a:off x="5234685" y="3275203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37" name="object 15"/>
          <p:cNvSpPr txBox="1"/>
          <p:nvPr/>
        </p:nvSpPr>
        <p:spPr>
          <a:xfrm>
            <a:off x="5234685" y="4997322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graphicFrame>
        <p:nvGraphicFramePr>
          <p:cNvPr id="38" name="object 16"/>
          <p:cNvGraphicFramePr>
            <a:graphicFrameLocks noGrp="1"/>
          </p:cNvGraphicFramePr>
          <p:nvPr/>
        </p:nvGraphicFramePr>
        <p:xfrm>
          <a:off x="5951346" y="2848864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179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245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268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201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278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256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239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287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241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" name="object 17"/>
          <p:cNvGraphicFramePr>
            <a:graphicFrameLocks noGrp="1"/>
          </p:cNvGraphicFramePr>
          <p:nvPr/>
        </p:nvGraphicFramePr>
        <p:xfrm>
          <a:off x="5951346" y="4570603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235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297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248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253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294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204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8585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169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object 18"/>
          <p:cNvSpPr txBox="1"/>
          <p:nvPr/>
        </p:nvSpPr>
        <p:spPr>
          <a:xfrm>
            <a:off x="7737347" y="3316223"/>
            <a:ext cx="471170" cy="553720"/>
          </a:xfrm>
          <a:prstGeom prst="rect">
            <a:avLst/>
          </a:prstGeom>
          <a:solidFill>
            <a:srgbClr val="B82B0E"/>
          </a:solidFill>
        </p:spPr>
        <p:txBody>
          <a:bodyPr vert="horz" wrap="square" lIns="0" tIns="0" rIns="0" bIns="0" rtlCol="0">
            <a:spAutoFit/>
          </a:bodyPr>
          <a:lstStyle/>
          <a:p>
            <a:pPr marL="64769">
              <a:lnSpc>
                <a:spcPts val="4095"/>
              </a:lnSpc>
            </a:pPr>
            <a:r>
              <a:rPr sz="3600" dirty="0">
                <a:solidFill>
                  <a:srgbClr val="FFFFFF"/>
                </a:solidFill>
                <a:latin typeface="Cambria Math"/>
                <a:cs typeface="Cambria Math"/>
              </a:rPr>
              <a:t>+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41" name="object 19"/>
          <p:cNvSpPr/>
          <p:nvPr/>
        </p:nvSpPr>
        <p:spPr>
          <a:xfrm>
            <a:off x="7411211" y="2597657"/>
            <a:ext cx="334010" cy="1983105"/>
          </a:xfrm>
          <a:custGeom>
            <a:avLst/>
            <a:gdLst/>
            <a:ahLst/>
            <a:cxnLst/>
            <a:rect l="l" t="t" r="r" b="b"/>
            <a:pathLst>
              <a:path w="334009" h="1983104">
                <a:moveTo>
                  <a:pt x="289864" y="1014349"/>
                </a:moveTo>
                <a:lnTo>
                  <a:pt x="231775" y="1014349"/>
                </a:lnTo>
                <a:lnTo>
                  <a:pt x="212763" y="1014349"/>
                </a:lnTo>
                <a:lnTo>
                  <a:pt x="212471" y="1052322"/>
                </a:lnTo>
                <a:lnTo>
                  <a:pt x="289864" y="1014349"/>
                </a:lnTo>
                <a:close/>
              </a:path>
              <a:path w="334009" h="1983104">
                <a:moveTo>
                  <a:pt x="327152" y="996073"/>
                </a:moveTo>
                <a:lnTo>
                  <a:pt x="213360" y="938022"/>
                </a:lnTo>
                <a:lnTo>
                  <a:pt x="213055" y="976109"/>
                </a:lnTo>
                <a:lnTo>
                  <a:pt x="17653" y="974598"/>
                </a:lnTo>
                <a:lnTo>
                  <a:pt x="17399" y="1012698"/>
                </a:lnTo>
                <a:lnTo>
                  <a:pt x="212763" y="1014209"/>
                </a:lnTo>
                <a:lnTo>
                  <a:pt x="231775" y="1014349"/>
                </a:lnTo>
                <a:lnTo>
                  <a:pt x="290169" y="1014209"/>
                </a:lnTo>
                <a:lnTo>
                  <a:pt x="327152" y="996073"/>
                </a:lnTo>
                <a:close/>
              </a:path>
              <a:path w="334009" h="1983104">
                <a:moveTo>
                  <a:pt x="328422" y="1398651"/>
                </a:moveTo>
                <a:lnTo>
                  <a:pt x="325704" y="1350899"/>
                </a:lnTo>
                <a:lnTo>
                  <a:pt x="321183" y="1271016"/>
                </a:lnTo>
                <a:lnTo>
                  <a:pt x="223520" y="1353312"/>
                </a:lnTo>
                <a:lnTo>
                  <a:pt x="258495" y="1368437"/>
                </a:lnTo>
                <a:lnTo>
                  <a:pt x="0" y="1967738"/>
                </a:lnTo>
                <a:lnTo>
                  <a:pt x="35052" y="1982851"/>
                </a:lnTo>
                <a:lnTo>
                  <a:pt x="293433" y="1383538"/>
                </a:lnTo>
                <a:lnTo>
                  <a:pt x="328422" y="1398651"/>
                </a:lnTo>
                <a:close/>
              </a:path>
              <a:path w="334009" h="1983104">
                <a:moveTo>
                  <a:pt x="334010" y="591693"/>
                </a:moveTo>
                <a:lnTo>
                  <a:pt x="298970" y="606971"/>
                </a:lnTo>
                <a:lnTo>
                  <a:pt x="35052" y="0"/>
                </a:lnTo>
                <a:lnTo>
                  <a:pt x="0" y="15240"/>
                </a:lnTo>
                <a:lnTo>
                  <a:pt x="264071" y="622173"/>
                </a:lnTo>
                <a:lnTo>
                  <a:pt x="229108" y="637413"/>
                </a:lnTo>
                <a:lnTo>
                  <a:pt x="327152" y="719328"/>
                </a:lnTo>
                <a:lnTo>
                  <a:pt x="331431" y="639572"/>
                </a:lnTo>
                <a:lnTo>
                  <a:pt x="334010" y="591693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20"/>
          <p:cNvSpPr txBox="1"/>
          <p:nvPr/>
        </p:nvSpPr>
        <p:spPr>
          <a:xfrm>
            <a:off x="8570468" y="3275203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graphicFrame>
        <p:nvGraphicFramePr>
          <p:cNvPr id="43" name="object 21"/>
          <p:cNvGraphicFramePr>
            <a:graphicFrameLocks noGrp="1"/>
          </p:cNvGraphicFramePr>
          <p:nvPr/>
        </p:nvGraphicFramePr>
        <p:xfrm>
          <a:off x="9292717" y="2848864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625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837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7950" algn="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778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713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854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7950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674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745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799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7950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579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98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" name="object 22"/>
          <p:cNvSpPr/>
          <p:nvPr/>
        </p:nvSpPr>
        <p:spPr>
          <a:xfrm>
            <a:off x="3083814" y="906017"/>
            <a:ext cx="6003290" cy="5378450"/>
          </a:xfrm>
          <a:custGeom>
            <a:avLst/>
            <a:gdLst/>
            <a:ahLst/>
            <a:cxnLst/>
            <a:rect l="l" t="t" r="r" b="b"/>
            <a:pathLst>
              <a:path w="6003290" h="5378450">
                <a:moveTo>
                  <a:pt x="0" y="5378196"/>
                </a:moveTo>
                <a:lnTo>
                  <a:pt x="6003036" y="5378196"/>
                </a:lnTo>
                <a:lnTo>
                  <a:pt x="6003036" y="0"/>
                </a:lnTo>
                <a:lnTo>
                  <a:pt x="0" y="0"/>
                </a:lnTo>
                <a:lnTo>
                  <a:pt x="0" y="5378196"/>
                </a:lnTo>
                <a:close/>
              </a:path>
            </a:pathLst>
          </a:custGeom>
          <a:ln w="50292">
            <a:solidFill>
              <a:srgbClr val="B82B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3"/>
          <p:cNvSpPr txBox="1"/>
          <p:nvPr/>
        </p:nvSpPr>
        <p:spPr>
          <a:xfrm>
            <a:off x="9111995" y="1392936"/>
            <a:ext cx="1957070" cy="462280"/>
          </a:xfrm>
          <a:prstGeom prst="rect">
            <a:avLst/>
          </a:prstGeom>
          <a:solidFill>
            <a:srgbClr val="B82B0E"/>
          </a:solidFill>
        </p:spPr>
        <p:txBody>
          <a:bodyPr vert="horz" wrap="square" lIns="0" tIns="33655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265"/>
              </a:spcBef>
            </a:pPr>
            <a:r>
              <a:rPr sz="2400" spc="-5" dirty="0">
                <a:solidFill>
                  <a:srgbClr val="FFFFFF"/>
                </a:solidFill>
                <a:latin typeface="微软雅黑"/>
                <a:cs typeface="微软雅黑"/>
              </a:rPr>
              <a:t>Convolution</a:t>
            </a:r>
            <a:endParaRPr sz="240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70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多个输入</a:t>
            </a:r>
            <a:r>
              <a:rPr lang="zh-CN" altLang="en-US" dirty="0" smtClean="0"/>
              <a:t>通道</a:t>
            </a:r>
            <a:endParaRPr lang="zh-CN" altLang="en-US" dirty="0"/>
          </a:p>
        </p:txBody>
      </p:sp>
      <p:grpSp>
        <p:nvGrpSpPr>
          <p:cNvPr id="3" name="object 3"/>
          <p:cNvGrpSpPr/>
          <p:nvPr/>
        </p:nvGrpSpPr>
        <p:grpSpPr>
          <a:xfrm>
            <a:off x="799388" y="1102233"/>
            <a:ext cx="1495425" cy="1511300"/>
            <a:chOff x="799388" y="1102233"/>
            <a:chExt cx="1495425" cy="1511300"/>
          </a:xfrm>
        </p:grpSpPr>
        <p:sp>
          <p:nvSpPr>
            <p:cNvPr id="4" name="object 4"/>
            <p:cNvSpPr/>
            <p:nvPr/>
          </p:nvSpPr>
          <p:spPr>
            <a:xfrm>
              <a:off x="812088" y="1114945"/>
              <a:ext cx="1470025" cy="1485900"/>
            </a:xfrm>
            <a:custGeom>
              <a:avLst/>
              <a:gdLst/>
              <a:ahLst/>
              <a:cxnLst/>
              <a:rect l="l" t="t" r="r" b="b"/>
              <a:pathLst>
                <a:path w="1470025" h="1485900">
                  <a:moveTo>
                    <a:pt x="255828" y="1188720"/>
                  </a:moveTo>
                  <a:lnTo>
                    <a:pt x="0" y="1188720"/>
                  </a:lnTo>
                  <a:lnTo>
                    <a:pt x="0" y="1318120"/>
                  </a:lnTo>
                  <a:lnTo>
                    <a:pt x="0" y="1485887"/>
                  </a:lnTo>
                  <a:lnTo>
                    <a:pt x="127914" y="1485887"/>
                  </a:lnTo>
                  <a:lnTo>
                    <a:pt x="127914" y="1318120"/>
                  </a:lnTo>
                  <a:lnTo>
                    <a:pt x="255828" y="1318120"/>
                  </a:lnTo>
                  <a:lnTo>
                    <a:pt x="255828" y="1188720"/>
                  </a:lnTo>
                  <a:close/>
                </a:path>
                <a:path w="1470025" h="1485900">
                  <a:moveTo>
                    <a:pt x="255828" y="891540"/>
                  </a:moveTo>
                  <a:lnTo>
                    <a:pt x="0" y="891540"/>
                  </a:lnTo>
                  <a:lnTo>
                    <a:pt x="0" y="1020940"/>
                  </a:lnTo>
                  <a:lnTo>
                    <a:pt x="0" y="1188707"/>
                  </a:lnTo>
                  <a:lnTo>
                    <a:pt x="127914" y="1188707"/>
                  </a:lnTo>
                  <a:lnTo>
                    <a:pt x="127914" y="1020940"/>
                  </a:lnTo>
                  <a:lnTo>
                    <a:pt x="255828" y="1020940"/>
                  </a:lnTo>
                  <a:lnTo>
                    <a:pt x="255828" y="891540"/>
                  </a:lnTo>
                  <a:close/>
                </a:path>
                <a:path w="1470025" h="1485900">
                  <a:moveTo>
                    <a:pt x="255828" y="594360"/>
                  </a:moveTo>
                  <a:lnTo>
                    <a:pt x="0" y="594360"/>
                  </a:lnTo>
                  <a:lnTo>
                    <a:pt x="0" y="723760"/>
                  </a:lnTo>
                  <a:lnTo>
                    <a:pt x="0" y="891527"/>
                  </a:lnTo>
                  <a:lnTo>
                    <a:pt x="127914" y="891527"/>
                  </a:lnTo>
                  <a:lnTo>
                    <a:pt x="127914" y="723760"/>
                  </a:lnTo>
                  <a:lnTo>
                    <a:pt x="255828" y="723760"/>
                  </a:lnTo>
                  <a:lnTo>
                    <a:pt x="255828" y="594360"/>
                  </a:lnTo>
                  <a:close/>
                </a:path>
                <a:path w="1470025" h="1485900">
                  <a:moveTo>
                    <a:pt x="255828" y="297180"/>
                  </a:moveTo>
                  <a:lnTo>
                    <a:pt x="0" y="297180"/>
                  </a:lnTo>
                  <a:lnTo>
                    <a:pt x="0" y="426580"/>
                  </a:lnTo>
                  <a:lnTo>
                    <a:pt x="0" y="594347"/>
                  </a:lnTo>
                  <a:lnTo>
                    <a:pt x="127914" y="594347"/>
                  </a:lnTo>
                  <a:lnTo>
                    <a:pt x="127914" y="426580"/>
                  </a:lnTo>
                  <a:lnTo>
                    <a:pt x="255828" y="426580"/>
                  </a:lnTo>
                  <a:lnTo>
                    <a:pt x="255828" y="297180"/>
                  </a:lnTo>
                  <a:close/>
                </a:path>
                <a:path w="1470025" h="1485900">
                  <a:moveTo>
                    <a:pt x="881951" y="0"/>
                  </a:moveTo>
                  <a:lnTo>
                    <a:pt x="587984" y="0"/>
                  </a:lnTo>
                  <a:lnTo>
                    <a:pt x="293992" y="0"/>
                  </a:lnTo>
                  <a:lnTo>
                    <a:pt x="0" y="0"/>
                  </a:lnTo>
                  <a:lnTo>
                    <a:pt x="0" y="129413"/>
                  </a:lnTo>
                  <a:lnTo>
                    <a:pt x="0" y="258826"/>
                  </a:lnTo>
                  <a:lnTo>
                    <a:pt x="0" y="297167"/>
                  </a:lnTo>
                  <a:lnTo>
                    <a:pt x="293992" y="297167"/>
                  </a:lnTo>
                  <a:lnTo>
                    <a:pt x="293992" y="258826"/>
                  </a:lnTo>
                  <a:lnTo>
                    <a:pt x="421906" y="258826"/>
                  </a:lnTo>
                  <a:lnTo>
                    <a:pt x="421906" y="129413"/>
                  </a:lnTo>
                  <a:lnTo>
                    <a:pt x="587959" y="129413"/>
                  </a:lnTo>
                  <a:lnTo>
                    <a:pt x="587959" y="258826"/>
                  </a:lnTo>
                  <a:lnTo>
                    <a:pt x="715848" y="258826"/>
                  </a:lnTo>
                  <a:lnTo>
                    <a:pt x="715848" y="129413"/>
                  </a:lnTo>
                  <a:lnTo>
                    <a:pt x="881951" y="129413"/>
                  </a:lnTo>
                  <a:lnTo>
                    <a:pt x="881951" y="0"/>
                  </a:lnTo>
                  <a:close/>
                </a:path>
                <a:path w="1470025" h="1485900">
                  <a:moveTo>
                    <a:pt x="1175956" y="0"/>
                  </a:moveTo>
                  <a:lnTo>
                    <a:pt x="881964" y="0"/>
                  </a:lnTo>
                  <a:lnTo>
                    <a:pt x="881964" y="129413"/>
                  </a:lnTo>
                  <a:lnTo>
                    <a:pt x="881964" y="258826"/>
                  </a:lnTo>
                  <a:lnTo>
                    <a:pt x="1009853" y="258826"/>
                  </a:lnTo>
                  <a:lnTo>
                    <a:pt x="1009853" y="129413"/>
                  </a:lnTo>
                  <a:lnTo>
                    <a:pt x="1175956" y="129413"/>
                  </a:lnTo>
                  <a:lnTo>
                    <a:pt x="1175956" y="0"/>
                  </a:lnTo>
                  <a:close/>
                </a:path>
                <a:path w="1470025" h="1485900">
                  <a:moveTo>
                    <a:pt x="1469961" y="0"/>
                  </a:moveTo>
                  <a:lnTo>
                    <a:pt x="1175969" y="0"/>
                  </a:lnTo>
                  <a:lnTo>
                    <a:pt x="1175969" y="129413"/>
                  </a:lnTo>
                  <a:lnTo>
                    <a:pt x="1175969" y="258826"/>
                  </a:lnTo>
                  <a:lnTo>
                    <a:pt x="1303858" y="258826"/>
                  </a:lnTo>
                  <a:lnTo>
                    <a:pt x="1303858" y="129413"/>
                  </a:lnTo>
                  <a:lnTo>
                    <a:pt x="1469961" y="129413"/>
                  </a:lnTo>
                  <a:lnTo>
                    <a:pt x="1469961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5738" y="1108583"/>
              <a:ext cx="1182370" cy="303530"/>
            </a:xfrm>
            <a:custGeom>
              <a:avLst/>
              <a:gdLst/>
              <a:ahLst/>
              <a:cxnLst/>
              <a:rect l="l" t="t" r="r" b="b"/>
              <a:pathLst>
                <a:path w="1182370" h="303530">
                  <a:moveTo>
                    <a:pt x="300342" y="0"/>
                  </a:moveTo>
                  <a:lnTo>
                    <a:pt x="300342" y="135775"/>
                  </a:lnTo>
                </a:path>
                <a:path w="1182370" h="303530">
                  <a:moveTo>
                    <a:pt x="594309" y="0"/>
                  </a:moveTo>
                  <a:lnTo>
                    <a:pt x="594309" y="135775"/>
                  </a:lnTo>
                </a:path>
                <a:path w="1182370" h="303530">
                  <a:moveTo>
                    <a:pt x="888314" y="0"/>
                  </a:moveTo>
                  <a:lnTo>
                    <a:pt x="888314" y="135775"/>
                  </a:lnTo>
                </a:path>
                <a:path w="1182370" h="303530">
                  <a:moveTo>
                    <a:pt x="1182319" y="0"/>
                  </a:moveTo>
                  <a:lnTo>
                    <a:pt x="1182319" y="135775"/>
                  </a:lnTo>
                </a:path>
                <a:path w="1182370" h="303530">
                  <a:moveTo>
                    <a:pt x="0" y="303529"/>
                  </a:moveTo>
                  <a:lnTo>
                    <a:pt x="134264" y="303529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5738" y="1702942"/>
              <a:ext cx="134620" cy="607060"/>
            </a:xfrm>
            <a:custGeom>
              <a:avLst/>
              <a:gdLst/>
              <a:ahLst/>
              <a:cxnLst/>
              <a:rect l="l" t="t" r="r" b="b"/>
              <a:pathLst>
                <a:path w="134619" h="607060">
                  <a:moveTo>
                    <a:pt x="134264" y="594360"/>
                  </a:moveTo>
                  <a:lnTo>
                    <a:pt x="0" y="594360"/>
                  </a:lnTo>
                  <a:lnTo>
                    <a:pt x="0" y="607060"/>
                  </a:lnTo>
                  <a:lnTo>
                    <a:pt x="134264" y="607060"/>
                  </a:lnTo>
                  <a:lnTo>
                    <a:pt x="134264" y="594360"/>
                  </a:lnTo>
                  <a:close/>
                </a:path>
                <a:path w="134619" h="607060">
                  <a:moveTo>
                    <a:pt x="134264" y="297180"/>
                  </a:moveTo>
                  <a:lnTo>
                    <a:pt x="0" y="297180"/>
                  </a:lnTo>
                  <a:lnTo>
                    <a:pt x="0" y="309880"/>
                  </a:lnTo>
                  <a:lnTo>
                    <a:pt x="134264" y="309880"/>
                  </a:lnTo>
                  <a:lnTo>
                    <a:pt x="134264" y="297180"/>
                  </a:lnTo>
                  <a:close/>
                </a:path>
                <a:path w="134619" h="607060">
                  <a:moveTo>
                    <a:pt x="13426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264" y="12700"/>
                  </a:lnTo>
                  <a:lnTo>
                    <a:pt x="13426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/>
            <p:cNvSpPr/>
            <p:nvPr/>
          </p:nvSpPr>
          <p:spPr>
            <a:xfrm>
              <a:off x="805738" y="1108583"/>
              <a:ext cx="1482725" cy="1498600"/>
            </a:xfrm>
            <a:custGeom>
              <a:avLst/>
              <a:gdLst/>
              <a:ahLst/>
              <a:cxnLst/>
              <a:rect l="l" t="t" r="r" b="b"/>
              <a:pathLst>
                <a:path w="1482725" h="1498600">
                  <a:moveTo>
                    <a:pt x="6350" y="0"/>
                  </a:moveTo>
                  <a:lnTo>
                    <a:pt x="6350" y="1498600"/>
                  </a:lnTo>
                </a:path>
                <a:path w="1482725" h="1498600">
                  <a:moveTo>
                    <a:pt x="1476324" y="0"/>
                  </a:moveTo>
                  <a:lnTo>
                    <a:pt x="1476324" y="135775"/>
                  </a:lnTo>
                </a:path>
                <a:path w="1482725" h="1498600">
                  <a:moveTo>
                    <a:pt x="0" y="6350"/>
                  </a:moveTo>
                  <a:lnTo>
                    <a:pt x="1482674" y="635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/>
            <p:cNvSpPr/>
            <p:nvPr/>
          </p:nvSpPr>
          <p:spPr>
            <a:xfrm>
              <a:off x="805738" y="2594483"/>
              <a:ext cx="134620" cy="12700"/>
            </a:xfrm>
            <a:custGeom>
              <a:avLst/>
              <a:gdLst/>
              <a:ahLst/>
              <a:cxnLst/>
              <a:rect l="l" t="t" r="r" b="b"/>
              <a:pathLst>
                <a:path w="134619" h="12700">
                  <a:moveTo>
                    <a:pt x="0" y="12700"/>
                  </a:moveTo>
                  <a:lnTo>
                    <a:pt x="134264" y="12700"/>
                  </a:lnTo>
                  <a:lnTo>
                    <a:pt x="134264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9"/>
          <p:cNvSpPr txBox="1"/>
          <p:nvPr/>
        </p:nvSpPr>
        <p:spPr>
          <a:xfrm>
            <a:off x="896111" y="1122010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1189939" y="1122010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" name="object 11"/>
          <p:cNvSpPr txBox="1"/>
          <p:nvPr/>
        </p:nvSpPr>
        <p:spPr>
          <a:xfrm>
            <a:off x="1484122" y="1122010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1778254" y="1122010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2072004" y="1122010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896111" y="14198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1189939" y="14198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1484122" y="14198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1778254" y="14198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2072004" y="14198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896111" y="17170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1189939" y="17170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2" name="object 21"/>
          <p:cNvSpPr txBox="1"/>
          <p:nvPr/>
        </p:nvSpPr>
        <p:spPr>
          <a:xfrm>
            <a:off x="1484122" y="17170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3" name="object 22"/>
          <p:cNvSpPr txBox="1"/>
          <p:nvPr/>
        </p:nvSpPr>
        <p:spPr>
          <a:xfrm>
            <a:off x="1778254" y="17170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2072004" y="17170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5" name="object 24"/>
          <p:cNvSpPr txBox="1"/>
          <p:nvPr/>
        </p:nvSpPr>
        <p:spPr>
          <a:xfrm>
            <a:off x="896111" y="201425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9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1189939" y="201425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7" name="object 26"/>
          <p:cNvSpPr txBox="1"/>
          <p:nvPr/>
        </p:nvSpPr>
        <p:spPr>
          <a:xfrm>
            <a:off x="1484122" y="201425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8" name="object 27"/>
          <p:cNvSpPr txBox="1"/>
          <p:nvPr/>
        </p:nvSpPr>
        <p:spPr>
          <a:xfrm>
            <a:off x="1778254" y="201425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9" name="object 28"/>
          <p:cNvSpPr txBox="1"/>
          <p:nvPr/>
        </p:nvSpPr>
        <p:spPr>
          <a:xfrm>
            <a:off x="2072004" y="201425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0" name="object 29"/>
          <p:cNvSpPr txBox="1"/>
          <p:nvPr/>
        </p:nvSpPr>
        <p:spPr>
          <a:xfrm>
            <a:off x="896111" y="231143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1" name="object 30"/>
          <p:cNvSpPr txBox="1"/>
          <p:nvPr/>
        </p:nvSpPr>
        <p:spPr>
          <a:xfrm>
            <a:off x="1189939" y="231143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2" name="object 31"/>
          <p:cNvSpPr txBox="1"/>
          <p:nvPr/>
        </p:nvSpPr>
        <p:spPr>
          <a:xfrm>
            <a:off x="1484122" y="231143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3" name="object 32"/>
          <p:cNvSpPr txBox="1"/>
          <p:nvPr/>
        </p:nvSpPr>
        <p:spPr>
          <a:xfrm>
            <a:off x="1778254" y="231143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4" name="object 33"/>
          <p:cNvSpPr txBox="1"/>
          <p:nvPr/>
        </p:nvSpPr>
        <p:spPr>
          <a:xfrm>
            <a:off x="2072004" y="231143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35" name="object 34"/>
          <p:cNvGrpSpPr/>
          <p:nvPr/>
        </p:nvGrpSpPr>
        <p:grpSpPr>
          <a:xfrm>
            <a:off x="927303" y="1231646"/>
            <a:ext cx="1495425" cy="1511300"/>
            <a:chOff x="927303" y="1231646"/>
            <a:chExt cx="1495425" cy="1511300"/>
          </a:xfrm>
        </p:grpSpPr>
        <p:sp>
          <p:nvSpPr>
            <p:cNvPr id="36" name="object 35"/>
            <p:cNvSpPr/>
            <p:nvPr/>
          </p:nvSpPr>
          <p:spPr>
            <a:xfrm>
              <a:off x="940003" y="1244358"/>
              <a:ext cx="1470025" cy="1485900"/>
            </a:xfrm>
            <a:custGeom>
              <a:avLst/>
              <a:gdLst/>
              <a:ahLst/>
              <a:cxnLst/>
              <a:rect l="l" t="t" r="r" b="b"/>
              <a:pathLst>
                <a:path w="1470025" h="1485900">
                  <a:moveTo>
                    <a:pt x="293992" y="297180"/>
                  </a:moveTo>
                  <a:lnTo>
                    <a:pt x="0" y="297180"/>
                  </a:lnTo>
                  <a:lnTo>
                    <a:pt x="0" y="426580"/>
                  </a:lnTo>
                  <a:lnTo>
                    <a:pt x="0" y="594347"/>
                  </a:lnTo>
                  <a:lnTo>
                    <a:pt x="127914" y="594347"/>
                  </a:lnTo>
                  <a:lnTo>
                    <a:pt x="127914" y="426580"/>
                  </a:lnTo>
                  <a:lnTo>
                    <a:pt x="293992" y="426580"/>
                  </a:lnTo>
                  <a:lnTo>
                    <a:pt x="293992" y="297180"/>
                  </a:lnTo>
                  <a:close/>
                </a:path>
                <a:path w="1470025" h="1485900">
                  <a:moveTo>
                    <a:pt x="421944" y="1188720"/>
                  </a:moveTo>
                  <a:lnTo>
                    <a:pt x="293992" y="1188720"/>
                  </a:lnTo>
                  <a:lnTo>
                    <a:pt x="0" y="1188720"/>
                  </a:lnTo>
                  <a:lnTo>
                    <a:pt x="0" y="1318120"/>
                  </a:lnTo>
                  <a:lnTo>
                    <a:pt x="0" y="1485887"/>
                  </a:lnTo>
                  <a:lnTo>
                    <a:pt x="127914" y="1485887"/>
                  </a:lnTo>
                  <a:lnTo>
                    <a:pt x="127914" y="1318120"/>
                  </a:lnTo>
                  <a:lnTo>
                    <a:pt x="293992" y="1318120"/>
                  </a:lnTo>
                  <a:lnTo>
                    <a:pt x="421944" y="1318120"/>
                  </a:lnTo>
                  <a:lnTo>
                    <a:pt x="421944" y="1188720"/>
                  </a:lnTo>
                  <a:close/>
                </a:path>
                <a:path w="1470025" h="1485900">
                  <a:moveTo>
                    <a:pt x="421944" y="891540"/>
                  </a:moveTo>
                  <a:lnTo>
                    <a:pt x="293992" y="891540"/>
                  </a:lnTo>
                  <a:lnTo>
                    <a:pt x="0" y="891540"/>
                  </a:lnTo>
                  <a:lnTo>
                    <a:pt x="0" y="1020940"/>
                  </a:lnTo>
                  <a:lnTo>
                    <a:pt x="0" y="1188707"/>
                  </a:lnTo>
                  <a:lnTo>
                    <a:pt x="127914" y="1188707"/>
                  </a:lnTo>
                  <a:lnTo>
                    <a:pt x="127914" y="1020940"/>
                  </a:lnTo>
                  <a:lnTo>
                    <a:pt x="293992" y="1020940"/>
                  </a:lnTo>
                  <a:lnTo>
                    <a:pt x="421944" y="1020940"/>
                  </a:lnTo>
                  <a:lnTo>
                    <a:pt x="421944" y="891540"/>
                  </a:lnTo>
                  <a:close/>
                </a:path>
                <a:path w="1470025" h="1485900">
                  <a:moveTo>
                    <a:pt x="421944" y="594360"/>
                  </a:moveTo>
                  <a:lnTo>
                    <a:pt x="293992" y="594360"/>
                  </a:lnTo>
                  <a:lnTo>
                    <a:pt x="0" y="594360"/>
                  </a:lnTo>
                  <a:lnTo>
                    <a:pt x="0" y="723760"/>
                  </a:lnTo>
                  <a:lnTo>
                    <a:pt x="0" y="891527"/>
                  </a:lnTo>
                  <a:lnTo>
                    <a:pt x="127914" y="891527"/>
                  </a:lnTo>
                  <a:lnTo>
                    <a:pt x="127914" y="723760"/>
                  </a:lnTo>
                  <a:lnTo>
                    <a:pt x="293992" y="723760"/>
                  </a:lnTo>
                  <a:lnTo>
                    <a:pt x="421944" y="723760"/>
                  </a:lnTo>
                  <a:lnTo>
                    <a:pt x="421944" y="594360"/>
                  </a:lnTo>
                  <a:close/>
                </a:path>
                <a:path w="1470025" h="1485900">
                  <a:moveTo>
                    <a:pt x="715937" y="1188720"/>
                  </a:moveTo>
                  <a:lnTo>
                    <a:pt x="587933" y="1188720"/>
                  </a:lnTo>
                  <a:lnTo>
                    <a:pt x="587933" y="1318120"/>
                  </a:lnTo>
                  <a:lnTo>
                    <a:pt x="715937" y="1318120"/>
                  </a:lnTo>
                  <a:lnTo>
                    <a:pt x="715937" y="1188720"/>
                  </a:lnTo>
                  <a:close/>
                </a:path>
                <a:path w="1470025" h="1485900">
                  <a:moveTo>
                    <a:pt x="715937" y="891540"/>
                  </a:moveTo>
                  <a:lnTo>
                    <a:pt x="587933" y="891540"/>
                  </a:lnTo>
                  <a:lnTo>
                    <a:pt x="587933" y="1020940"/>
                  </a:lnTo>
                  <a:lnTo>
                    <a:pt x="715937" y="1020940"/>
                  </a:lnTo>
                  <a:lnTo>
                    <a:pt x="715937" y="891540"/>
                  </a:lnTo>
                  <a:close/>
                </a:path>
                <a:path w="1470025" h="1485900">
                  <a:moveTo>
                    <a:pt x="715937" y="594360"/>
                  </a:moveTo>
                  <a:lnTo>
                    <a:pt x="587933" y="594360"/>
                  </a:lnTo>
                  <a:lnTo>
                    <a:pt x="587933" y="723760"/>
                  </a:lnTo>
                  <a:lnTo>
                    <a:pt x="715937" y="723760"/>
                  </a:lnTo>
                  <a:lnTo>
                    <a:pt x="715937" y="594360"/>
                  </a:lnTo>
                  <a:close/>
                </a:path>
                <a:path w="1470025" h="1485900">
                  <a:moveTo>
                    <a:pt x="715937" y="297180"/>
                  </a:moveTo>
                  <a:lnTo>
                    <a:pt x="587933" y="297180"/>
                  </a:lnTo>
                  <a:lnTo>
                    <a:pt x="587933" y="426580"/>
                  </a:lnTo>
                  <a:lnTo>
                    <a:pt x="715937" y="426580"/>
                  </a:lnTo>
                  <a:lnTo>
                    <a:pt x="715937" y="297180"/>
                  </a:lnTo>
                  <a:close/>
                </a:path>
                <a:path w="1470025" h="1485900">
                  <a:moveTo>
                    <a:pt x="881926" y="0"/>
                  </a:moveTo>
                  <a:lnTo>
                    <a:pt x="587984" y="0"/>
                  </a:lnTo>
                  <a:lnTo>
                    <a:pt x="293992" y="0"/>
                  </a:lnTo>
                  <a:lnTo>
                    <a:pt x="0" y="0"/>
                  </a:lnTo>
                  <a:lnTo>
                    <a:pt x="0" y="129413"/>
                  </a:lnTo>
                  <a:lnTo>
                    <a:pt x="0" y="297167"/>
                  </a:lnTo>
                  <a:lnTo>
                    <a:pt x="293992" y="297167"/>
                  </a:lnTo>
                  <a:lnTo>
                    <a:pt x="293992" y="129413"/>
                  </a:lnTo>
                  <a:lnTo>
                    <a:pt x="587933" y="129413"/>
                  </a:lnTo>
                  <a:lnTo>
                    <a:pt x="587933" y="297167"/>
                  </a:lnTo>
                  <a:lnTo>
                    <a:pt x="715937" y="297167"/>
                  </a:lnTo>
                  <a:lnTo>
                    <a:pt x="715937" y="129413"/>
                  </a:lnTo>
                  <a:lnTo>
                    <a:pt x="881926" y="129413"/>
                  </a:lnTo>
                  <a:lnTo>
                    <a:pt x="881926" y="0"/>
                  </a:lnTo>
                  <a:close/>
                </a:path>
                <a:path w="1470025" h="1485900">
                  <a:moveTo>
                    <a:pt x="1009954" y="1188720"/>
                  </a:moveTo>
                  <a:lnTo>
                    <a:pt x="881938" y="1188720"/>
                  </a:lnTo>
                  <a:lnTo>
                    <a:pt x="881938" y="1318120"/>
                  </a:lnTo>
                  <a:lnTo>
                    <a:pt x="1009954" y="1318120"/>
                  </a:lnTo>
                  <a:lnTo>
                    <a:pt x="1009954" y="1188720"/>
                  </a:lnTo>
                  <a:close/>
                </a:path>
                <a:path w="1470025" h="1485900">
                  <a:moveTo>
                    <a:pt x="1009954" y="891540"/>
                  </a:moveTo>
                  <a:lnTo>
                    <a:pt x="881938" y="891540"/>
                  </a:lnTo>
                  <a:lnTo>
                    <a:pt x="881938" y="1020940"/>
                  </a:lnTo>
                  <a:lnTo>
                    <a:pt x="1009954" y="1020940"/>
                  </a:lnTo>
                  <a:lnTo>
                    <a:pt x="1009954" y="891540"/>
                  </a:lnTo>
                  <a:close/>
                </a:path>
                <a:path w="1470025" h="1485900">
                  <a:moveTo>
                    <a:pt x="1009954" y="594360"/>
                  </a:moveTo>
                  <a:lnTo>
                    <a:pt x="881938" y="594360"/>
                  </a:lnTo>
                  <a:lnTo>
                    <a:pt x="881938" y="723760"/>
                  </a:lnTo>
                  <a:lnTo>
                    <a:pt x="1009954" y="723760"/>
                  </a:lnTo>
                  <a:lnTo>
                    <a:pt x="1009954" y="594360"/>
                  </a:lnTo>
                  <a:close/>
                </a:path>
                <a:path w="1470025" h="1485900">
                  <a:moveTo>
                    <a:pt x="1009954" y="297180"/>
                  </a:moveTo>
                  <a:lnTo>
                    <a:pt x="881938" y="297180"/>
                  </a:lnTo>
                  <a:lnTo>
                    <a:pt x="881938" y="426580"/>
                  </a:lnTo>
                  <a:lnTo>
                    <a:pt x="1009954" y="426580"/>
                  </a:lnTo>
                  <a:lnTo>
                    <a:pt x="1009954" y="297180"/>
                  </a:lnTo>
                  <a:close/>
                </a:path>
                <a:path w="1470025" h="1485900">
                  <a:moveTo>
                    <a:pt x="1175931" y="0"/>
                  </a:moveTo>
                  <a:lnTo>
                    <a:pt x="881938" y="0"/>
                  </a:lnTo>
                  <a:lnTo>
                    <a:pt x="881938" y="129413"/>
                  </a:lnTo>
                  <a:lnTo>
                    <a:pt x="881938" y="297167"/>
                  </a:lnTo>
                  <a:lnTo>
                    <a:pt x="1009954" y="297167"/>
                  </a:lnTo>
                  <a:lnTo>
                    <a:pt x="1009954" y="129413"/>
                  </a:lnTo>
                  <a:lnTo>
                    <a:pt x="1175931" y="129413"/>
                  </a:lnTo>
                  <a:lnTo>
                    <a:pt x="1175931" y="0"/>
                  </a:lnTo>
                  <a:close/>
                </a:path>
                <a:path w="1470025" h="1485900">
                  <a:moveTo>
                    <a:pt x="1303832" y="1188720"/>
                  </a:moveTo>
                  <a:lnTo>
                    <a:pt x="1175943" y="1188720"/>
                  </a:lnTo>
                  <a:lnTo>
                    <a:pt x="1175943" y="1318120"/>
                  </a:lnTo>
                  <a:lnTo>
                    <a:pt x="1303832" y="1318120"/>
                  </a:lnTo>
                  <a:lnTo>
                    <a:pt x="1303832" y="1188720"/>
                  </a:lnTo>
                  <a:close/>
                </a:path>
                <a:path w="1470025" h="1485900">
                  <a:moveTo>
                    <a:pt x="1303832" y="891540"/>
                  </a:moveTo>
                  <a:lnTo>
                    <a:pt x="1175943" y="891540"/>
                  </a:lnTo>
                  <a:lnTo>
                    <a:pt x="1175943" y="1020940"/>
                  </a:lnTo>
                  <a:lnTo>
                    <a:pt x="1303832" y="1020940"/>
                  </a:lnTo>
                  <a:lnTo>
                    <a:pt x="1303832" y="891540"/>
                  </a:lnTo>
                  <a:close/>
                </a:path>
                <a:path w="1470025" h="1485900">
                  <a:moveTo>
                    <a:pt x="1303832" y="594360"/>
                  </a:moveTo>
                  <a:lnTo>
                    <a:pt x="1175943" y="594360"/>
                  </a:lnTo>
                  <a:lnTo>
                    <a:pt x="1175943" y="723760"/>
                  </a:lnTo>
                  <a:lnTo>
                    <a:pt x="1303832" y="723760"/>
                  </a:lnTo>
                  <a:lnTo>
                    <a:pt x="1303832" y="594360"/>
                  </a:lnTo>
                  <a:close/>
                </a:path>
                <a:path w="1470025" h="1485900">
                  <a:moveTo>
                    <a:pt x="1303832" y="297180"/>
                  </a:moveTo>
                  <a:lnTo>
                    <a:pt x="1175943" y="297180"/>
                  </a:lnTo>
                  <a:lnTo>
                    <a:pt x="1175943" y="426580"/>
                  </a:lnTo>
                  <a:lnTo>
                    <a:pt x="1303832" y="426580"/>
                  </a:lnTo>
                  <a:lnTo>
                    <a:pt x="1303832" y="297180"/>
                  </a:lnTo>
                  <a:close/>
                </a:path>
                <a:path w="1470025" h="1485900">
                  <a:moveTo>
                    <a:pt x="1469936" y="0"/>
                  </a:moveTo>
                  <a:lnTo>
                    <a:pt x="1175943" y="0"/>
                  </a:lnTo>
                  <a:lnTo>
                    <a:pt x="1175943" y="129413"/>
                  </a:lnTo>
                  <a:lnTo>
                    <a:pt x="1175943" y="297167"/>
                  </a:lnTo>
                  <a:lnTo>
                    <a:pt x="1303832" y="297167"/>
                  </a:lnTo>
                  <a:lnTo>
                    <a:pt x="1303832" y="129413"/>
                  </a:lnTo>
                  <a:lnTo>
                    <a:pt x="1469936" y="129413"/>
                  </a:lnTo>
                  <a:lnTo>
                    <a:pt x="1469936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6"/>
            <p:cNvSpPr/>
            <p:nvPr/>
          </p:nvSpPr>
          <p:spPr>
            <a:xfrm>
              <a:off x="933653" y="1237996"/>
              <a:ext cx="1182370" cy="303530"/>
            </a:xfrm>
            <a:custGeom>
              <a:avLst/>
              <a:gdLst/>
              <a:ahLst/>
              <a:cxnLst/>
              <a:rect l="l" t="t" r="r" b="b"/>
              <a:pathLst>
                <a:path w="1182370" h="303530">
                  <a:moveTo>
                    <a:pt x="300342" y="0"/>
                  </a:moveTo>
                  <a:lnTo>
                    <a:pt x="300342" y="135775"/>
                  </a:lnTo>
                </a:path>
                <a:path w="1182370" h="303530">
                  <a:moveTo>
                    <a:pt x="594283" y="0"/>
                  </a:moveTo>
                  <a:lnTo>
                    <a:pt x="594283" y="135775"/>
                  </a:lnTo>
                </a:path>
                <a:path w="1182370" h="303530">
                  <a:moveTo>
                    <a:pt x="888288" y="0"/>
                  </a:moveTo>
                  <a:lnTo>
                    <a:pt x="888288" y="135775"/>
                  </a:lnTo>
                </a:path>
                <a:path w="1182370" h="303530">
                  <a:moveTo>
                    <a:pt x="1182293" y="0"/>
                  </a:moveTo>
                  <a:lnTo>
                    <a:pt x="1182293" y="135775"/>
                  </a:lnTo>
                </a:path>
                <a:path w="1182370" h="303530">
                  <a:moveTo>
                    <a:pt x="0" y="303529"/>
                  </a:moveTo>
                  <a:lnTo>
                    <a:pt x="134264" y="303529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7"/>
            <p:cNvSpPr/>
            <p:nvPr/>
          </p:nvSpPr>
          <p:spPr>
            <a:xfrm>
              <a:off x="933653" y="1832355"/>
              <a:ext cx="134620" cy="607060"/>
            </a:xfrm>
            <a:custGeom>
              <a:avLst/>
              <a:gdLst/>
              <a:ahLst/>
              <a:cxnLst/>
              <a:rect l="l" t="t" r="r" b="b"/>
              <a:pathLst>
                <a:path w="134619" h="607060">
                  <a:moveTo>
                    <a:pt x="134264" y="594360"/>
                  </a:moveTo>
                  <a:lnTo>
                    <a:pt x="0" y="594360"/>
                  </a:lnTo>
                  <a:lnTo>
                    <a:pt x="0" y="607060"/>
                  </a:lnTo>
                  <a:lnTo>
                    <a:pt x="134264" y="607060"/>
                  </a:lnTo>
                  <a:lnTo>
                    <a:pt x="134264" y="594360"/>
                  </a:lnTo>
                  <a:close/>
                </a:path>
                <a:path w="134619" h="607060">
                  <a:moveTo>
                    <a:pt x="134264" y="297180"/>
                  </a:moveTo>
                  <a:lnTo>
                    <a:pt x="0" y="297180"/>
                  </a:lnTo>
                  <a:lnTo>
                    <a:pt x="0" y="309880"/>
                  </a:lnTo>
                  <a:lnTo>
                    <a:pt x="134264" y="309880"/>
                  </a:lnTo>
                  <a:lnTo>
                    <a:pt x="134264" y="297180"/>
                  </a:lnTo>
                  <a:close/>
                </a:path>
                <a:path w="134619" h="607060">
                  <a:moveTo>
                    <a:pt x="13426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264" y="12700"/>
                  </a:lnTo>
                  <a:lnTo>
                    <a:pt x="13426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8"/>
            <p:cNvSpPr/>
            <p:nvPr/>
          </p:nvSpPr>
          <p:spPr>
            <a:xfrm>
              <a:off x="933653" y="1237996"/>
              <a:ext cx="1482725" cy="1498600"/>
            </a:xfrm>
            <a:custGeom>
              <a:avLst/>
              <a:gdLst/>
              <a:ahLst/>
              <a:cxnLst/>
              <a:rect l="l" t="t" r="r" b="b"/>
              <a:pathLst>
                <a:path w="1482725" h="1498600">
                  <a:moveTo>
                    <a:pt x="6350" y="0"/>
                  </a:moveTo>
                  <a:lnTo>
                    <a:pt x="6350" y="1498600"/>
                  </a:lnTo>
                </a:path>
                <a:path w="1482725" h="1498600">
                  <a:moveTo>
                    <a:pt x="1476298" y="0"/>
                  </a:moveTo>
                  <a:lnTo>
                    <a:pt x="1476298" y="135775"/>
                  </a:lnTo>
                </a:path>
                <a:path w="1482725" h="1498600">
                  <a:moveTo>
                    <a:pt x="0" y="6350"/>
                  </a:moveTo>
                  <a:lnTo>
                    <a:pt x="1482648" y="635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9"/>
            <p:cNvSpPr/>
            <p:nvPr/>
          </p:nvSpPr>
          <p:spPr>
            <a:xfrm>
              <a:off x="933653" y="2723896"/>
              <a:ext cx="134620" cy="12700"/>
            </a:xfrm>
            <a:custGeom>
              <a:avLst/>
              <a:gdLst/>
              <a:ahLst/>
              <a:cxnLst/>
              <a:rect l="l" t="t" r="r" b="b"/>
              <a:pathLst>
                <a:path w="134619" h="12700">
                  <a:moveTo>
                    <a:pt x="0" y="12700"/>
                  </a:moveTo>
                  <a:lnTo>
                    <a:pt x="134264" y="12700"/>
                  </a:lnTo>
                  <a:lnTo>
                    <a:pt x="134264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0"/>
          <p:cNvSpPr txBox="1"/>
          <p:nvPr/>
        </p:nvSpPr>
        <p:spPr>
          <a:xfrm>
            <a:off x="1024127" y="1251872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2" name="object 41"/>
          <p:cNvSpPr txBox="1"/>
          <p:nvPr/>
        </p:nvSpPr>
        <p:spPr>
          <a:xfrm>
            <a:off x="1318005" y="1251872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3" name="object 42"/>
          <p:cNvSpPr txBox="1"/>
          <p:nvPr/>
        </p:nvSpPr>
        <p:spPr>
          <a:xfrm>
            <a:off x="1612138" y="1251872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4" name="object 43"/>
          <p:cNvSpPr txBox="1"/>
          <p:nvPr/>
        </p:nvSpPr>
        <p:spPr>
          <a:xfrm>
            <a:off x="1906270" y="1251872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5" name="object 44"/>
          <p:cNvSpPr txBox="1"/>
          <p:nvPr/>
        </p:nvSpPr>
        <p:spPr>
          <a:xfrm>
            <a:off x="2200020" y="1251872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6" name="object 45"/>
          <p:cNvSpPr txBox="1"/>
          <p:nvPr/>
        </p:nvSpPr>
        <p:spPr>
          <a:xfrm>
            <a:off x="1024127" y="1548729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7" name="object 46"/>
          <p:cNvSpPr txBox="1"/>
          <p:nvPr/>
        </p:nvSpPr>
        <p:spPr>
          <a:xfrm>
            <a:off x="1318005" y="1548729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8" name="object 47"/>
          <p:cNvSpPr txBox="1"/>
          <p:nvPr/>
        </p:nvSpPr>
        <p:spPr>
          <a:xfrm>
            <a:off x="1612138" y="1548729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9" name="object 48"/>
          <p:cNvSpPr txBox="1"/>
          <p:nvPr/>
        </p:nvSpPr>
        <p:spPr>
          <a:xfrm>
            <a:off x="1906270" y="1548729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0" name="object 49"/>
          <p:cNvSpPr txBox="1"/>
          <p:nvPr/>
        </p:nvSpPr>
        <p:spPr>
          <a:xfrm>
            <a:off x="2200020" y="1548729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1" name="object 50"/>
          <p:cNvSpPr txBox="1"/>
          <p:nvPr/>
        </p:nvSpPr>
        <p:spPr>
          <a:xfrm>
            <a:off x="1024127" y="184661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2" name="object 51"/>
          <p:cNvSpPr txBox="1"/>
          <p:nvPr/>
        </p:nvSpPr>
        <p:spPr>
          <a:xfrm>
            <a:off x="1318005" y="184661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3" name="object 52"/>
          <p:cNvSpPr txBox="1"/>
          <p:nvPr/>
        </p:nvSpPr>
        <p:spPr>
          <a:xfrm>
            <a:off x="1612138" y="184661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4" name="object 53"/>
          <p:cNvSpPr txBox="1"/>
          <p:nvPr/>
        </p:nvSpPr>
        <p:spPr>
          <a:xfrm>
            <a:off x="1906270" y="184661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5" name="object 54"/>
          <p:cNvSpPr txBox="1"/>
          <p:nvPr/>
        </p:nvSpPr>
        <p:spPr>
          <a:xfrm>
            <a:off x="2200020" y="184661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6" name="object 55"/>
          <p:cNvSpPr txBox="1"/>
          <p:nvPr/>
        </p:nvSpPr>
        <p:spPr>
          <a:xfrm>
            <a:off x="1024127" y="21437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9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7" name="object 56"/>
          <p:cNvSpPr txBox="1"/>
          <p:nvPr/>
        </p:nvSpPr>
        <p:spPr>
          <a:xfrm>
            <a:off x="1318005" y="21437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8" name="object 57"/>
          <p:cNvSpPr txBox="1"/>
          <p:nvPr/>
        </p:nvSpPr>
        <p:spPr>
          <a:xfrm>
            <a:off x="1612138" y="21437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9" name="object 58"/>
          <p:cNvSpPr txBox="1"/>
          <p:nvPr/>
        </p:nvSpPr>
        <p:spPr>
          <a:xfrm>
            <a:off x="1906270" y="21437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0" name="object 59"/>
          <p:cNvSpPr txBox="1"/>
          <p:nvPr/>
        </p:nvSpPr>
        <p:spPr>
          <a:xfrm>
            <a:off x="2200020" y="21437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1" name="object 60"/>
          <p:cNvSpPr txBox="1"/>
          <p:nvPr/>
        </p:nvSpPr>
        <p:spPr>
          <a:xfrm>
            <a:off x="1024127" y="24409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2" name="object 61"/>
          <p:cNvSpPr txBox="1"/>
          <p:nvPr/>
        </p:nvSpPr>
        <p:spPr>
          <a:xfrm>
            <a:off x="1318005" y="24409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3" name="object 62"/>
          <p:cNvSpPr txBox="1"/>
          <p:nvPr/>
        </p:nvSpPr>
        <p:spPr>
          <a:xfrm>
            <a:off x="1612138" y="24409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4" name="object 63"/>
          <p:cNvSpPr txBox="1"/>
          <p:nvPr/>
        </p:nvSpPr>
        <p:spPr>
          <a:xfrm>
            <a:off x="1906270" y="24409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5" name="object 64"/>
          <p:cNvSpPr txBox="1"/>
          <p:nvPr/>
        </p:nvSpPr>
        <p:spPr>
          <a:xfrm>
            <a:off x="2200020" y="24409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66" name="object 65"/>
          <p:cNvGrpSpPr/>
          <p:nvPr/>
        </p:nvGrpSpPr>
        <p:grpSpPr>
          <a:xfrm>
            <a:off x="1061567" y="1367408"/>
            <a:ext cx="1482725" cy="1498600"/>
            <a:chOff x="1061567" y="1367408"/>
            <a:chExt cx="1482725" cy="1498600"/>
          </a:xfrm>
        </p:grpSpPr>
        <p:sp>
          <p:nvSpPr>
            <p:cNvPr id="67" name="object 66"/>
            <p:cNvSpPr/>
            <p:nvPr/>
          </p:nvSpPr>
          <p:spPr>
            <a:xfrm>
              <a:off x="1067917" y="1373771"/>
              <a:ext cx="1176655" cy="1188720"/>
            </a:xfrm>
            <a:custGeom>
              <a:avLst/>
              <a:gdLst/>
              <a:ahLst/>
              <a:cxnLst/>
              <a:rect l="l" t="t" r="r" b="b"/>
              <a:pathLst>
                <a:path w="1176655" h="1188720">
                  <a:moveTo>
                    <a:pt x="293992" y="891540"/>
                  </a:moveTo>
                  <a:lnTo>
                    <a:pt x="0" y="891540"/>
                  </a:lnTo>
                  <a:lnTo>
                    <a:pt x="0" y="1188707"/>
                  </a:lnTo>
                  <a:lnTo>
                    <a:pt x="293992" y="1188707"/>
                  </a:lnTo>
                  <a:lnTo>
                    <a:pt x="293992" y="891540"/>
                  </a:lnTo>
                  <a:close/>
                </a:path>
                <a:path w="1176655" h="1188720">
                  <a:moveTo>
                    <a:pt x="293992" y="594360"/>
                  </a:moveTo>
                  <a:lnTo>
                    <a:pt x="0" y="594360"/>
                  </a:lnTo>
                  <a:lnTo>
                    <a:pt x="0" y="891527"/>
                  </a:lnTo>
                  <a:lnTo>
                    <a:pt x="293992" y="891527"/>
                  </a:lnTo>
                  <a:lnTo>
                    <a:pt x="293992" y="594360"/>
                  </a:lnTo>
                  <a:close/>
                </a:path>
                <a:path w="1176655" h="1188720">
                  <a:moveTo>
                    <a:pt x="293992" y="297180"/>
                  </a:moveTo>
                  <a:lnTo>
                    <a:pt x="0" y="297180"/>
                  </a:lnTo>
                  <a:lnTo>
                    <a:pt x="0" y="594347"/>
                  </a:lnTo>
                  <a:lnTo>
                    <a:pt x="293992" y="594347"/>
                  </a:lnTo>
                  <a:lnTo>
                    <a:pt x="293992" y="297180"/>
                  </a:lnTo>
                  <a:close/>
                </a:path>
                <a:path w="1176655" h="1188720">
                  <a:moveTo>
                    <a:pt x="882027" y="891540"/>
                  </a:moveTo>
                  <a:lnTo>
                    <a:pt x="588022" y="891540"/>
                  </a:lnTo>
                  <a:lnTo>
                    <a:pt x="294030" y="891540"/>
                  </a:lnTo>
                  <a:lnTo>
                    <a:pt x="294030" y="1188707"/>
                  </a:lnTo>
                  <a:lnTo>
                    <a:pt x="588022" y="1188707"/>
                  </a:lnTo>
                  <a:lnTo>
                    <a:pt x="882027" y="1188707"/>
                  </a:lnTo>
                  <a:lnTo>
                    <a:pt x="882027" y="891540"/>
                  </a:lnTo>
                  <a:close/>
                </a:path>
                <a:path w="1176655" h="1188720">
                  <a:moveTo>
                    <a:pt x="882027" y="594360"/>
                  </a:moveTo>
                  <a:lnTo>
                    <a:pt x="588022" y="594360"/>
                  </a:lnTo>
                  <a:lnTo>
                    <a:pt x="294030" y="594360"/>
                  </a:lnTo>
                  <a:lnTo>
                    <a:pt x="294030" y="891527"/>
                  </a:lnTo>
                  <a:lnTo>
                    <a:pt x="588022" y="891527"/>
                  </a:lnTo>
                  <a:lnTo>
                    <a:pt x="882027" y="891527"/>
                  </a:lnTo>
                  <a:lnTo>
                    <a:pt x="882027" y="594360"/>
                  </a:lnTo>
                  <a:close/>
                </a:path>
                <a:path w="1176655" h="1188720">
                  <a:moveTo>
                    <a:pt x="882027" y="297180"/>
                  </a:moveTo>
                  <a:lnTo>
                    <a:pt x="588022" y="297180"/>
                  </a:lnTo>
                  <a:lnTo>
                    <a:pt x="294030" y="297180"/>
                  </a:lnTo>
                  <a:lnTo>
                    <a:pt x="294030" y="594347"/>
                  </a:lnTo>
                  <a:lnTo>
                    <a:pt x="588022" y="594347"/>
                  </a:lnTo>
                  <a:lnTo>
                    <a:pt x="882027" y="594347"/>
                  </a:lnTo>
                  <a:lnTo>
                    <a:pt x="882027" y="297180"/>
                  </a:lnTo>
                  <a:close/>
                </a:path>
                <a:path w="1176655" h="1188720">
                  <a:moveTo>
                    <a:pt x="882027" y="0"/>
                  </a:moveTo>
                  <a:lnTo>
                    <a:pt x="588022" y="0"/>
                  </a:lnTo>
                  <a:lnTo>
                    <a:pt x="294030" y="0"/>
                  </a:lnTo>
                  <a:lnTo>
                    <a:pt x="294030" y="297167"/>
                  </a:lnTo>
                  <a:lnTo>
                    <a:pt x="588022" y="297167"/>
                  </a:lnTo>
                  <a:lnTo>
                    <a:pt x="882027" y="297167"/>
                  </a:lnTo>
                  <a:lnTo>
                    <a:pt x="882027" y="0"/>
                  </a:lnTo>
                  <a:close/>
                </a:path>
                <a:path w="1176655" h="1188720">
                  <a:moveTo>
                    <a:pt x="1176032" y="891540"/>
                  </a:moveTo>
                  <a:lnTo>
                    <a:pt x="882040" y="891540"/>
                  </a:lnTo>
                  <a:lnTo>
                    <a:pt x="882040" y="1188707"/>
                  </a:lnTo>
                  <a:lnTo>
                    <a:pt x="1176032" y="1188707"/>
                  </a:lnTo>
                  <a:lnTo>
                    <a:pt x="1176032" y="891540"/>
                  </a:lnTo>
                  <a:close/>
                </a:path>
                <a:path w="1176655" h="1188720">
                  <a:moveTo>
                    <a:pt x="1176032" y="594360"/>
                  </a:moveTo>
                  <a:lnTo>
                    <a:pt x="882040" y="594360"/>
                  </a:lnTo>
                  <a:lnTo>
                    <a:pt x="882040" y="891527"/>
                  </a:lnTo>
                  <a:lnTo>
                    <a:pt x="1176032" y="891527"/>
                  </a:lnTo>
                  <a:lnTo>
                    <a:pt x="1176032" y="594360"/>
                  </a:lnTo>
                  <a:close/>
                </a:path>
                <a:path w="1176655" h="1188720">
                  <a:moveTo>
                    <a:pt x="1176032" y="297180"/>
                  </a:moveTo>
                  <a:lnTo>
                    <a:pt x="882040" y="297180"/>
                  </a:lnTo>
                  <a:lnTo>
                    <a:pt x="882040" y="594347"/>
                  </a:lnTo>
                  <a:lnTo>
                    <a:pt x="1176032" y="594347"/>
                  </a:lnTo>
                  <a:lnTo>
                    <a:pt x="1176032" y="297180"/>
                  </a:lnTo>
                  <a:close/>
                </a:path>
                <a:path w="1176655" h="1188720">
                  <a:moveTo>
                    <a:pt x="1176032" y="0"/>
                  </a:moveTo>
                  <a:lnTo>
                    <a:pt x="882040" y="0"/>
                  </a:lnTo>
                  <a:lnTo>
                    <a:pt x="882040" y="297167"/>
                  </a:lnTo>
                  <a:lnTo>
                    <a:pt x="1176032" y="297167"/>
                  </a:lnTo>
                  <a:lnTo>
                    <a:pt x="1176032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7"/>
            <p:cNvSpPr/>
            <p:nvPr/>
          </p:nvSpPr>
          <p:spPr>
            <a:xfrm>
              <a:off x="1061567" y="1367408"/>
              <a:ext cx="1482725" cy="1498600"/>
            </a:xfrm>
            <a:custGeom>
              <a:avLst/>
              <a:gdLst/>
              <a:ahLst/>
              <a:cxnLst/>
              <a:rect l="l" t="t" r="r" b="b"/>
              <a:pathLst>
                <a:path w="1482725" h="1498600">
                  <a:moveTo>
                    <a:pt x="300380" y="0"/>
                  </a:moveTo>
                  <a:lnTo>
                    <a:pt x="300380" y="1498600"/>
                  </a:lnTo>
                </a:path>
                <a:path w="1482725" h="1498600">
                  <a:moveTo>
                    <a:pt x="594385" y="0"/>
                  </a:moveTo>
                  <a:lnTo>
                    <a:pt x="594385" y="1498600"/>
                  </a:lnTo>
                </a:path>
                <a:path w="1482725" h="1498600">
                  <a:moveTo>
                    <a:pt x="888390" y="0"/>
                  </a:moveTo>
                  <a:lnTo>
                    <a:pt x="888390" y="1498600"/>
                  </a:lnTo>
                </a:path>
                <a:path w="1482725" h="1498600">
                  <a:moveTo>
                    <a:pt x="1182268" y="0"/>
                  </a:moveTo>
                  <a:lnTo>
                    <a:pt x="1182268" y="1498600"/>
                  </a:lnTo>
                </a:path>
                <a:path w="1482725" h="1498600">
                  <a:moveTo>
                    <a:pt x="0" y="303529"/>
                  </a:moveTo>
                  <a:lnTo>
                    <a:pt x="1482623" y="303529"/>
                  </a:lnTo>
                </a:path>
                <a:path w="1482725" h="1498600">
                  <a:moveTo>
                    <a:pt x="0" y="600710"/>
                  </a:moveTo>
                  <a:lnTo>
                    <a:pt x="1482623" y="600710"/>
                  </a:lnTo>
                </a:path>
                <a:path w="1482725" h="1498600">
                  <a:moveTo>
                    <a:pt x="0" y="897889"/>
                  </a:moveTo>
                  <a:lnTo>
                    <a:pt x="1482623" y="897889"/>
                  </a:lnTo>
                </a:path>
                <a:path w="1482725" h="1498600">
                  <a:moveTo>
                    <a:pt x="0" y="1195069"/>
                  </a:moveTo>
                  <a:lnTo>
                    <a:pt x="1482623" y="1195069"/>
                  </a:lnTo>
                </a:path>
                <a:path w="1482725" h="1498600">
                  <a:moveTo>
                    <a:pt x="6350" y="0"/>
                  </a:moveTo>
                  <a:lnTo>
                    <a:pt x="6350" y="1498600"/>
                  </a:lnTo>
                </a:path>
                <a:path w="1482725" h="1498600">
                  <a:moveTo>
                    <a:pt x="1476273" y="0"/>
                  </a:moveTo>
                  <a:lnTo>
                    <a:pt x="1476273" y="1498600"/>
                  </a:lnTo>
                </a:path>
                <a:path w="1482725" h="1498600">
                  <a:moveTo>
                    <a:pt x="0" y="6350"/>
                  </a:moveTo>
                  <a:lnTo>
                    <a:pt x="1482623" y="6350"/>
                  </a:lnTo>
                </a:path>
                <a:path w="1482725" h="1498600">
                  <a:moveTo>
                    <a:pt x="0" y="1492250"/>
                  </a:moveTo>
                  <a:lnTo>
                    <a:pt x="1482623" y="149225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8"/>
          <p:cNvSpPr txBox="1"/>
          <p:nvPr/>
        </p:nvSpPr>
        <p:spPr>
          <a:xfrm>
            <a:off x="1086999" y="1373758"/>
            <a:ext cx="294005" cy="29718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50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0" name="object 69"/>
          <p:cNvSpPr txBox="1"/>
          <p:nvPr/>
        </p:nvSpPr>
        <p:spPr>
          <a:xfrm>
            <a:off x="1380997" y="1373758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50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1" name="object 70"/>
          <p:cNvSpPr txBox="1"/>
          <p:nvPr/>
        </p:nvSpPr>
        <p:spPr>
          <a:xfrm>
            <a:off x="1675002" y="1373758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50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2" name="object 71"/>
          <p:cNvSpPr txBox="1"/>
          <p:nvPr/>
        </p:nvSpPr>
        <p:spPr>
          <a:xfrm>
            <a:off x="1969007" y="1373758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50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3" name="object 72"/>
          <p:cNvSpPr txBox="1"/>
          <p:nvPr/>
        </p:nvSpPr>
        <p:spPr>
          <a:xfrm>
            <a:off x="2262949" y="1373758"/>
            <a:ext cx="274955" cy="29718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50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4" name="object 73"/>
          <p:cNvSpPr txBox="1"/>
          <p:nvPr/>
        </p:nvSpPr>
        <p:spPr>
          <a:xfrm>
            <a:off x="1093349" y="1677289"/>
            <a:ext cx="281305" cy="161925"/>
          </a:xfrm>
          <a:prstGeom prst="rect">
            <a:avLst/>
          </a:prstGeom>
          <a:solidFill>
            <a:srgbClr val="DAE2F3"/>
          </a:solidFill>
        </p:spPr>
        <p:txBody>
          <a:bodyPr vert="horz" wrap="square" lIns="0" tIns="12065" rIns="0" bIns="0" rtlCol="0">
            <a:spAutoFit/>
          </a:bodyPr>
          <a:lstStyle/>
          <a:p>
            <a:pPr marL="58419">
              <a:lnSpc>
                <a:spcPts val="117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5" name="object 74"/>
          <p:cNvSpPr txBox="1"/>
          <p:nvPr/>
        </p:nvSpPr>
        <p:spPr>
          <a:xfrm>
            <a:off x="1380997" y="1670939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6" name="object 75"/>
          <p:cNvSpPr txBox="1"/>
          <p:nvPr/>
        </p:nvSpPr>
        <p:spPr>
          <a:xfrm>
            <a:off x="1675002" y="1670939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7" name="object 76"/>
          <p:cNvSpPr txBox="1"/>
          <p:nvPr/>
        </p:nvSpPr>
        <p:spPr>
          <a:xfrm>
            <a:off x="1969007" y="1670939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8" name="object 77"/>
          <p:cNvSpPr txBox="1"/>
          <p:nvPr/>
        </p:nvSpPr>
        <p:spPr>
          <a:xfrm>
            <a:off x="2262949" y="1670939"/>
            <a:ext cx="274955" cy="29718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9" name="object 78"/>
          <p:cNvSpPr txBox="1"/>
          <p:nvPr/>
        </p:nvSpPr>
        <p:spPr>
          <a:xfrm>
            <a:off x="1093349" y="1974469"/>
            <a:ext cx="281305" cy="161925"/>
          </a:xfrm>
          <a:prstGeom prst="rect">
            <a:avLst/>
          </a:prstGeom>
          <a:solidFill>
            <a:srgbClr val="DAE2F3"/>
          </a:solidFill>
        </p:spPr>
        <p:txBody>
          <a:bodyPr vert="horz" wrap="square" lIns="0" tIns="12065" rIns="0" bIns="0" rtlCol="0">
            <a:spAutoFit/>
          </a:bodyPr>
          <a:lstStyle/>
          <a:p>
            <a:pPr marL="58419">
              <a:lnSpc>
                <a:spcPts val="117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0" name="object 79"/>
          <p:cNvSpPr txBox="1"/>
          <p:nvPr/>
        </p:nvSpPr>
        <p:spPr>
          <a:xfrm>
            <a:off x="1380997" y="1968119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1" name="object 80"/>
          <p:cNvSpPr txBox="1"/>
          <p:nvPr/>
        </p:nvSpPr>
        <p:spPr>
          <a:xfrm>
            <a:off x="1675002" y="1968119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2" name="object 81"/>
          <p:cNvSpPr txBox="1"/>
          <p:nvPr/>
        </p:nvSpPr>
        <p:spPr>
          <a:xfrm>
            <a:off x="1969007" y="1968119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3" name="object 82"/>
          <p:cNvSpPr txBox="1"/>
          <p:nvPr/>
        </p:nvSpPr>
        <p:spPr>
          <a:xfrm>
            <a:off x="2262949" y="1968119"/>
            <a:ext cx="274955" cy="29718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4" name="object 83"/>
          <p:cNvSpPr txBox="1"/>
          <p:nvPr/>
        </p:nvSpPr>
        <p:spPr>
          <a:xfrm>
            <a:off x="1093349" y="2271648"/>
            <a:ext cx="281305" cy="161925"/>
          </a:xfrm>
          <a:prstGeom prst="rect">
            <a:avLst/>
          </a:prstGeom>
          <a:solidFill>
            <a:srgbClr val="DAE2F3"/>
          </a:solidFill>
        </p:spPr>
        <p:txBody>
          <a:bodyPr vert="horz" wrap="square" lIns="0" tIns="12065" rIns="0" bIns="0" rtlCol="0">
            <a:spAutoFit/>
          </a:bodyPr>
          <a:lstStyle/>
          <a:p>
            <a:pPr marL="58419">
              <a:lnSpc>
                <a:spcPts val="117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9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5" name="object 84"/>
          <p:cNvSpPr txBox="1"/>
          <p:nvPr/>
        </p:nvSpPr>
        <p:spPr>
          <a:xfrm>
            <a:off x="1380997" y="2265298"/>
            <a:ext cx="294005" cy="316865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6" name="object 85"/>
          <p:cNvSpPr txBox="1"/>
          <p:nvPr/>
        </p:nvSpPr>
        <p:spPr>
          <a:xfrm>
            <a:off x="1675002" y="2265298"/>
            <a:ext cx="294005" cy="316865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7" name="object 86"/>
          <p:cNvSpPr txBox="1"/>
          <p:nvPr/>
        </p:nvSpPr>
        <p:spPr>
          <a:xfrm>
            <a:off x="1969007" y="2265298"/>
            <a:ext cx="294005" cy="316865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8" name="object 87"/>
          <p:cNvSpPr txBox="1"/>
          <p:nvPr/>
        </p:nvSpPr>
        <p:spPr>
          <a:xfrm>
            <a:off x="2262949" y="2265298"/>
            <a:ext cx="274955" cy="316865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9" name="object 88"/>
          <p:cNvSpPr txBox="1"/>
          <p:nvPr/>
        </p:nvSpPr>
        <p:spPr>
          <a:xfrm>
            <a:off x="1086999" y="2581655"/>
            <a:ext cx="294005" cy="27813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769">
              <a:lnSpc>
                <a:spcPct val="100000"/>
              </a:lnSpc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0" name="object 89"/>
          <p:cNvSpPr txBox="1"/>
          <p:nvPr/>
        </p:nvSpPr>
        <p:spPr>
          <a:xfrm>
            <a:off x="1380997" y="2581655"/>
            <a:ext cx="294005" cy="27813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769">
              <a:lnSpc>
                <a:spcPct val="100000"/>
              </a:lnSpc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1" name="object 90"/>
          <p:cNvSpPr txBox="1"/>
          <p:nvPr/>
        </p:nvSpPr>
        <p:spPr>
          <a:xfrm>
            <a:off x="1675002" y="2581655"/>
            <a:ext cx="294005" cy="27813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769">
              <a:lnSpc>
                <a:spcPct val="100000"/>
              </a:lnSpc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2" name="object 91"/>
          <p:cNvSpPr txBox="1"/>
          <p:nvPr/>
        </p:nvSpPr>
        <p:spPr>
          <a:xfrm>
            <a:off x="1969007" y="2581655"/>
            <a:ext cx="294005" cy="27813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769">
              <a:lnSpc>
                <a:spcPct val="100000"/>
              </a:lnSpc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3" name="object 92"/>
          <p:cNvSpPr txBox="1"/>
          <p:nvPr/>
        </p:nvSpPr>
        <p:spPr>
          <a:xfrm>
            <a:off x="2262949" y="2581655"/>
            <a:ext cx="274955" cy="27813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769">
              <a:lnSpc>
                <a:spcPct val="100000"/>
              </a:lnSpc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94" name="object 93"/>
          <p:cNvGrpSpPr/>
          <p:nvPr/>
        </p:nvGrpSpPr>
        <p:grpSpPr>
          <a:xfrm>
            <a:off x="3984244" y="1412747"/>
            <a:ext cx="907415" cy="916940"/>
            <a:chOff x="3984244" y="1412747"/>
            <a:chExt cx="907415" cy="916940"/>
          </a:xfrm>
        </p:grpSpPr>
        <p:sp>
          <p:nvSpPr>
            <p:cNvPr id="95" name="object 94"/>
            <p:cNvSpPr/>
            <p:nvPr/>
          </p:nvSpPr>
          <p:spPr>
            <a:xfrm>
              <a:off x="3996944" y="1425333"/>
              <a:ext cx="882015" cy="891540"/>
            </a:xfrm>
            <a:custGeom>
              <a:avLst/>
              <a:gdLst/>
              <a:ahLst/>
              <a:cxnLst/>
              <a:rect l="l" t="t" r="r" b="b"/>
              <a:pathLst>
                <a:path w="882014" h="891539">
                  <a:moveTo>
                    <a:pt x="293992" y="594360"/>
                  </a:moveTo>
                  <a:lnTo>
                    <a:pt x="0" y="594360"/>
                  </a:lnTo>
                  <a:lnTo>
                    <a:pt x="0" y="891527"/>
                  </a:lnTo>
                  <a:lnTo>
                    <a:pt x="293992" y="891527"/>
                  </a:lnTo>
                  <a:lnTo>
                    <a:pt x="293992" y="594360"/>
                  </a:lnTo>
                  <a:close/>
                </a:path>
                <a:path w="882014" h="891539">
                  <a:moveTo>
                    <a:pt x="293992" y="297180"/>
                  </a:moveTo>
                  <a:lnTo>
                    <a:pt x="0" y="297180"/>
                  </a:lnTo>
                  <a:lnTo>
                    <a:pt x="0" y="594347"/>
                  </a:lnTo>
                  <a:lnTo>
                    <a:pt x="293992" y="594347"/>
                  </a:lnTo>
                  <a:lnTo>
                    <a:pt x="293992" y="297180"/>
                  </a:lnTo>
                  <a:close/>
                </a:path>
                <a:path w="882014" h="891539">
                  <a:moveTo>
                    <a:pt x="293992" y="0"/>
                  </a:moveTo>
                  <a:lnTo>
                    <a:pt x="0" y="0"/>
                  </a:lnTo>
                  <a:lnTo>
                    <a:pt x="0" y="297167"/>
                  </a:lnTo>
                  <a:lnTo>
                    <a:pt x="293992" y="297167"/>
                  </a:lnTo>
                  <a:lnTo>
                    <a:pt x="293992" y="0"/>
                  </a:lnTo>
                  <a:close/>
                </a:path>
                <a:path w="882014" h="891539">
                  <a:moveTo>
                    <a:pt x="587997" y="594360"/>
                  </a:moveTo>
                  <a:lnTo>
                    <a:pt x="294005" y="594360"/>
                  </a:lnTo>
                  <a:lnTo>
                    <a:pt x="294005" y="891527"/>
                  </a:lnTo>
                  <a:lnTo>
                    <a:pt x="587997" y="891527"/>
                  </a:lnTo>
                  <a:lnTo>
                    <a:pt x="587997" y="594360"/>
                  </a:lnTo>
                  <a:close/>
                </a:path>
                <a:path w="882014" h="891539">
                  <a:moveTo>
                    <a:pt x="587997" y="297180"/>
                  </a:moveTo>
                  <a:lnTo>
                    <a:pt x="294005" y="297180"/>
                  </a:lnTo>
                  <a:lnTo>
                    <a:pt x="294005" y="594347"/>
                  </a:lnTo>
                  <a:lnTo>
                    <a:pt x="587997" y="594347"/>
                  </a:lnTo>
                  <a:lnTo>
                    <a:pt x="587997" y="297180"/>
                  </a:lnTo>
                  <a:close/>
                </a:path>
                <a:path w="882014" h="891539">
                  <a:moveTo>
                    <a:pt x="587997" y="0"/>
                  </a:moveTo>
                  <a:lnTo>
                    <a:pt x="294005" y="0"/>
                  </a:lnTo>
                  <a:lnTo>
                    <a:pt x="294005" y="297167"/>
                  </a:lnTo>
                  <a:lnTo>
                    <a:pt x="587997" y="297167"/>
                  </a:lnTo>
                  <a:lnTo>
                    <a:pt x="587997" y="0"/>
                  </a:lnTo>
                  <a:close/>
                </a:path>
                <a:path w="882014" h="891539">
                  <a:moveTo>
                    <a:pt x="882002" y="594360"/>
                  </a:moveTo>
                  <a:lnTo>
                    <a:pt x="588010" y="594360"/>
                  </a:lnTo>
                  <a:lnTo>
                    <a:pt x="588010" y="891527"/>
                  </a:lnTo>
                  <a:lnTo>
                    <a:pt x="882002" y="891527"/>
                  </a:lnTo>
                  <a:lnTo>
                    <a:pt x="882002" y="594360"/>
                  </a:lnTo>
                  <a:close/>
                </a:path>
                <a:path w="882014" h="891539">
                  <a:moveTo>
                    <a:pt x="882002" y="297180"/>
                  </a:moveTo>
                  <a:lnTo>
                    <a:pt x="588010" y="297180"/>
                  </a:lnTo>
                  <a:lnTo>
                    <a:pt x="588010" y="594347"/>
                  </a:lnTo>
                  <a:lnTo>
                    <a:pt x="882002" y="594347"/>
                  </a:lnTo>
                  <a:lnTo>
                    <a:pt x="882002" y="297180"/>
                  </a:lnTo>
                  <a:close/>
                </a:path>
                <a:path w="882014" h="891539">
                  <a:moveTo>
                    <a:pt x="882002" y="0"/>
                  </a:moveTo>
                  <a:lnTo>
                    <a:pt x="588010" y="0"/>
                  </a:lnTo>
                  <a:lnTo>
                    <a:pt x="588010" y="297167"/>
                  </a:lnTo>
                  <a:lnTo>
                    <a:pt x="882002" y="297167"/>
                  </a:lnTo>
                  <a:lnTo>
                    <a:pt x="88200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5"/>
            <p:cNvSpPr/>
            <p:nvPr/>
          </p:nvSpPr>
          <p:spPr>
            <a:xfrm>
              <a:off x="3990594" y="1419097"/>
              <a:ext cx="894715" cy="904240"/>
            </a:xfrm>
            <a:custGeom>
              <a:avLst/>
              <a:gdLst/>
              <a:ahLst/>
              <a:cxnLst/>
              <a:rect l="l" t="t" r="r" b="b"/>
              <a:pathLst>
                <a:path w="894714" h="904239">
                  <a:moveTo>
                    <a:pt x="300354" y="0"/>
                  </a:moveTo>
                  <a:lnTo>
                    <a:pt x="300354" y="151269"/>
                  </a:lnTo>
                </a:path>
                <a:path w="894714" h="904239">
                  <a:moveTo>
                    <a:pt x="594359" y="0"/>
                  </a:moveTo>
                  <a:lnTo>
                    <a:pt x="594359" y="151269"/>
                  </a:lnTo>
                </a:path>
                <a:path w="894714" h="904239">
                  <a:moveTo>
                    <a:pt x="0" y="303402"/>
                  </a:moveTo>
                  <a:lnTo>
                    <a:pt x="150621" y="303402"/>
                  </a:lnTo>
                </a:path>
                <a:path w="894714" h="904239">
                  <a:moveTo>
                    <a:pt x="0" y="600582"/>
                  </a:moveTo>
                  <a:lnTo>
                    <a:pt x="150621" y="600582"/>
                  </a:lnTo>
                </a:path>
                <a:path w="894714" h="904239">
                  <a:moveTo>
                    <a:pt x="6350" y="0"/>
                  </a:moveTo>
                  <a:lnTo>
                    <a:pt x="6350" y="904113"/>
                  </a:lnTo>
                </a:path>
                <a:path w="894714" h="904239">
                  <a:moveTo>
                    <a:pt x="888364" y="0"/>
                  </a:moveTo>
                  <a:lnTo>
                    <a:pt x="888364" y="151269"/>
                  </a:lnTo>
                </a:path>
                <a:path w="894714" h="904239">
                  <a:moveTo>
                    <a:pt x="0" y="6350"/>
                  </a:moveTo>
                  <a:lnTo>
                    <a:pt x="894714" y="6350"/>
                  </a:lnTo>
                </a:path>
                <a:path w="894714" h="904239">
                  <a:moveTo>
                    <a:pt x="0" y="897763"/>
                  </a:moveTo>
                  <a:lnTo>
                    <a:pt x="150621" y="897763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6"/>
          <p:cNvSpPr txBox="1"/>
          <p:nvPr/>
        </p:nvSpPr>
        <p:spPr>
          <a:xfrm>
            <a:off x="4081271" y="1729832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8" name="object 97"/>
          <p:cNvSpPr txBox="1"/>
          <p:nvPr/>
        </p:nvSpPr>
        <p:spPr>
          <a:xfrm>
            <a:off x="4375403" y="1729832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9" name="object 98"/>
          <p:cNvSpPr txBox="1"/>
          <p:nvPr/>
        </p:nvSpPr>
        <p:spPr>
          <a:xfrm>
            <a:off x="4669535" y="1729832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0" name="object 99"/>
          <p:cNvSpPr txBox="1"/>
          <p:nvPr/>
        </p:nvSpPr>
        <p:spPr>
          <a:xfrm>
            <a:off x="4081271" y="202758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1" name="object 100"/>
          <p:cNvSpPr txBox="1"/>
          <p:nvPr/>
        </p:nvSpPr>
        <p:spPr>
          <a:xfrm>
            <a:off x="4375403" y="202758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2" name="object 101"/>
          <p:cNvSpPr txBox="1"/>
          <p:nvPr/>
        </p:nvSpPr>
        <p:spPr>
          <a:xfrm>
            <a:off x="4669535" y="202758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9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03" name="object 102"/>
          <p:cNvGrpSpPr/>
          <p:nvPr/>
        </p:nvGrpSpPr>
        <p:grpSpPr>
          <a:xfrm>
            <a:off x="4128515" y="1557655"/>
            <a:ext cx="907415" cy="916940"/>
            <a:chOff x="4128515" y="1557655"/>
            <a:chExt cx="907415" cy="916940"/>
          </a:xfrm>
        </p:grpSpPr>
        <p:sp>
          <p:nvSpPr>
            <p:cNvPr id="104" name="object 103"/>
            <p:cNvSpPr/>
            <p:nvPr/>
          </p:nvSpPr>
          <p:spPr>
            <a:xfrm>
              <a:off x="4141216" y="1570367"/>
              <a:ext cx="882015" cy="891540"/>
            </a:xfrm>
            <a:custGeom>
              <a:avLst/>
              <a:gdLst/>
              <a:ahLst/>
              <a:cxnLst/>
              <a:rect l="l" t="t" r="r" b="b"/>
              <a:pathLst>
                <a:path w="882014" h="891539">
                  <a:moveTo>
                    <a:pt x="293992" y="297180"/>
                  </a:moveTo>
                  <a:lnTo>
                    <a:pt x="0" y="297180"/>
                  </a:lnTo>
                  <a:lnTo>
                    <a:pt x="0" y="594233"/>
                  </a:lnTo>
                  <a:lnTo>
                    <a:pt x="0" y="891400"/>
                  </a:lnTo>
                  <a:lnTo>
                    <a:pt x="293992" y="891400"/>
                  </a:lnTo>
                  <a:lnTo>
                    <a:pt x="293992" y="594347"/>
                  </a:lnTo>
                  <a:lnTo>
                    <a:pt x="293992" y="297180"/>
                  </a:lnTo>
                  <a:close/>
                </a:path>
                <a:path w="882014" h="891539">
                  <a:moveTo>
                    <a:pt x="293992" y="0"/>
                  </a:moveTo>
                  <a:lnTo>
                    <a:pt x="0" y="0"/>
                  </a:lnTo>
                  <a:lnTo>
                    <a:pt x="0" y="297167"/>
                  </a:lnTo>
                  <a:lnTo>
                    <a:pt x="293992" y="297167"/>
                  </a:lnTo>
                  <a:lnTo>
                    <a:pt x="293992" y="0"/>
                  </a:lnTo>
                  <a:close/>
                </a:path>
                <a:path w="882014" h="891539">
                  <a:moveTo>
                    <a:pt x="587997" y="297180"/>
                  </a:moveTo>
                  <a:lnTo>
                    <a:pt x="294005" y="297180"/>
                  </a:lnTo>
                  <a:lnTo>
                    <a:pt x="294005" y="594233"/>
                  </a:lnTo>
                  <a:lnTo>
                    <a:pt x="294005" y="891400"/>
                  </a:lnTo>
                  <a:lnTo>
                    <a:pt x="587997" y="891400"/>
                  </a:lnTo>
                  <a:lnTo>
                    <a:pt x="587997" y="594347"/>
                  </a:lnTo>
                  <a:lnTo>
                    <a:pt x="587997" y="297180"/>
                  </a:lnTo>
                  <a:close/>
                </a:path>
                <a:path w="882014" h="891539">
                  <a:moveTo>
                    <a:pt x="587997" y="0"/>
                  </a:moveTo>
                  <a:lnTo>
                    <a:pt x="294005" y="0"/>
                  </a:lnTo>
                  <a:lnTo>
                    <a:pt x="294005" y="297167"/>
                  </a:lnTo>
                  <a:lnTo>
                    <a:pt x="587997" y="297167"/>
                  </a:lnTo>
                  <a:lnTo>
                    <a:pt x="587997" y="0"/>
                  </a:lnTo>
                  <a:close/>
                </a:path>
                <a:path w="882014" h="891539">
                  <a:moveTo>
                    <a:pt x="882002" y="297180"/>
                  </a:moveTo>
                  <a:lnTo>
                    <a:pt x="588010" y="297180"/>
                  </a:lnTo>
                  <a:lnTo>
                    <a:pt x="588010" y="594233"/>
                  </a:lnTo>
                  <a:lnTo>
                    <a:pt x="588010" y="891400"/>
                  </a:lnTo>
                  <a:lnTo>
                    <a:pt x="882002" y="891400"/>
                  </a:lnTo>
                  <a:lnTo>
                    <a:pt x="882002" y="594347"/>
                  </a:lnTo>
                  <a:lnTo>
                    <a:pt x="882002" y="297180"/>
                  </a:lnTo>
                  <a:close/>
                </a:path>
                <a:path w="882014" h="891539">
                  <a:moveTo>
                    <a:pt x="882002" y="0"/>
                  </a:moveTo>
                  <a:lnTo>
                    <a:pt x="588010" y="0"/>
                  </a:lnTo>
                  <a:lnTo>
                    <a:pt x="588010" y="297167"/>
                  </a:lnTo>
                  <a:lnTo>
                    <a:pt x="882002" y="297167"/>
                  </a:lnTo>
                  <a:lnTo>
                    <a:pt x="88200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4"/>
            <p:cNvSpPr/>
            <p:nvPr/>
          </p:nvSpPr>
          <p:spPr>
            <a:xfrm>
              <a:off x="4134865" y="1564005"/>
              <a:ext cx="894715" cy="904240"/>
            </a:xfrm>
            <a:custGeom>
              <a:avLst/>
              <a:gdLst/>
              <a:ahLst/>
              <a:cxnLst/>
              <a:rect l="l" t="t" r="r" b="b"/>
              <a:pathLst>
                <a:path w="894714" h="904239">
                  <a:moveTo>
                    <a:pt x="300355" y="0"/>
                  </a:moveTo>
                  <a:lnTo>
                    <a:pt x="300355" y="151269"/>
                  </a:lnTo>
                </a:path>
                <a:path w="894714" h="904239">
                  <a:moveTo>
                    <a:pt x="594360" y="0"/>
                  </a:moveTo>
                  <a:lnTo>
                    <a:pt x="594360" y="151269"/>
                  </a:lnTo>
                </a:path>
                <a:path w="894714" h="904239">
                  <a:moveTo>
                    <a:pt x="0" y="303530"/>
                  </a:moveTo>
                  <a:lnTo>
                    <a:pt x="150622" y="303530"/>
                  </a:lnTo>
                </a:path>
                <a:path w="894714" h="904239">
                  <a:moveTo>
                    <a:pt x="0" y="600710"/>
                  </a:moveTo>
                  <a:lnTo>
                    <a:pt x="150622" y="600710"/>
                  </a:lnTo>
                </a:path>
                <a:path w="894714" h="904239">
                  <a:moveTo>
                    <a:pt x="6350" y="0"/>
                  </a:moveTo>
                  <a:lnTo>
                    <a:pt x="6350" y="904113"/>
                  </a:lnTo>
                </a:path>
                <a:path w="894714" h="904239">
                  <a:moveTo>
                    <a:pt x="888364" y="0"/>
                  </a:moveTo>
                  <a:lnTo>
                    <a:pt x="888364" y="151269"/>
                  </a:lnTo>
                </a:path>
                <a:path w="894714" h="904239">
                  <a:moveTo>
                    <a:pt x="0" y="6350"/>
                  </a:moveTo>
                  <a:lnTo>
                    <a:pt x="894714" y="6350"/>
                  </a:lnTo>
                </a:path>
                <a:path w="894714" h="904239">
                  <a:moveTo>
                    <a:pt x="0" y="897763"/>
                  </a:moveTo>
                  <a:lnTo>
                    <a:pt x="150622" y="897763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5"/>
          <p:cNvSpPr txBox="1"/>
          <p:nvPr/>
        </p:nvSpPr>
        <p:spPr>
          <a:xfrm>
            <a:off x="4225797" y="187518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7" name="object 106"/>
          <p:cNvSpPr txBox="1"/>
          <p:nvPr/>
        </p:nvSpPr>
        <p:spPr>
          <a:xfrm>
            <a:off x="4519548" y="187518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8" name="object 107"/>
          <p:cNvSpPr txBox="1"/>
          <p:nvPr/>
        </p:nvSpPr>
        <p:spPr>
          <a:xfrm>
            <a:off x="4813680" y="187518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9" name="object 108"/>
          <p:cNvSpPr txBox="1"/>
          <p:nvPr/>
        </p:nvSpPr>
        <p:spPr>
          <a:xfrm>
            <a:off x="4225797" y="217236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0" name="object 109"/>
          <p:cNvSpPr txBox="1"/>
          <p:nvPr/>
        </p:nvSpPr>
        <p:spPr>
          <a:xfrm>
            <a:off x="4519548" y="217236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1" name="object 110"/>
          <p:cNvSpPr txBox="1"/>
          <p:nvPr/>
        </p:nvSpPr>
        <p:spPr>
          <a:xfrm>
            <a:off x="4813680" y="217236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12" name="object 111"/>
          <p:cNvGrpSpPr/>
          <p:nvPr/>
        </p:nvGrpSpPr>
        <p:grpSpPr>
          <a:xfrm>
            <a:off x="5944996" y="1110869"/>
            <a:ext cx="1495425" cy="1506220"/>
            <a:chOff x="5944996" y="1110869"/>
            <a:chExt cx="1495425" cy="1506220"/>
          </a:xfrm>
        </p:grpSpPr>
        <p:sp>
          <p:nvSpPr>
            <p:cNvPr id="113" name="object 112"/>
            <p:cNvSpPr/>
            <p:nvPr/>
          </p:nvSpPr>
          <p:spPr>
            <a:xfrm>
              <a:off x="5957697" y="1123530"/>
              <a:ext cx="1470025" cy="1480820"/>
            </a:xfrm>
            <a:custGeom>
              <a:avLst/>
              <a:gdLst/>
              <a:ahLst/>
              <a:cxnLst/>
              <a:rect l="l" t="t" r="r" b="b"/>
              <a:pathLst>
                <a:path w="1470025" h="1480820">
                  <a:moveTo>
                    <a:pt x="1469923" y="0"/>
                  </a:moveTo>
                  <a:lnTo>
                    <a:pt x="1469923" y="0"/>
                  </a:lnTo>
                  <a:lnTo>
                    <a:pt x="0" y="0"/>
                  </a:lnTo>
                  <a:lnTo>
                    <a:pt x="0" y="236474"/>
                  </a:lnTo>
                  <a:lnTo>
                    <a:pt x="0" y="1480604"/>
                  </a:lnTo>
                  <a:lnTo>
                    <a:pt x="196342" y="1480604"/>
                  </a:lnTo>
                  <a:lnTo>
                    <a:pt x="196342" y="1223556"/>
                  </a:lnTo>
                  <a:lnTo>
                    <a:pt x="489966" y="1223556"/>
                  </a:lnTo>
                  <a:lnTo>
                    <a:pt x="499999" y="1223556"/>
                  </a:lnTo>
                  <a:lnTo>
                    <a:pt x="499999" y="987044"/>
                  </a:lnTo>
                  <a:lnTo>
                    <a:pt x="489991" y="987044"/>
                  </a:lnTo>
                  <a:lnTo>
                    <a:pt x="196342" y="987044"/>
                  </a:lnTo>
                  <a:lnTo>
                    <a:pt x="196342" y="730034"/>
                  </a:lnTo>
                  <a:lnTo>
                    <a:pt x="489966" y="730034"/>
                  </a:lnTo>
                  <a:lnTo>
                    <a:pt x="499999" y="730034"/>
                  </a:lnTo>
                  <a:lnTo>
                    <a:pt x="499999" y="493560"/>
                  </a:lnTo>
                  <a:lnTo>
                    <a:pt x="686308" y="493560"/>
                  </a:lnTo>
                  <a:lnTo>
                    <a:pt x="686308" y="236474"/>
                  </a:lnTo>
                  <a:lnTo>
                    <a:pt x="979932" y="236474"/>
                  </a:lnTo>
                  <a:lnTo>
                    <a:pt x="979932" y="493560"/>
                  </a:lnTo>
                  <a:lnTo>
                    <a:pt x="1176274" y="493560"/>
                  </a:lnTo>
                  <a:lnTo>
                    <a:pt x="1176274" y="236474"/>
                  </a:lnTo>
                  <a:lnTo>
                    <a:pt x="1469923" y="236474"/>
                  </a:lnTo>
                  <a:lnTo>
                    <a:pt x="1469923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3"/>
            <p:cNvSpPr/>
            <p:nvPr/>
          </p:nvSpPr>
          <p:spPr>
            <a:xfrm>
              <a:off x="5951346" y="1117219"/>
              <a:ext cx="1482725" cy="1493520"/>
            </a:xfrm>
            <a:custGeom>
              <a:avLst/>
              <a:gdLst/>
              <a:ahLst/>
              <a:cxnLst/>
              <a:rect l="l" t="t" r="r" b="b"/>
              <a:pathLst>
                <a:path w="1482725" h="1493520">
                  <a:moveTo>
                    <a:pt x="496315" y="0"/>
                  </a:moveTo>
                  <a:lnTo>
                    <a:pt x="496315" y="242785"/>
                  </a:lnTo>
                </a:path>
                <a:path w="1482725" h="1493520">
                  <a:moveTo>
                    <a:pt x="986281" y="0"/>
                  </a:moveTo>
                  <a:lnTo>
                    <a:pt x="986281" y="242785"/>
                  </a:lnTo>
                </a:path>
                <a:path w="1482725" h="1493520">
                  <a:moveTo>
                    <a:pt x="0" y="499871"/>
                  </a:moveTo>
                  <a:lnTo>
                    <a:pt x="202691" y="499871"/>
                  </a:lnTo>
                </a:path>
                <a:path w="1482725" h="1493520">
                  <a:moveTo>
                    <a:pt x="0" y="993393"/>
                  </a:moveTo>
                  <a:lnTo>
                    <a:pt x="202691" y="993393"/>
                  </a:lnTo>
                </a:path>
                <a:path w="1482725" h="1493520">
                  <a:moveTo>
                    <a:pt x="6350" y="0"/>
                  </a:moveTo>
                  <a:lnTo>
                    <a:pt x="6350" y="1493265"/>
                  </a:lnTo>
                </a:path>
                <a:path w="1482725" h="1493520">
                  <a:moveTo>
                    <a:pt x="1476248" y="0"/>
                  </a:moveTo>
                  <a:lnTo>
                    <a:pt x="1476248" y="242785"/>
                  </a:lnTo>
                </a:path>
                <a:path w="1482725" h="1493520">
                  <a:moveTo>
                    <a:pt x="0" y="6350"/>
                  </a:moveTo>
                  <a:lnTo>
                    <a:pt x="1482598" y="635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4"/>
            <p:cNvSpPr/>
            <p:nvPr/>
          </p:nvSpPr>
          <p:spPr>
            <a:xfrm>
              <a:off x="5951346" y="2597785"/>
              <a:ext cx="203200" cy="12700"/>
            </a:xfrm>
            <a:custGeom>
              <a:avLst/>
              <a:gdLst/>
              <a:ahLst/>
              <a:cxnLst/>
              <a:rect l="l" t="t" r="r" b="b"/>
              <a:pathLst>
                <a:path w="203200" h="12700">
                  <a:moveTo>
                    <a:pt x="0" y="12700"/>
                  </a:moveTo>
                  <a:lnTo>
                    <a:pt x="202691" y="12700"/>
                  </a:lnTo>
                  <a:lnTo>
                    <a:pt x="202691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5"/>
          <p:cNvSpPr txBox="1"/>
          <p:nvPr/>
        </p:nvSpPr>
        <p:spPr>
          <a:xfrm>
            <a:off x="6160261" y="1297550"/>
            <a:ext cx="490220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  <a:tabLst>
                <a:tab pos="404495" algn="l"/>
              </a:tabLst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1</a:t>
            </a: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1	</a:t>
            </a: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17" name="object 116"/>
          <p:cNvSpPr txBox="1"/>
          <p:nvPr/>
        </p:nvSpPr>
        <p:spPr>
          <a:xfrm>
            <a:off x="6650481" y="1297550"/>
            <a:ext cx="490220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  <a:tabLst>
                <a:tab pos="404495" algn="l"/>
              </a:tabLst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9</a:t>
            </a: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5	</a:t>
            </a: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18" name="object 117"/>
          <p:cNvSpPr txBox="1"/>
          <p:nvPr/>
        </p:nvSpPr>
        <p:spPr>
          <a:xfrm>
            <a:off x="7140575" y="1297550"/>
            <a:ext cx="17081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62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19" name="object 118"/>
          <p:cNvSpPr txBox="1"/>
          <p:nvPr/>
        </p:nvSpPr>
        <p:spPr>
          <a:xfrm>
            <a:off x="6160262" y="1790698"/>
            <a:ext cx="490220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5"/>
              </a:lnSpc>
              <a:tabLst>
                <a:tab pos="404495" algn="l"/>
              </a:tabLst>
            </a:pP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59	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20" name="object 119"/>
          <p:cNvSpPr txBox="1"/>
          <p:nvPr/>
        </p:nvSpPr>
        <p:spPr>
          <a:xfrm>
            <a:off x="6650482" y="1790698"/>
            <a:ext cx="17081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5"/>
              </a:lnSpc>
            </a:pP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82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21" name="object 120"/>
          <p:cNvSpPr txBox="1"/>
          <p:nvPr/>
        </p:nvSpPr>
        <p:spPr>
          <a:xfrm>
            <a:off x="7140575" y="1790698"/>
            <a:ext cx="17081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5"/>
              </a:lnSpc>
            </a:pP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14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22" name="object 121"/>
          <p:cNvSpPr txBox="1"/>
          <p:nvPr/>
        </p:nvSpPr>
        <p:spPr>
          <a:xfrm>
            <a:off x="6160261" y="2284721"/>
            <a:ext cx="490220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  <a:tabLst>
                <a:tab pos="404495" algn="l"/>
              </a:tabLst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5</a:t>
            </a: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1	</a:t>
            </a: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23" name="object 122"/>
          <p:cNvSpPr txBox="1"/>
          <p:nvPr/>
        </p:nvSpPr>
        <p:spPr>
          <a:xfrm>
            <a:off x="6650481" y="2284721"/>
            <a:ext cx="17081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53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24" name="object 123"/>
          <p:cNvSpPr txBox="1"/>
          <p:nvPr/>
        </p:nvSpPr>
        <p:spPr>
          <a:xfrm>
            <a:off x="7140575" y="2284721"/>
            <a:ext cx="17081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69</a:t>
            </a:r>
            <a:endParaRPr sz="1200">
              <a:latin typeface="等线"/>
              <a:cs typeface="等线"/>
            </a:endParaRPr>
          </a:p>
        </p:txBody>
      </p:sp>
      <p:grpSp>
        <p:nvGrpSpPr>
          <p:cNvPr id="125" name="object 124"/>
          <p:cNvGrpSpPr/>
          <p:nvPr/>
        </p:nvGrpSpPr>
        <p:grpSpPr>
          <a:xfrm>
            <a:off x="6141339" y="1347342"/>
            <a:ext cx="1495425" cy="1506220"/>
            <a:chOff x="6141339" y="1347342"/>
            <a:chExt cx="1495425" cy="1506220"/>
          </a:xfrm>
        </p:grpSpPr>
        <p:sp>
          <p:nvSpPr>
            <p:cNvPr id="126" name="object 125"/>
            <p:cNvSpPr/>
            <p:nvPr/>
          </p:nvSpPr>
          <p:spPr>
            <a:xfrm>
              <a:off x="6154039" y="1360004"/>
              <a:ext cx="1470025" cy="1480820"/>
            </a:xfrm>
            <a:custGeom>
              <a:avLst/>
              <a:gdLst/>
              <a:ahLst/>
              <a:cxnLst/>
              <a:rect l="l" t="t" r="r" b="b"/>
              <a:pathLst>
                <a:path w="1470025" h="1480820">
                  <a:moveTo>
                    <a:pt x="793623" y="987171"/>
                  </a:moveTo>
                  <a:lnTo>
                    <a:pt x="489991" y="987171"/>
                  </a:lnTo>
                  <a:lnTo>
                    <a:pt x="0" y="987171"/>
                  </a:lnTo>
                  <a:lnTo>
                    <a:pt x="0" y="1243876"/>
                  </a:lnTo>
                  <a:lnTo>
                    <a:pt x="0" y="1480731"/>
                  </a:lnTo>
                  <a:lnTo>
                    <a:pt x="303657" y="1480731"/>
                  </a:lnTo>
                  <a:lnTo>
                    <a:pt x="303657" y="1243876"/>
                  </a:lnTo>
                  <a:lnTo>
                    <a:pt x="489966" y="1243876"/>
                  </a:lnTo>
                  <a:lnTo>
                    <a:pt x="793623" y="1243876"/>
                  </a:lnTo>
                  <a:lnTo>
                    <a:pt x="793623" y="987171"/>
                  </a:lnTo>
                  <a:close/>
                </a:path>
                <a:path w="1470025" h="1480820">
                  <a:moveTo>
                    <a:pt x="1283716" y="987171"/>
                  </a:moveTo>
                  <a:lnTo>
                    <a:pt x="979932" y="987171"/>
                  </a:lnTo>
                  <a:lnTo>
                    <a:pt x="979932" y="1243876"/>
                  </a:lnTo>
                  <a:lnTo>
                    <a:pt x="1283716" y="1243876"/>
                  </a:lnTo>
                  <a:lnTo>
                    <a:pt x="1283716" y="987171"/>
                  </a:lnTo>
                  <a:close/>
                </a:path>
                <a:path w="1470025" h="1480820">
                  <a:moveTo>
                    <a:pt x="1469923" y="0"/>
                  </a:moveTo>
                  <a:lnTo>
                    <a:pt x="1469923" y="0"/>
                  </a:lnTo>
                  <a:lnTo>
                    <a:pt x="0" y="0"/>
                  </a:lnTo>
                  <a:lnTo>
                    <a:pt x="0" y="256667"/>
                  </a:lnTo>
                  <a:lnTo>
                    <a:pt x="0" y="493522"/>
                  </a:lnTo>
                  <a:lnTo>
                    <a:pt x="0" y="750227"/>
                  </a:lnTo>
                  <a:lnTo>
                    <a:pt x="0" y="987082"/>
                  </a:lnTo>
                  <a:lnTo>
                    <a:pt x="303657" y="987082"/>
                  </a:lnTo>
                  <a:lnTo>
                    <a:pt x="303657" y="750227"/>
                  </a:lnTo>
                  <a:lnTo>
                    <a:pt x="489966" y="750227"/>
                  </a:lnTo>
                  <a:lnTo>
                    <a:pt x="793623" y="750227"/>
                  </a:lnTo>
                  <a:lnTo>
                    <a:pt x="793623" y="493560"/>
                  </a:lnTo>
                  <a:lnTo>
                    <a:pt x="793623" y="256667"/>
                  </a:lnTo>
                  <a:lnTo>
                    <a:pt x="979932" y="256667"/>
                  </a:lnTo>
                  <a:lnTo>
                    <a:pt x="979932" y="493522"/>
                  </a:lnTo>
                  <a:lnTo>
                    <a:pt x="979932" y="750227"/>
                  </a:lnTo>
                  <a:lnTo>
                    <a:pt x="1283716" y="750227"/>
                  </a:lnTo>
                  <a:lnTo>
                    <a:pt x="1283716" y="493560"/>
                  </a:lnTo>
                  <a:lnTo>
                    <a:pt x="1283716" y="256667"/>
                  </a:lnTo>
                  <a:lnTo>
                    <a:pt x="1469923" y="256667"/>
                  </a:lnTo>
                  <a:lnTo>
                    <a:pt x="1469923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6"/>
            <p:cNvSpPr/>
            <p:nvPr/>
          </p:nvSpPr>
          <p:spPr>
            <a:xfrm>
              <a:off x="6147689" y="1353692"/>
              <a:ext cx="986790" cy="500380"/>
            </a:xfrm>
            <a:custGeom>
              <a:avLst/>
              <a:gdLst/>
              <a:ahLst/>
              <a:cxnLst/>
              <a:rect l="l" t="t" r="r" b="b"/>
              <a:pathLst>
                <a:path w="986790" h="500380">
                  <a:moveTo>
                    <a:pt x="496315" y="0"/>
                  </a:moveTo>
                  <a:lnTo>
                    <a:pt x="496315" y="262978"/>
                  </a:lnTo>
                </a:path>
                <a:path w="986790" h="500380">
                  <a:moveTo>
                    <a:pt x="986282" y="0"/>
                  </a:moveTo>
                  <a:lnTo>
                    <a:pt x="986282" y="262978"/>
                  </a:lnTo>
                </a:path>
                <a:path w="986790" h="500380">
                  <a:moveTo>
                    <a:pt x="0" y="499872"/>
                  </a:moveTo>
                  <a:lnTo>
                    <a:pt x="310007" y="499872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7"/>
            <p:cNvSpPr/>
            <p:nvPr/>
          </p:nvSpPr>
          <p:spPr>
            <a:xfrm>
              <a:off x="6147689" y="2340736"/>
              <a:ext cx="310515" cy="12700"/>
            </a:xfrm>
            <a:custGeom>
              <a:avLst/>
              <a:gdLst/>
              <a:ahLst/>
              <a:cxnLst/>
              <a:rect l="l" t="t" r="r" b="b"/>
              <a:pathLst>
                <a:path w="310514" h="12700">
                  <a:moveTo>
                    <a:pt x="0" y="12700"/>
                  </a:moveTo>
                  <a:lnTo>
                    <a:pt x="310007" y="12700"/>
                  </a:lnTo>
                  <a:lnTo>
                    <a:pt x="310007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8"/>
            <p:cNvSpPr/>
            <p:nvPr/>
          </p:nvSpPr>
          <p:spPr>
            <a:xfrm>
              <a:off x="6147689" y="1353692"/>
              <a:ext cx="1482725" cy="1493520"/>
            </a:xfrm>
            <a:custGeom>
              <a:avLst/>
              <a:gdLst/>
              <a:ahLst/>
              <a:cxnLst/>
              <a:rect l="l" t="t" r="r" b="b"/>
              <a:pathLst>
                <a:path w="1482725" h="1493520">
                  <a:moveTo>
                    <a:pt x="6350" y="0"/>
                  </a:moveTo>
                  <a:lnTo>
                    <a:pt x="6350" y="1493393"/>
                  </a:lnTo>
                </a:path>
                <a:path w="1482725" h="1493520">
                  <a:moveTo>
                    <a:pt x="1476247" y="0"/>
                  </a:moveTo>
                  <a:lnTo>
                    <a:pt x="1476247" y="262978"/>
                  </a:lnTo>
                </a:path>
                <a:path w="1482725" h="1493520">
                  <a:moveTo>
                    <a:pt x="0" y="6350"/>
                  </a:moveTo>
                  <a:lnTo>
                    <a:pt x="1482597" y="635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29"/>
            <p:cNvSpPr/>
            <p:nvPr/>
          </p:nvSpPr>
          <p:spPr>
            <a:xfrm>
              <a:off x="6147689" y="2834385"/>
              <a:ext cx="310515" cy="12700"/>
            </a:xfrm>
            <a:custGeom>
              <a:avLst/>
              <a:gdLst/>
              <a:ahLst/>
              <a:cxnLst/>
              <a:rect l="l" t="t" r="r" b="b"/>
              <a:pathLst>
                <a:path w="310514" h="12700">
                  <a:moveTo>
                    <a:pt x="0" y="12700"/>
                  </a:moveTo>
                  <a:lnTo>
                    <a:pt x="310007" y="12700"/>
                  </a:lnTo>
                  <a:lnTo>
                    <a:pt x="310007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" name="object 130"/>
          <p:cNvSpPr txBox="1"/>
          <p:nvPr/>
        </p:nvSpPr>
        <p:spPr>
          <a:xfrm>
            <a:off x="6356858" y="2027800"/>
            <a:ext cx="57594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  <a:tabLst>
                <a:tab pos="404495" algn="l"/>
              </a:tabLst>
            </a:pP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0</a:t>
            </a:r>
            <a:r>
              <a:rPr sz="1200" b="1" dirty="0">
                <a:solidFill>
                  <a:srgbClr val="385622"/>
                </a:solidFill>
                <a:latin typeface="等线"/>
                <a:cs typeface="等线"/>
              </a:rPr>
              <a:t>1	</a:t>
            </a: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27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32" name="object 131"/>
          <p:cNvSpPr txBox="1"/>
          <p:nvPr/>
        </p:nvSpPr>
        <p:spPr>
          <a:xfrm>
            <a:off x="6932421" y="1790698"/>
            <a:ext cx="49022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2555">
              <a:lnSpc>
                <a:spcPts val="1215"/>
              </a:lnSpc>
            </a:pP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2</a:t>
            </a:r>
            <a:endParaRPr sz="1200">
              <a:latin typeface="等线"/>
              <a:cs typeface="等线"/>
            </a:endParaRPr>
          </a:p>
          <a:p>
            <a:pPr>
              <a:lnSpc>
                <a:spcPct val="100000"/>
              </a:lnSpc>
              <a:spcBef>
                <a:spcPts val="425"/>
              </a:spcBef>
              <a:tabLst>
                <a:tab pos="318770" algn="l"/>
              </a:tabLst>
            </a:pPr>
            <a:r>
              <a:rPr sz="1200" b="1" dirty="0">
                <a:solidFill>
                  <a:srgbClr val="385622"/>
                </a:solidFill>
                <a:latin typeface="等线"/>
                <a:cs typeface="等线"/>
              </a:rPr>
              <a:t>8	</a:t>
            </a: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25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33" name="object 132"/>
          <p:cNvSpPr txBox="1"/>
          <p:nvPr/>
        </p:nvSpPr>
        <p:spPr>
          <a:xfrm>
            <a:off x="7422133" y="2027800"/>
            <a:ext cx="857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6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34" name="object 133"/>
          <p:cNvSpPr txBox="1"/>
          <p:nvPr/>
        </p:nvSpPr>
        <p:spPr>
          <a:xfrm>
            <a:off x="6356858" y="2521322"/>
            <a:ext cx="57594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  <a:tabLst>
                <a:tab pos="404495" algn="l"/>
              </a:tabLst>
            </a:pP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3</a:t>
            </a:r>
            <a:r>
              <a:rPr sz="1200" b="1" dirty="0">
                <a:solidFill>
                  <a:srgbClr val="385622"/>
                </a:solidFill>
                <a:latin typeface="等线"/>
                <a:cs typeface="等线"/>
              </a:rPr>
              <a:t>9	</a:t>
            </a: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28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35" name="object 134"/>
          <p:cNvSpPr txBox="1"/>
          <p:nvPr/>
        </p:nvSpPr>
        <p:spPr>
          <a:xfrm>
            <a:off x="6932421" y="2284721"/>
            <a:ext cx="490220" cy="395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2555">
              <a:lnSpc>
                <a:spcPts val="1210"/>
              </a:lnSpc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1</a:t>
            </a:r>
            <a:endParaRPr sz="1200">
              <a:latin typeface="等线"/>
              <a:cs typeface="等线"/>
            </a:endParaRPr>
          </a:p>
          <a:p>
            <a:pPr>
              <a:lnSpc>
                <a:spcPct val="100000"/>
              </a:lnSpc>
              <a:spcBef>
                <a:spcPts val="420"/>
              </a:spcBef>
              <a:tabLst>
                <a:tab pos="318770" algn="l"/>
              </a:tabLst>
            </a:pPr>
            <a:r>
              <a:rPr sz="1200" b="1" dirty="0">
                <a:solidFill>
                  <a:srgbClr val="385622"/>
                </a:solidFill>
                <a:latin typeface="等线"/>
                <a:cs typeface="等线"/>
              </a:rPr>
              <a:t>7	</a:t>
            </a: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24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36" name="object 135"/>
          <p:cNvSpPr txBox="1"/>
          <p:nvPr/>
        </p:nvSpPr>
        <p:spPr>
          <a:xfrm>
            <a:off x="7422133" y="2521322"/>
            <a:ext cx="857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1</a:t>
            </a:r>
            <a:endParaRPr sz="1200">
              <a:latin typeface="等线"/>
              <a:cs typeface="等线"/>
            </a:endParaRPr>
          </a:p>
        </p:txBody>
      </p:sp>
      <p:grpSp>
        <p:nvGrpSpPr>
          <p:cNvPr id="137" name="object 136"/>
          <p:cNvGrpSpPr/>
          <p:nvPr/>
        </p:nvGrpSpPr>
        <p:grpSpPr>
          <a:xfrm>
            <a:off x="6451346" y="1610360"/>
            <a:ext cx="1482725" cy="1493520"/>
            <a:chOff x="6451346" y="1610360"/>
            <a:chExt cx="1482725" cy="1493520"/>
          </a:xfrm>
        </p:grpSpPr>
        <p:sp>
          <p:nvSpPr>
            <p:cNvPr id="138" name="object 137"/>
            <p:cNvSpPr/>
            <p:nvPr/>
          </p:nvSpPr>
          <p:spPr>
            <a:xfrm>
              <a:off x="6457696" y="1616671"/>
              <a:ext cx="1470660" cy="1480820"/>
            </a:xfrm>
            <a:custGeom>
              <a:avLst/>
              <a:gdLst/>
              <a:ahLst/>
              <a:cxnLst/>
              <a:rect l="l" t="t" r="r" b="b"/>
              <a:pathLst>
                <a:path w="1470659" h="1480820">
                  <a:moveTo>
                    <a:pt x="979944" y="493649"/>
                  </a:moveTo>
                  <a:lnTo>
                    <a:pt x="489991" y="493649"/>
                  </a:lnTo>
                  <a:lnTo>
                    <a:pt x="0" y="493649"/>
                  </a:lnTo>
                  <a:lnTo>
                    <a:pt x="0" y="987171"/>
                  </a:lnTo>
                  <a:lnTo>
                    <a:pt x="0" y="1480731"/>
                  </a:lnTo>
                  <a:lnTo>
                    <a:pt x="489966" y="1480731"/>
                  </a:lnTo>
                  <a:lnTo>
                    <a:pt x="979944" y="1480731"/>
                  </a:lnTo>
                  <a:lnTo>
                    <a:pt x="979944" y="987209"/>
                  </a:lnTo>
                  <a:lnTo>
                    <a:pt x="979944" y="493649"/>
                  </a:lnTo>
                  <a:close/>
                </a:path>
                <a:path w="1470659" h="1480820">
                  <a:moveTo>
                    <a:pt x="979944" y="0"/>
                  </a:moveTo>
                  <a:lnTo>
                    <a:pt x="489991" y="0"/>
                  </a:lnTo>
                  <a:lnTo>
                    <a:pt x="0" y="0"/>
                  </a:lnTo>
                  <a:lnTo>
                    <a:pt x="0" y="493560"/>
                  </a:lnTo>
                  <a:lnTo>
                    <a:pt x="489966" y="493560"/>
                  </a:lnTo>
                  <a:lnTo>
                    <a:pt x="979944" y="493560"/>
                  </a:lnTo>
                  <a:lnTo>
                    <a:pt x="979944" y="0"/>
                  </a:lnTo>
                  <a:close/>
                </a:path>
                <a:path w="1470659" h="1480820">
                  <a:moveTo>
                    <a:pt x="1470050" y="493649"/>
                  </a:moveTo>
                  <a:lnTo>
                    <a:pt x="980059" y="493649"/>
                  </a:lnTo>
                  <a:lnTo>
                    <a:pt x="980059" y="987171"/>
                  </a:lnTo>
                  <a:lnTo>
                    <a:pt x="980059" y="1480731"/>
                  </a:lnTo>
                  <a:lnTo>
                    <a:pt x="1470050" y="1480731"/>
                  </a:lnTo>
                  <a:lnTo>
                    <a:pt x="1470050" y="987209"/>
                  </a:lnTo>
                  <a:lnTo>
                    <a:pt x="1470050" y="493649"/>
                  </a:lnTo>
                  <a:close/>
                </a:path>
                <a:path w="1470659" h="1480820">
                  <a:moveTo>
                    <a:pt x="1470050" y="0"/>
                  </a:moveTo>
                  <a:lnTo>
                    <a:pt x="980059" y="0"/>
                  </a:lnTo>
                  <a:lnTo>
                    <a:pt x="980059" y="493560"/>
                  </a:lnTo>
                  <a:lnTo>
                    <a:pt x="1470050" y="493560"/>
                  </a:lnTo>
                  <a:lnTo>
                    <a:pt x="1470050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8"/>
            <p:cNvSpPr/>
            <p:nvPr/>
          </p:nvSpPr>
          <p:spPr>
            <a:xfrm>
              <a:off x="6451346" y="1610360"/>
              <a:ext cx="1482725" cy="1493520"/>
            </a:xfrm>
            <a:custGeom>
              <a:avLst/>
              <a:gdLst/>
              <a:ahLst/>
              <a:cxnLst/>
              <a:rect l="l" t="t" r="r" b="b"/>
              <a:pathLst>
                <a:path w="1482725" h="1493520">
                  <a:moveTo>
                    <a:pt x="496315" y="0"/>
                  </a:moveTo>
                  <a:lnTo>
                    <a:pt x="496315" y="1493392"/>
                  </a:lnTo>
                </a:path>
                <a:path w="1482725" h="1493520">
                  <a:moveTo>
                    <a:pt x="986408" y="0"/>
                  </a:moveTo>
                  <a:lnTo>
                    <a:pt x="986408" y="1493392"/>
                  </a:lnTo>
                </a:path>
                <a:path w="1482725" h="1493520">
                  <a:moveTo>
                    <a:pt x="0" y="499872"/>
                  </a:moveTo>
                  <a:lnTo>
                    <a:pt x="1482725" y="499872"/>
                  </a:lnTo>
                </a:path>
                <a:path w="1482725" h="1493520">
                  <a:moveTo>
                    <a:pt x="0" y="993520"/>
                  </a:moveTo>
                  <a:lnTo>
                    <a:pt x="1482725" y="993520"/>
                  </a:lnTo>
                </a:path>
                <a:path w="1482725" h="1493520">
                  <a:moveTo>
                    <a:pt x="6350" y="0"/>
                  </a:moveTo>
                  <a:lnTo>
                    <a:pt x="6350" y="1493392"/>
                  </a:lnTo>
                </a:path>
                <a:path w="1482725" h="1493520">
                  <a:moveTo>
                    <a:pt x="1476375" y="0"/>
                  </a:moveTo>
                  <a:lnTo>
                    <a:pt x="1476375" y="1493392"/>
                  </a:lnTo>
                </a:path>
                <a:path w="1482725" h="1493520">
                  <a:moveTo>
                    <a:pt x="0" y="6350"/>
                  </a:moveTo>
                  <a:lnTo>
                    <a:pt x="1482725" y="6350"/>
                  </a:lnTo>
                </a:path>
                <a:path w="1482725" h="1493520">
                  <a:moveTo>
                    <a:pt x="0" y="1487042"/>
                  </a:moveTo>
                  <a:lnTo>
                    <a:pt x="1482725" y="1487042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139"/>
          <p:cNvSpPr/>
          <p:nvPr/>
        </p:nvSpPr>
        <p:spPr>
          <a:xfrm>
            <a:off x="8034528" y="1758695"/>
            <a:ext cx="472440" cy="553720"/>
          </a:xfrm>
          <a:custGeom>
            <a:avLst/>
            <a:gdLst/>
            <a:ahLst/>
            <a:cxnLst/>
            <a:rect l="l" t="t" r="r" b="b"/>
            <a:pathLst>
              <a:path w="472440" h="553719">
                <a:moveTo>
                  <a:pt x="472440" y="0"/>
                </a:moveTo>
                <a:lnTo>
                  <a:pt x="0" y="0"/>
                </a:lnTo>
                <a:lnTo>
                  <a:pt x="0" y="553212"/>
                </a:lnTo>
                <a:lnTo>
                  <a:pt x="472440" y="553212"/>
                </a:lnTo>
                <a:lnTo>
                  <a:pt x="472440" y="0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1" name="object 140"/>
          <p:cNvGraphicFramePr>
            <a:graphicFrameLocks noGrp="1"/>
          </p:cNvGraphicFramePr>
          <p:nvPr/>
        </p:nvGraphicFramePr>
        <p:xfrm>
          <a:off x="9597008" y="1353692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625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837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7314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778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713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854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7314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674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745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799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7314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579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2" name="object 141"/>
          <p:cNvGrpSpPr/>
          <p:nvPr/>
        </p:nvGrpSpPr>
        <p:grpSpPr>
          <a:xfrm>
            <a:off x="4279138" y="1708911"/>
            <a:ext cx="894715" cy="904240"/>
            <a:chOff x="4279138" y="1708911"/>
            <a:chExt cx="894715" cy="904240"/>
          </a:xfrm>
        </p:grpSpPr>
        <p:sp>
          <p:nvSpPr>
            <p:cNvPr id="143" name="object 142"/>
            <p:cNvSpPr/>
            <p:nvPr/>
          </p:nvSpPr>
          <p:spPr>
            <a:xfrm>
              <a:off x="4285488" y="1715274"/>
              <a:ext cx="882015" cy="891540"/>
            </a:xfrm>
            <a:custGeom>
              <a:avLst/>
              <a:gdLst/>
              <a:ahLst/>
              <a:cxnLst/>
              <a:rect l="l" t="t" r="r" b="b"/>
              <a:pathLst>
                <a:path w="882014" h="891539">
                  <a:moveTo>
                    <a:pt x="293992" y="594360"/>
                  </a:moveTo>
                  <a:lnTo>
                    <a:pt x="0" y="594360"/>
                  </a:lnTo>
                  <a:lnTo>
                    <a:pt x="0" y="891527"/>
                  </a:lnTo>
                  <a:lnTo>
                    <a:pt x="293992" y="891527"/>
                  </a:lnTo>
                  <a:lnTo>
                    <a:pt x="293992" y="594360"/>
                  </a:lnTo>
                  <a:close/>
                </a:path>
                <a:path w="882014" h="891539">
                  <a:moveTo>
                    <a:pt x="293992" y="297180"/>
                  </a:moveTo>
                  <a:lnTo>
                    <a:pt x="0" y="297180"/>
                  </a:lnTo>
                  <a:lnTo>
                    <a:pt x="0" y="594347"/>
                  </a:lnTo>
                  <a:lnTo>
                    <a:pt x="293992" y="594347"/>
                  </a:lnTo>
                  <a:lnTo>
                    <a:pt x="293992" y="297180"/>
                  </a:lnTo>
                  <a:close/>
                </a:path>
                <a:path w="882014" h="891539">
                  <a:moveTo>
                    <a:pt x="293992" y="0"/>
                  </a:moveTo>
                  <a:lnTo>
                    <a:pt x="0" y="0"/>
                  </a:lnTo>
                  <a:lnTo>
                    <a:pt x="0" y="297167"/>
                  </a:lnTo>
                  <a:lnTo>
                    <a:pt x="293992" y="297167"/>
                  </a:lnTo>
                  <a:lnTo>
                    <a:pt x="293992" y="0"/>
                  </a:lnTo>
                  <a:close/>
                </a:path>
                <a:path w="882014" h="891539">
                  <a:moveTo>
                    <a:pt x="587997" y="594360"/>
                  </a:moveTo>
                  <a:lnTo>
                    <a:pt x="294005" y="594360"/>
                  </a:lnTo>
                  <a:lnTo>
                    <a:pt x="294005" y="891527"/>
                  </a:lnTo>
                  <a:lnTo>
                    <a:pt x="587997" y="891527"/>
                  </a:lnTo>
                  <a:lnTo>
                    <a:pt x="587997" y="594360"/>
                  </a:lnTo>
                  <a:close/>
                </a:path>
                <a:path w="882014" h="891539">
                  <a:moveTo>
                    <a:pt x="587997" y="297180"/>
                  </a:moveTo>
                  <a:lnTo>
                    <a:pt x="294005" y="297180"/>
                  </a:lnTo>
                  <a:lnTo>
                    <a:pt x="294005" y="594347"/>
                  </a:lnTo>
                  <a:lnTo>
                    <a:pt x="587997" y="594347"/>
                  </a:lnTo>
                  <a:lnTo>
                    <a:pt x="587997" y="297180"/>
                  </a:lnTo>
                  <a:close/>
                </a:path>
                <a:path w="882014" h="891539">
                  <a:moveTo>
                    <a:pt x="587997" y="0"/>
                  </a:moveTo>
                  <a:lnTo>
                    <a:pt x="294005" y="0"/>
                  </a:lnTo>
                  <a:lnTo>
                    <a:pt x="294005" y="297167"/>
                  </a:lnTo>
                  <a:lnTo>
                    <a:pt x="587997" y="297167"/>
                  </a:lnTo>
                  <a:lnTo>
                    <a:pt x="587997" y="0"/>
                  </a:lnTo>
                  <a:close/>
                </a:path>
                <a:path w="882014" h="891539">
                  <a:moveTo>
                    <a:pt x="882002" y="594360"/>
                  </a:moveTo>
                  <a:lnTo>
                    <a:pt x="588010" y="594360"/>
                  </a:lnTo>
                  <a:lnTo>
                    <a:pt x="588010" y="891527"/>
                  </a:lnTo>
                  <a:lnTo>
                    <a:pt x="882002" y="891527"/>
                  </a:lnTo>
                  <a:lnTo>
                    <a:pt x="882002" y="594360"/>
                  </a:lnTo>
                  <a:close/>
                </a:path>
                <a:path w="882014" h="891539">
                  <a:moveTo>
                    <a:pt x="882002" y="297180"/>
                  </a:moveTo>
                  <a:lnTo>
                    <a:pt x="588010" y="297180"/>
                  </a:lnTo>
                  <a:lnTo>
                    <a:pt x="588010" y="594347"/>
                  </a:lnTo>
                  <a:lnTo>
                    <a:pt x="882002" y="594347"/>
                  </a:lnTo>
                  <a:lnTo>
                    <a:pt x="882002" y="297180"/>
                  </a:lnTo>
                  <a:close/>
                </a:path>
                <a:path w="882014" h="891539">
                  <a:moveTo>
                    <a:pt x="882002" y="0"/>
                  </a:moveTo>
                  <a:lnTo>
                    <a:pt x="588010" y="0"/>
                  </a:lnTo>
                  <a:lnTo>
                    <a:pt x="588010" y="297167"/>
                  </a:lnTo>
                  <a:lnTo>
                    <a:pt x="882002" y="297167"/>
                  </a:lnTo>
                  <a:lnTo>
                    <a:pt x="88200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3"/>
            <p:cNvSpPr/>
            <p:nvPr/>
          </p:nvSpPr>
          <p:spPr>
            <a:xfrm>
              <a:off x="4279138" y="1708911"/>
              <a:ext cx="894715" cy="904240"/>
            </a:xfrm>
            <a:custGeom>
              <a:avLst/>
              <a:gdLst/>
              <a:ahLst/>
              <a:cxnLst/>
              <a:rect l="l" t="t" r="r" b="b"/>
              <a:pathLst>
                <a:path w="894714" h="904239">
                  <a:moveTo>
                    <a:pt x="300354" y="0"/>
                  </a:moveTo>
                  <a:lnTo>
                    <a:pt x="300354" y="904239"/>
                  </a:lnTo>
                </a:path>
                <a:path w="894714" h="904239">
                  <a:moveTo>
                    <a:pt x="594360" y="0"/>
                  </a:moveTo>
                  <a:lnTo>
                    <a:pt x="594360" y="904239"/>
                  </a:lnTo>
                </a:path>
                <a:path w="894714" h="904239">
                  <a:moveTo>
                    <a:pt x="0" y="303529"/>
                  </a:moveTo>
                  <a:lnTo>
                    <a:pt x="894714" y="303529"/>
                  </a:lnTo>
                </a:path>
                <a:path w="894714" h="904239">
                  <a:moveTo>
                    <a:pt x="0" y="600710"/>
                  </a:moveTo>
                  <a:lnTo>
                    <a:pt x="894714" y="600710"/>
                  </a:lnTo>
                </a:path>
                <a:path w="894714" h="904239">
                  <a:moveTo>
                    <a:pt x="6350" y="0"/>
                  </a:moveTo>
                  <a:lnTo>
                    <a:pt x="6350" y="904239"/>
                  </a:lnTo>
                </a:path>
                <a:path w="894714" h="904239">
                  <a:moveTo>
                    <a:pt x="888364" y="0"/>
                  </a:moveTo>
                  <a:lnTo>
                    <a:pt x="888364" y="904239"/>
                  </a:lnTo>
                </a:path>
                <a:path w="894714" h="904239">
                  <a:moveTo>
                    <a:pt x="0" y="6350"/>
                  </a:moveTo>
                  <a:lnTo>
                    <a:pt x="894714" y="6350"/>
                  </a:lnTo>
                </a:path>
                <a:path w="894714" h="904239">
                  <a:moveTo>
                    <a:pt x="0" y="897889"/>
                  </a:moveTo>
                  <a:lnTo>
                    <a:pt x="894714" y="897889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45" name="object 144"/>
          <p:cNvGraphicFramePr>
            <a:graphicFrameLocks noGrp="1"/>
          </p:cNvGraphicFramePr>
          <p:nvPr/>
        </p:nvGraphicFramePr>
        <p:xfrm>
          <a:off x="3218688" y="873252"/>
          <a:ext cx="5687692" cy="28879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0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5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7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5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5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1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772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B82B0E"/>
                      </a:solidFill>
                      <a:prstDash val="solid"/>
                    </a:lnL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146685">
                        <a:lnSpc>
                          <a:spcPct val="100000"/>
                        </a:lnSpc>
                      </a:pPr>
                      <a:r>
                        <a:rPr sz="1600" b="1" spc="150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r>
                        <a:rPr sz="2400" b="1" spc="284" baseline="-39930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r>
                        <a:rPr sz="1600" b="1" spc="150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r>
                        <a:rPr sz="2400" b="1" spc="292" baseline="-39930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r>
                        <a:rPr sz="1600" b="1" spc="150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r>
                        <a:rPr sz="2400" b="1" baseline="-39930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2400" baseline="-39930">
                        <a:latin typeface="微软雅黑"/>
                        <a:cs typeface="微软雅黑"/>
                      </a:endParaRPr>
                    </a:p>
                  </a:txBody>
                  <a:tcPr marL="0" marR="0" marT="508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77800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179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101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245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101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268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B82B0E"/>
                      </a:solidFill>
                      <a:prstDash val="solid"/>
                    </a:lnR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7269">
                <a:tc>
                  <a:txBody>
                    <a:bodyPr/>
                    <a:lstStyle/>
                    <a:p>
                      <a:pPr marL="145415">
                        <a:lnSpc>
                          <a:spcPts val="4125"/>
                        </a:lnSpc>
                      </a:pPr>
                      <a:r>
                        <a:rPr sz="36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⨀</a:t>
                      </a:r>
                      <a:endParaRPr sz="36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57150">
                      <a:solidFill>
                        <a:srgbClr val="B82B0E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34975">
                        <a:lnSpc>
                          <a:spcPct val="100000"/>
                        </a:lnSpc>
                        <a:spcBef>
                          <a:spcPts val="175"/>
                        </a:spcBef>
                        <a:tabLst>
                          <a:tab pos="729615" algn="l"/>
                        </a:tabLst>
                      </a:pPr>
                      <a:r>
                        <a:rPr sz="1600" b="1" spc="-5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	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  <a:p>
                      <a:pPr marL="434975">
                        <a:lnSpc>
                          <a:spcPct val="100000"/>
                        </a:lnSpc>
                        <a:spcBef>
                          <a:spcPts val="425"/>
                        </a:spcBef>
                        <a:tabLst>
                          <a:tab pos="729615" algn="l"/>
                        </a:tabLst>
                      </a:pPr>
                      <a:r>
                        <a:rPr sz="1600" b="1" spc="-5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	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  <a:p>
                      <a:pPr marL="434975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729615" algn="l"/>
                        </a:tabLst>
                      </a:pPr>
                      <a:r>
                        <a:rPr sz="1600" b="1" spc="-5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	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  <a:p>
                      <a:pPr marL="952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  <a:p>
                      <a:pPr marL="952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274955">
                        <a:lnSpc>
                          <a:spcPts val="4315"/>
                        </a:lnSpc>
                      </a:pPr>
                      <a:r>
                        <a:rPr sz="36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=</a:t>
                      </a:r>
                      <a:endParaRPr sz="36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</a:t>
                      </a:r>
                      <a:endParaRPr sz="1200">
                        <a:latin typeface="等线"/>
                        <a:cs typeface="等线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7780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</a:t>
                      </a:r>
                      <a:endParaRPr sz="1200">
                        <a:latin typeface="等线"/>
                        <a:cs typeface="等线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235</a:t>
                      </a:r>
                      <a:endParaRPr sz="1200">
                        <a:latin typeface="等线"/>
                        <a:cs typeface="等线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4130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253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0165" marB="0"/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297</a:t>
                      </a:r>
                      <a:endParaRPr sz="1200">
                        <a:latin typeface="等线"/>
                        <a:cs typeface="等线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3495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294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016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248</a:t>
                      </a:r>
                      <a:endParaRPr sz="1200">
                        <a:latin typeface="等线"/>
                        <a:cs typeface="等线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4130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204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6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+</a:t>
                      </a:r>
                      <a:endParaRPr sz="3600">
                        <a:latin typeface="Cambria Math"/>
                        <a:cs typeface="Cambria Math"/>
                      </a:endParaRPr>
                    </a:p>
                  </a:txBody>
                  <a:tcPr marL="0" marR="0" marT="18415" marB="0">
                    <a:lnR w="57150">
                      <a:solidFill>
                        <a:srgbClr val="B82B0E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0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B82B0E"/>
                      </a:solidFill>
                      <a:prstDash val="solid"/>
                    </a:lnL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19685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19685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169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19685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B82B0E"/>
                      </a:solidFill>
                      <a:prstDash val="solid"/>
                    </a:lnR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30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Convolution</a:t>
                      </a:r>
                      <a:endParaRPr sz="2400">
                        <a:latin typeface="微软雅黑"/>
                        <a:cs typeface="微软雅黑"/>
                      </a:endParaRPr>
                    </a:p>
                  </a:txBody>
                  <a:tcPr marL="0" marR="0" marT="20955" marB="0">
                    <a:lnT w="57150" cap="flat" cmpd="sng" algn="ctr">
                      <a:solidFill>
                        <a:srgbClr val="B82B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82B0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6" name="object 145"/>
          <p:cNvSpPr/>
          <p:nvPr/>
        </p:nvSpPr>
        <p:spPr>
          <a:xfrm>
            <a:off x="2737104" y="1923288"/>
            <a:ext cx="323215" cy="193675"/>
          </a:xfrm>
          <a:custGeom>
            <a:avLst/>
            <a:gdLst/>
            <a:ahLst/>
            <a:cxnLst/>
            <a:rect l="l" t="t" r="r" b="b"/>
            <a:pathLst>
              <a:path w="323214" h="193675">
                <a:moveTo>
                  <a:pt x="226313" y="0"/>
                </a:moveTo>
                <a:lnTo>
                  <a:pt x="226313" y="48387"/>
                </a:lnTo>
                <a:lnTo>
                  <a:pt x="0" y="48387"/>
                </a:lnTo>
                <a:lnTo>
                  <a:pt x="0" y="145161"/>
                </a:lnTo>
                <a:lnTo>
                  <a:pt x="226313" y="145161"/>
                </a:lnTo>
                <a:lnTo>
                  <a:pt x="226313" y="193548"/>
                </a:lnTo>
                <a:lnTo>
                  <a:pt x="323088" y="96774"/>
                </a:lnTo>
                <a:lnTo>
                  <a:pt x="226313" y="0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6"/>
          <p:cNvSpPr/>
          <p:nvPr/>
        </p:nvSpPr>
        <p:spPr>
          <a:xfrm>
            <a:off x="9116568" y="1923288"/>
            <a:ext cx="323215" cy="193675"/>
          </a:xfrm>
          <a:custGeom>
            <a:avLst/>
            <a:gdLst/>
            <a:ahLst/>
            <a:cxnLst/>
            <a:rect l="l" t="t" r="r" b="b"/>
            <a:pathLst>
              <a:path w="323215" h="193675">
                <a:moveTo>
                  <a:pt x="226313" y="0"/>
                </a:moveTo>
                <a:lnTo>
                  <a:pt x="226313" y="48387"/>
                </a:lnTo>
                <a:lnTo>
                  <a:pt x="0" y="48387"/>
                </a:lnTo>
                <a:lnTo>
                  <a:pt x="0" y="145161"/>
                </a:lnTo>
                <a:lnTo>
                  <a:pt x="226313" y="145161"/>
                </a:lnTo>
                <a:lnTo>
                  <a:pt x="226313" y="193548"/>
                </a:lnTo>
                <a:lnTo>
                  <a:pt x="323087" y="96774"/>
                </a:lnTo>
                <a:lnTo>
                  <a:pt x="226313" y="0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437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多个输入</a:t>
            </a:r>
            <a:r>
              <a:rPr lang="zh-CN" altLang="en-US" dirty="0" smtClean="0"/>
              <a:t>通道</a:t>
            </a:r>
            <a:endParaRPr lang="zh-CN" altLang="en-US" dirty="0"/>
          </a:p>
        </p:txBody>
      </p:sp>
      <p:grpSp>
        <p:nvGrpSpPr>
          <p:cNvPr id="3" name="object 2"/>
          <p:cNvGrpSpPr/>
          <p:nvPr/>
        </p:nvGrpSpPr>
        <p:grpSpPr>
          <a:xfrm>
            <a:off x="3234689" y="4767453"/>
            <a:ext cx="5688330" cy="114300"/>
            <a:chOff x="3234689" y="4767453"/>
            <a:chExt cx="5688330" cy="114300"/>
          </a:xfrm>
        </p:grpSpPr>
        <p:sp>
          <p:nvSpPr>
            <p:cNvPr id="4" name="object 3"/>
            <p:cNvSpPr/>
            <p:nvPr/>
          </p:nvSpPr>
          <p:spPr>
            <a:xfrm>
              <a:off x="3234689" y="4834890"/>
              <a:ext cx="3224530" cy="0"/>
            </a:xfrm>
            <a:custGeom>
              <a:avLst/>
              <a:gdLst/>
              <a:ahLst/>
              <a:cxnLst/>
              <a:rect l="l" t="t" r="r" b="b"/>
              <a:pathLst>
                <a:path w="3224529">
                  <a:moveTo>
                    <a:pt x="0" y="0"/>
                  </a:moveTo>
                  <a:lnTo>
                    <a:pt x="3224149" y="0"/>
                  </a:lnTo>
                </a:path>
              </a:pathLst>
            </a:custGeom>
            <a:ln w="38100">
              <a:solidFill>
                <a:srgbClr val="B82B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4"/>
            <p:cNvSpPr/>
            <p:nvPr/>
          </p:nvSpPr>
          <p:spPr>
            <a:xfrm>
              <a:off x="6154547" y="4767453"/>
              <a:ext cx="2767965" cy="114300"/>
            </a:xfrm>
            <a:custGeom>
              <a:avLst/>
              <a:gdLst/>
              <a:ahLst/>
              <a:cxnLst/>
              <a:rect l="l" t="t" r="r" b="b"/>
              <a:pathLst>
                <a:path w="2767965" h="114300">
                  <a:moveTo>
                    <a:pt x="2730292" y="38100"/>
                  </a:moveTo>
                  <a:lnTo>
                    <a:pt x="2672587" y="38100"/>
                  </a:lnTo>
                  <a:lnTo>
                    <a:pt x="2672714" y="76200"/>
                  </a:lnTo>
                  <a:lnTo>
                    <a:pt x="2653665" y="76266"/>
                  </a:lnTo>
                  <a:lnTo>
                    <a:pt x="2653792" y="114300"/>
                  </a:lnTo>
                  <a:lnTo>
                    <a:pt x="2767964" y="56769"/>
                  </a:lnTo>
                  <a:lnTo>
                    <a:pt x="2730292" y="38100"/>
                  </a:lnTo>
                  <a:close/>
                </a:path>
                <a:path w="2767965" h="114300">
                  <a:moveTo>
                    <a:pt x="2653538" y="38166"/>
                  </a:moveTo>
                  <a:lnTo>
                    <a:pt x="0" y="47498"/>
                  </a:lnTo>
                  <a:lnTo>
                    <a:pt x="253" y="85598"/>
                  </a:lnTo>
                  <a:lnTo>
                    <a:pt x="2653665" y="76266"/>
                  </a:lnTo>
                  <a:lnTo>
                    <a:pt x="2653538" y="38166"/>
                  </a:lnTo>
                  <a:close/>
                </a:path>
                <a:path w="2767965" h="114300">
                  <a:moveTo>
                    <a:pt x="2672587" y="38100"/>
                  </a:moveTo>
                  <a:lnTo>
                    <a:pt x="2653538" y="38166"/>
                  </a:lnTo>
                  <a:lnTo>
                    <a:pt x="2653665" y="76266"/>
                  </a:lnTo>
                  <a:lnTo>
                    <a:pt x="2672714" y="76200"/>
                  </a:lnTo>
                  <a:lnTo>
                    <a:pt x="2672587" y="38100"/>
                  </a:lnTo>
                  <a:close/>
                </a:path>
                <a:path w="2767965" h="114300">
                  <a:moveTo>
                    <a:pt x="2653410" y="0"/>
                  </a:moveTo>
                  <a:lnTo>
                    <a:pt x="2653538" y="38166"/>
                  </a:lnTo>
                  <a:lnTo>
                    <a:pt x="2730292" y="38100"/>
                  </a:lnTo>
                  <a:lnTo>
                    <a:pt x="2653410" y="0"/>
                  </a:lnTo>
                  <a:close/>
                </a:path>
              </a:pathLst>
            </a:custGeom>
            <a:solidFill>
              <a:srgbClr val="B82B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99388" y="1102233"/>
            <a:ext cx="1495425" cy="1511300"/>
            <a:chOff x="799388" y="1102233"/>
            <a:chExt cx="1495425" cy="1511300"/>
          </a:xfrm>
        </p:grpSpPr>
        <p:sp>
          <p:nvSpPr>
            <p:cNvPr id="8" name="object 7"/>
            <p:cNvSpPr/>
            <p:nvPr/>
          </p:nvSpPr>
          <p:spPr>
            <a:xfrm>
              <a:off x="812088" y="1114945"/>
              <a:ext cx="1470025" cy="1485900"/>
            </a:xfrm>
            <a:custGeom>
              <a:avLst/>
              <a:gdLst/>
              <a:ahLst/>
              <a:cxnLst/>
              <a:rect l="l" t="t" r="r" b="b"/>
              <a:pathLst>
                <a:path w="1470025" h="1485900">
                  <a:moveTo>
                    <a:pt x="255828" y="1188720"/>
                  </a:moveTo>
                  <a:lnTo>
                    <a:pt x="0" y="1188720"/>
                  </a:lnTo>
                  <a:lnTo>
                    <a:pt x="0" y="1318120"/>
                  </a:lnTo>
                  <a:lnTo>
                    <a:pt x="0" y="1485887"/>
                  </a:lnTo>
                  <a:lnTo>
                    <a:pt x="127914" y="1485887"/>
                  </a:lnTo>
                  <a:lnTo>
                    <a:pt x="127914" y="1318120"/>
                  </a:lnTo>
                  <a:lnTo>
                    <a:pt x="255828" y="1318120"/>
                  </a:lnTo>
                  <a:lnTo>
                    <a:pt x="255828" y="1188720"/>
                  </a:lnTo>
                  <a:close/>
                </a:path>
                <a:path w="1470025" h="1485900">
                  <a:moveTo>
                    <a:pt x="255828" y="891540"/>
                  </a:moveTo>
                  <a:lnTo>
                    <a:pt x="0" y="891540"/>
                  </a:lnTo>
                  <a:lnTo>
                    <a:pt x="0" y="1020940"/>
                  </a:lnTo>
                  <a:lnTo>
                    <a:pt x="0" y="1188707"/>
                  </a:lnTo>
                  <a:lnTo>
                    <a:pt x="127914" y="1188707"/>
                  </a:lnTo>
                  <a:lnTo>
                    <a:pt x="127914" y="1020940"/>
                  </a:lnTo>
                  <a:lnTo>
                    <a:pt x="255828" y="1020940"/>
                  </a:lnTo>
                  <a:lnTo>
                    <a:pt x="255828" y="891540"/>
                  </a:lnTo>
                  <a:close/>
                </a:path>
                <a:path w="1470025" h="1485900">
                  <a:moveTo>
                    <a:pt x="255828" y="594360"/>
                  </a:moveTo>
                  <a:lnTo>
                    <a:pt x="0" y="594360"/>
                  </a:lnTo>
                  <a:lnTo>
                    <a:pt x="0" y="723760"/>
                  </a:lnTo>
                  <a:lnTo>
                    <a:pt x="0" y="891527"/>
                  </a:lnTo>
                  <a:lnTo>
                    <a:pt x="127914" y="891527"/>
                  </a:lnTo>
                  <a:lnTo>
                    <a:pt x="127914" y="723760"/>
                  </a:lnTo>
                  <a:lnTo>
                    <a:pt x="255828" y="723760"/>
                  </a:lnTo>
                  <a:lnTo>
                    <a:pt x="255828" y="594360"/>
                  </a:lnTo>
                  <a:close/>
                </a:path>
                <a:path w="1470025" h="1485900">
                  <a:moveTo>
                    <a:pt x="255828" y="297180"/>
                  </a:moveTo>
                  <a:lnTo>
                    <a:pt x="0" y="297180"/>
                  </a:lnTo>
                  <a:lnTo>
                    <a:pt x="0" y="426580"/>
                  </a:lnTo>
                  <a:lnTo>
                    <a:pt x="0" y="594347"/>
                  </a:lnTo>
                  <a:lnTo>
                    <a:pt x="127914" y="594347"/>
                  </a:lnTo>
                  <a:lnTo>
                    <a:pt x="127914" y="426580"/>
                  </a:lnTo>
                  <a:lnTo>
                    <a:pt x="255828" y="426580"/>
                  </a:lnTo>
                  <a:lnTo>
                    <a:pt x="255828" y="297180"/>
                  </a:lnTo>
                  <a:close/>
                </a:path>
                <a:path w="1470025" h="1485900">
                  <a:moveTo>
                    <a:pt x="881951" y="0"/>
                  </a:moveTo>
                  <a:lnTo>
                    <a:pt x="587984" y="0"/>
                  </a:lnTo>
                  <a:lnTo>
                    <a:pt x="293992" y="0"/>
                  </a:lnTo>
                  <a:lnTo>
                    <a:pt x="0" y="0"/>
                  </a:lnTo>
                  <a:lnTo>
                    <a:pt x="0" y="129413"/>
                  </a:lnTo>
                  <a:lnTo>
                    <a:pt x="0" y="258826"/>
                  </a:lnTo>
                  <a:lnTo>
                    <a:pt x="0" y="297167"/>
                  </a:lnTo>
                  <a:lnTo>
                    <a:pt x="293992" y="297167"/>
                  </a:lnTo>
                  <a:lnTo>
                    <a:pt x="293992" y="258826"/>
                  </a:lnTo>
                  <a:lnTo>
                    <a:pt x="421906" y="258826"/>
                  </a:lnTo>
                  <a:lnTo>
                    <a:pt x="421906" y="129413"/>
                  </a:lnTo>
                  <a:lnTo>
                    <a:pt x="587959" y="129413"/>
                  </a:lnTo>
                  <a:lnTo>
                    <a:pt x="587959" y="258826"/>
                  </a:lnTo>
                  <a:lnTo>
                    <a:pt x="715848" y="258826"/>
                  </a:lnTo>
                  <a:lnTo>
                    <a:pt x="715848" y="129413"/>
                  </a:lnTo>
                  <a:lnTo>
                    <a:pt x="881951" y="129413"/>
                  </a:lnTo>
                  <a:lnTo>
                    <a:pt x="881951" y="0"/>
                  </a:lnTo>
                  <a:close/>
                </a:path>
                <a:path w="1470025" h="1485900">
                  <a:moveTo>
                    <a:pt x="1175956" y="0"/>
                  </a:moveTo>
                  <a:lnTo>
                    <a:pt x="881964" y="0"/>
                  </a:lnTo>
                  <a:lnTo>
                    <a:pt x="881964" y="129413"/>
                  </a:lnTo>
                  <a:lnTo>
                    <a:pt x="881964" y="258826"/>
                  </a:lnTo>
                  <a:lnTo>
                    <a:pt x="1009853" y="258826"/>
                  </a:lnTo>
                  <a:lnTo>
                    <a:pt x="1009853" y="129413"/>
                  </a:lnTo>
                  <a:lnTo>
                    <a:pt x="1175956" y="129413"/>
                  </a:lnTo>
                  <a:lnTo>
                    <a:pt x="1175956" y="0"/>
                  </a:lnTo>
                  <a:close/>
                </a:path>
                <a:path w="1470025" h="1485900">
                  <a:moveTo>
                    <a:pt x="1469961" y="0"/>
                  </a:moveTo>
                  <a:lnTo>
                    <a:pt x="1175969" y="0"/>
                  </a:lnTo>
                  <a:lnTo>
                    <a:pt x="1175969" y="129413"/>
                  </a:lnTo>
                  <a:lnTo>
                    <a:pt x="1175969" y="258826"/>
                  </a:lnTo>
                  <a:lnTo>
                    <a:pt x="1303858" y="258826"/>
                  </a:lnTo>
                  <a:lnTo>
                    <a:pt x="1303858" y="129413"/>
                  </a:lnTo>
                  <a:lnTo>
                    <a:pt x="1469961" y="129413"/>
                  </a:lnTo>
                  <a:lnTo>
                    <a:pt x="1469961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/>
            <p:cNvSpPr/>
            <p:nvPr/>
          </p:nvSpPr>
          <p:spPr>
            <a:xfrm>
              <a:off x="805738" y="1108583"/>
              <a:ext cx="1182370" cy="303530"/>
            </a:xfrm>
            <a:custGeom>
              <a:avLst/>
              <a:gdLst/>
              <a:ahLst/>
              <a:cxnLst/>
              <a:rect l="l" t="t" r="r" b="b"/>
              <a:pathLst>
                <a:path w="1182370" h="303530">
                  <a:moveTo>
                    <a:pt x="300342" y="0"/>
                  </a:moveTo>
                  <a:lnTo>
                    <a:pt x="300342" y="135775"/>
                  </a:lnTo>
                </a:path>
                <a:path w="1182370" h="303530">
                  <a:moveTo>
                    <a:pt x="594309" y="0"/>
                  </a:moveTo>
                  <a:lnTo>
                    <a:pt x="594309" y="135775"/>
                  </a:lnTo>
                </a:path>
                <a:path w="1182370" h="303530">
                  <a:moveTo>
                    <a:pt x="888314" y="0"/>
                  </a:moveTo>
                  <a:lnTo>
                    <a:pt x="888314" y="135775"/>
                  </a:lnTo>
                </a:path>
                <a:path w="1182370" h="303530">
                  <a:moveTo>
                    <a:pt x="1182319" y="0"/>
                  </a:moveTo>
                  <a:lnTo>
                    <a:pt x="1182319" y="135775"/>
                  </a:lnTo>
                </a:path>
                <a:path w="1182370" h="303530">
                  <a:moveTo>
                    <a:pt x="0" y="303529"/>
                  </a:moveTo>
                  <a:lnTo>
                    <a:pt x="134264" y="303529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/>
            <p:cNvSpPr/>
            <p:nvPr/>
          </p:nvSpPr>
          <p:spPr>
            <a:xfrm>
              <a:off x="805738" y="1702942"/>
              <a:ext cx="134620" cy="607060"/>
            </a:xfrm>
            <a:custGeom>
              <a:avLst/>
              <a:gdLst/>
              <a:ahLst/>
              <a:cxnLst/>
              <a:rect l="l" t="t" r="r" b="b"/>
              <a:pathLst>
                <a:path w="134619" h="607060">
                  <a:moveTo>
                    <a:pt x="134264" y="594360"/>
                  </a:moveTo>
                  <a:lnTo>
                    <a:pt x="0" y="594360"/>
                  </a:lnTo>
                  <a:lnTo>
                    <a:pt x="0" y="607060"/>
                  </a:lnTo>
                  <a:lnTo>
                    <a:pt x="134264" y="607060"/>
                  </a:lnTo>
                  <a:lnTo>
                    <a:pt x="134264" y="594360"/>
                  </a:lnTo>
                  <a:close/>
                </a:path>
                <a:path w="134619" h="607060">
                  <a:moveTo>
                    <a:pt x="134264" y="297180"/>
                  </a:moveTo>
                  <a:lnTo>
                    <a:pt x="0" y="297180"/>
                  </a:lnTo>
                  <a:lnTo>
                    <a:pt x="0" y="309880"/>
                  </a:lnTo>
                  <a:lnTo>
                    <a:pt x="134264" y="309880"/>
                  </a:lnTo>
                  <a:lnTo>
                    <a:pt x="134264" y="297180"/>
                  </a:lnTo>
                  <a:close/>
                </a:path>
                <a:path w="134619" h="607060">
                  <a:moveTo>
                    <a:pt x="13426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264" y="12700"/>
                  </a:lnTo>
                  <a:lnTo>
                    <a:pt x="13426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/>
            <p:cNvSpPr/>
            <p:nvPr/>
          </p:nvSpPr>
          <p:spPr>
            <a:xfrm>
              <a:off x="805738" y="1108583"/>
              <a:ext cx="1482725" cy="1498600"/>
            </a:xfrm>
            <a:custGeom>
              <a:avLst/>
              <a:gdLst/>
              <a:ahLst/>
              <a:cxnLst/>
              <a:rect l="l" t="t" r="r" b="b"/>
              <a:pathLst>
                <a:path w="1482725" h="1498600">
                  <a:moveTo>
                    <a:pt x="6350" y="0"/>
                  </a:moveTo>
                  <a:lnTo>
                    <a:pt x="6350" y="1498600"/>
                  </a:lnTo>
                </a:path>
                <a:path w="1482725" h="1498600">
                  <a:moveTo>
                    <a:pt x="1476324" y="0"/>
                  </a:moveTo>
                  <a:lnTo>
                    <a:pt x="1476324" y="135775"/>
                  </a:lnTo>
                </a:path>
                <a:path w="1482725" h="1498600">
                  <a:moveTo>
                    <a:pt x="0" y="6350"/>
                  </a:moveTo>
                  <a:lnTo>
                    <a:pt x="1482674" y="635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/>
            <p:cNvSpPr/>
            <p:nvPr/>
          </p:nvSpPr>
          <p:spPr>
            <a:xfrm>
              <a:off x="805738" y="2594483"/>
              <a:ext cx="134620" cy="12700"/>
            </a:xfrm>
            <a:custGeom>
              <a:avLst/>
              <a:gdLst/>
              <a:ahLst/>
              <a:cxnLst/>
              <a:rect l="l" t="t" r="r" b="b"/>
              <a:pathLst>
                <a:path w="134619" h="12700">
                  <a:moveTo>
                    <a:pt x="0" y="12700"/>
                  </a:moveTo>
                  <a:lnTo>
                    <a:pt x="134264" y="12700"/>
                  </a:lnTo>
                  <a:lnTo>
                    <a:pt x="134264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2"/>
          <p:cNvSpPr txBox="1"/>
          <p:nvPr/>
        </p:nvSpPr>
        <p:spPr>
          <a:xfrm>
            <a:off x="896111" y="1122010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1189939" y="1122010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1484122" y="1122010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1778254" y="1122010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2072004" y="1122010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896111" y="14198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1189939" y="14198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1484122" y="14198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1778254" y="14198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2" name="object 21"/>
          <p:cNvSpPr txBox="1"/>
          <p:nvPr/>
        </p:nvSpPr>
        <p:spPr>
          <a:xfrm>
            <a:off x="2072004" y="14198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3" name="object 22"/>
          <p:cNvSpPr txBox="1"/>
          <p:nvPr/>
        </p:nvSpPr>
        <p:spPr>
          <a:xfrm>
            <a:off x="896111" y="17170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1189939" y="17170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5" name="object 24"/>
          <p:cNvSpPr txBox="1"/>
          <p:nvPr/>
        </p:nvSpPr>
        <p:spPr>
          <a:xfrm>
            <a:off x="1484122" y="17170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1778254" y="17170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7" name="object 26"/>
          <p:cNvSpPr txBox="1"/>
          <p:nvPr/>
        </p:nvSpPr>
        <p:spPr>
          <a:xfrm>
            <a:off x="2072004" y="17170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8" name="object 27"/>
          <p:cNvSpPr txBox="1"/>
          <p:nvPr/>
        </p:nvSpPr>
        <p:spPr>
          <a:xfrm>
            <a:off x="896111" y="201425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9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9" name="object 28"/>
          <p:cNvSpPr txBox="1"/>
          <p:nvPr/>
        </p:nvSpPr>
        <p:spPr>
          <a:xfrm>
            <a:off x="1189939" y="201425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0" name="object 29"/>
          <p:cNvSpPr txBox="1"/>
          <p:nvPr/>
        </p:nvSpPr>
        <p:spPr>
          <a:xfrm>
            <a:off x="1484122" y="201425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1" name="object 30"/>
          <p:cNvSpPr txBox="1"/>
          <p:nvPr/>
        </p:nvSpPr>
        <p:spPr>
          <a:xfrm>
            <a:off x="1778254" y="201425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2" name="object 31"/>
          <p:cNvSpPr txBox="1"/>
          <p:nvPr/>
        </p:nvSpPr>
        <p:spPr>
          <a:xfrm>
            <a:off x="2072004" y="201425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3" name="object 32"/>
          <p:cNvSpPr txBox="1"/>
          <p:nvPr/>
        </p:nvSpPr>
        <p:spPr>
          <a:xfrm>
            <a:off x="896111" y="231143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4" name="object 33"/>
          <p:cNvSpPr txBox="1"/>
          <p:nvPr/>
        </p:nvSpPr>
        <p:spPr>
          <a:xfrm>
            <a:off x="1189939" y="231143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5" name="object 34"/>
          <p:cNvSpPr txBox="1"/>
          <p:nvPr/>
        </p:nvSpPr>
        <p:spPr>
          <a:xfrm>
            <a:off x="1484122" y="231143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6" name="object 35"/>
          <p:cNvSpPr txBox="1"/>
          <p:nvPr/>
        </p:nvSpPr>
        <p:spPr>
          <a:xfrm>
            <a:off x="1778254" y="231143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7" name="object 36"/>
          <p:cNvSpPr txBox="1"/>
          <p:nvPr/>
        </p:nvSpPr>
        <p:spPr>
          <a:xfrm>
            <a:off x="2072004" y="231143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38" name="object 37"/>
          <p:cNvGrpSpPr/>
          <p:nvPr/>
        </p:nvGrpSpPr>
        <p:grpSpPr>
          <a:xfrm>
            <a:off x="927303" y="1231646"/>
            <a:ext cx="1495425" cy="1511300"/>
            <a:chOff x="927303" y="1231646"/>
            <a:chExt cx="1495425" cy="1511300"/>
          </a:xfrm>
        </p:grpSpPr>
        <p:sp>
          <p:nvSpPr>
            <p:cNvPr id="39" name="object 38"/>
            <p:cNvSpPr/>
            <p:nvPr/>
          </p:nvSpPr>
          <p:spPr>
            <a:xfrm>
              <a:off x="940003" y="1244358"/>
              <a:ext cx="1470025" cy="1485900"/>
            </a:xfrm>
            <a:custGeom>
              <a:avLst/>
              <a:gdLst/>
              <a:ahLst/>
              <a:cxnLst/>
              <a:rect l="l" t="t" r="r" b="b"/>
              <a:pathLst>
                <a:path w="1470025" h="1485900">
                  <a:moveTo>
                    <a:pt x="293992" y="297180"/>
                  </a:moveTo>
                  <a:lnTo>
                    <a:pt x="0" y="297180"/>
                  </a:lnTo>
                  <a:lnTo>
                    <a:pt x="0" y="426580"/>
                  </a:lnTo>
                  <a:lnTo>
                    <a:pt x="0" y="594347"/>
                  </a:lnTo>
                  <a:lnTo>
                    <a:pt x="127914" y="594347"/>
                  </a:lnTo>
                  <a:lnTo>
                    <a:pt x="127914" y="426580"/>
                  </a:lnTo>
                  <a:lnTo>
                    <a:pt x="293992" y="426580"/>
                  </a:lnTo>
                  <a:lnTo>
                    <a:pt x="293992" y="297180"/>
                  </a:lnTo>
                  <a:close/>
                </a:path>
                <a:path w="1470025" h="1485900">
                  <a:moveTo>
                    <a:pt x="421944" y="1188720"/>
                  </a:moveTo>
                  <a:lnTo>
                    <a:pt x="293992" y="1188720"/>
                  </a:lnTo>
                  <a:lnTo>
                    <a:pt x="0" y="1188720"/>
                  </a:lnTo>
                  <a:lnTo>
                    <a:pt x="0" y="1318120"/>
                  </a:lnTo>
                  <a:lnTo>
                    <a:pt x="0" y="1485887"/>
                  </a:lnTo>
                  <a:lnTo>
                    <a:pt x="127914" y="1485887"/>
                  </a:lnTo>
                  <a:lnTo>
                    <a:pt x="127914" y="1318120"/>
                  </a:lnTo>
                  <a:lnTo>
                    <a:pt x="293992" y="1318120"/>
                  </a:lnTo>
                  <a:lnTo>
                    <a:pt x="421944" y="1318120"/>
                  </a:lnTo>
                  <a:lnTo>
                    <a:pt x="421944" y="1188720"/>
                  </a:lnTo>
                  <a:close/>
                </a:path>
                <a:path w="1470025" h="1485900">
                  <a:moveTo>
                    <a:pt x="421944" y="891540"/>
                  </a:moveTo>
                  <a:lnTo>
                    <a:pt x="293992" y="891540"/>
                  </a:lnTo>
                  <a:lnTo>
                    <a:pt x="0" y="891540"/>
                  </a:lnTo>
                  <a:lnTo>
                    <a:pt x="0" y="1020940"/>
                  </a:lnTo>
                  <a:lnTo>
                    <a:pt x="0" y="1188707"/>
                  </a:lnTo>
                  <a:lnTo>
                    <a:pt x="127914" y="1188707"/>
                  </a:lnTo>
                  <a:lnTo>
                    <a:pt x="127914" y="1020940"/>
                  </a:lnTo>
                  <a:lnTo>
                    <a:pt x="293992" y="1020940"/>
                  </a:lnTo>
                  <a:lnTo>
                    <a:pt x="421944" y="1020940"/>
                  </a:lnTo>
                  <a:lnTo>
                    <a:pt x="421944" y="891540"/>
                  </a:lnTo>
                  <a:close/>
                </a:path>
                <a:path w="1470025" h="1485900">
                  <a:moveTo>
                    <a:pt x="421944" y="594360"/>
                  </a:moveTo>
                  <a:lnTo>
                    <a:pt x="293992" y="594360"/>
                  </a:lnTo>
                  <a:lnTo>
                    <a:pt x="0" y="594360"/>
                  </a:lnTo>
                  <a:lnTo>
                    <a:pt x="0" y="723760"/>
                  </a:lnTo>
                  <a:lnTo>
                    <a:pt x="0" y="891527"/>
                  </a:lnTo>
                  <a:lnTo>
                    <a:pt x="127914" y="891527"/>
                  </a:lnTo>
                  <a:lnTo>
                    <a:pt x="127914" y="723760"/>
                  </a:lnTo>
                  <a:lnTo>
                    <a:pt x="293992" y="723760"/>
                  </a:lnTo>
                  <a:lnTo>
                    <a:pt x="421944" y="723760"/>
                  </a:lnTo>
                  <a:lnTo>
                    <a:pt x="421944" y="594360"/>
                  </a:lnTo>
                  <a:close/>
                </a:path>
                <a:path w="1470025" h="1485900">
                  <a:moveTo>
                    <a:pt x="715937" y="1188720"/>
                  </a:moveTo>
                  <a:lnTo>
                    <a:pt x="587933" y="1188720"/>
                  </a:lnTo>
                  <a:lnTo>
                    <a:pt x="587933" y="1318120"/>
                  </a:lnTo>
                  <a:lnTo>
                    <a:pt x="715937" y="1318120"/>
                  </a:lnTo>
                  <a:lnTo>
                    <a:pt x="715937" y="1188720"/>
                  </a:lnTo>
                  <a:close/>
                </a:path>
                <a:path w="1470025" h="1485900">
                  <a:moveTo>
                    <a:pt x="715937" y="891540"/>
                  </a:moveTo>
                  <a:lnTo>
                    <a:pt x="587933" y="891540"/>
                  </a:lnTo>
                  <a:lnTo>
                    <a:pt x="587933" y="1020940"/>
                  </a:lnTo>
                  <a:lnTo>
                    <a:pt x="715937" y="1020940"/>
                  </a:lnTo>
                  <a:lnTo>
                    <a:pt x="715937" y="891540"/>
                  </a:lnTo>
                  <a:close/>
                </a:path>
                <a:path w="1470025" h="1485900">
                  <a:moveTo>
                    <a:pt x="715937" y="594360"/>
                  </a:moveTo>
                  <a:lnTo>
                    <a:pt x="587933" y="594360"/>
                  </a:lnTo>
                  <a:lnTo>
                    <a:pt x="587933" y="723760"/>
                  </a:lnTo>
                  <a:lnTo>
                    <a:pt x="715937" y="723760"/>
                  </a:lnTo>
                  <a:lnTo>
                    <a:pt x="715937" y="594360"/>
                  </a:lnTo>
                  <a:close/>
                </a:path>
                <a:path w="1470025" h="1485900">
                  <a:moveTo>
                    <a:pt x="715937" y="297180"/>
                  </a:moveTo>
                  <a:lnTo>
                    <a:pt x="587933" y="297180"/>
                  </a:lnTo>
                  <a:lnTo>
                    <a:pt x="587933" y="426580"/>
                  </a:lnTo>
                  <a:lnTo>
                    <a:pt x="715937" y="426580"/>
                  </a:lnTo>
                  <a:lnTo>
                    <a:pt x="715937" y="297180"/>
                  </a:lnTo>
                  <a:close/>
                </a:path>
                <a:path w="1470025" h="1485900">
                  <a:moveTo>
                    <a:pt x="881926" y="0"/>
                  </a:moveTo>
                  <a:lnTo>
                    <a:pt x="587984" y="0"/>
                  </a:lnTo>
                  <a:lnTo>
                    <a:pt x="293992" y="0"/>
                  </a:lnTo>
                  <a:lnTo>
                    <a:pt x="0" y="0"/>
                  </a:lnTo>
                  <a:lnTo>
                    <a:pt x="0" y="129413"/>
                  </a:lnTo>
                  <a:lnTo>
                    <a:pt x="0" y="297167"/>
                  </a:lnTo>
                  <a:lnTo>
                    <a:pt x="293992" y="297167"/>
                  </a:lnTo>
                  <a:lnTo>
                    <a:pt x="293992" y="129413"/>
                  </a:lnTo>
                  <a:lnTo>
                    <a:pt x="587933" y="129413"/>
                  </a:lnTo>
                  <a:lnTo>
                    <a:pt x="587933" y="297167"/>
                  </a:lnTo>
                  <a:lnTo>
                    <a:pt x="715937" y="297167"/>
                  </a:lnTo>
                  <a:lnTo>
                    <a:pt x="715937" y="129413"/>
                  </a:lnTo>
                  <a:lnTo>
                    <a:pt x="881926" y="129413"/>
                  </a:lnTo>
                  <a:lnTo>
                    <a:pt x="881926" y="0"/>
                  </a:lnTo>
                  <a:close/>
                </a:path>
                <a:path w="1470025" h="1485900">
                  <a:moveTo>
                    <a:pt x="1009954" y="1188720"/>
                  </a:moveTo>
                  <a:lnTo>
                    <a:pt x="881938" y="1188720"/>
                  </a:lnTo>
                  <a:lnTo>
                    <a:pt x="881938" y="1318120"/>
                  </a:lnTo>
                  <a:lnTo>
                    <a:pt x="1009954" y="1318120"/>
                  </a:lnTo>
                  <a:lnTo>
                    <a:pt x="1009954" y="1188720"/>
                  </a:lnTo>
                  <a:close/>
                </a:path>
                <a:path w="1470025" h="1485900">
                  <a:moveTo>
                    <a:pt x="1009954" y="891540"/>
                  </a:moveTo>
                  <a:lnTo>
                    <a:pt x="881938" y="891540"/>
                  </a:lnTo>
                  <a:lnTo>
                    <a:pt x="881938" y="1020940"/>
                  </a:lnTo>
                  <a:lnTo>
                    <a:pt x="1009954" y="1020940"/>
                  </a:lnTo>
                  <a:lnTo>
                    <a:pt x="1009954" y="891540"/>
                  </a:lnTo>
                  <a:close/>
                </a:path>
                <a:path w="1470025" h="1485900">
                  <a:moveTo>
                    <a:pt x="1009954" y="594360"/>
                  </a:moveTo>
                  <a:lnTo>
                    <a:pt x="881938" y="594360"/>
                  </a:lnTo>
                  <a:lnTo>
                    <a:pt x="881938" y="723760"/>
                  </a:lnTo>
                  <a:lnTo>
                    <a:pt x="1009954" y="723760"/>
                  </a:lnTo>
                  <a:lnTo>
                    <a:pt x="1009954" y="594360"/>
                  </a:lnTo>
                  <a:close/>
                </a:path>
                <a:path w="1470025" h="1485900">
                  <a:moveTo>
                    <a:pt x="1009954" y="297180"/>
                  </a:moveTo>
                  <a:lnTo>
                    <a:pt x="881938" y="297180"/>
                  </a:lnTo>
                  <a:lnTo>
                    <a:pt x="881938" y="426580"/>
                  </a:lnTo>
                  <a:lnTo>
                    <a:pt x="1009954" y="426580"/>
                  </a:lnTo>
                  <a:lnTo>
                    <a:pt x="1009954" y="297180"/>
                  </a:lnTo>
                  <a:close/>
                </a:path>
                <a:path w="1470025" h="1485900">
                  <a:moveTo>
                    <a:pt x="1175931" y="0"/>
                  </a:moveTo>
                  <a:lnTo>
                    <a:pt x="881938" y="0"/>
                  </a:lnTo>
                  <a:lnTo>
                    <a:pt x="881938" y="129413"/>
                  </a:lnTo>
                  <a:lnTo>
                    <a:pt x="881938" y="297167"/>
                  </a:lnTo>
                  <a:lnTo>
                    <a:pt x="1009954" y="297167"/>
                  </a:lnTo>
                  <a:lnTo>
                    <a:pt x="1009954" y="129413"/>
                  </a:lnTo>
                  <a:lnTo>
                    <a:pt x="1175931" y="129413"/>
                  </a:lnTo>
                  <a:lnTo>
                    <a:pt x="1175931" y="0"/>
                  </a:lnTo>
                  <a:close/>
                </a:path>
                <a:path w="1470025" h="1485900">
                  <a:moveTo>
                    <a:pt x="1303832" y="1188720"/>
                  </a:moveTo>
                  <a:lnTo>
                    <a:pt x="1175943" y="1188720"/>
                  </a:lnTo>
                  <a:lnTo>
                    <a:pt x="1175943" y="1318120"/>
                  </a:lnTo>
                  <a:lnTo>
                    <a:pt x="1303832" y="1318120"/>
                  </a:lnTo>
                  <a:lnTo>
                    <a:pt x="1303832" y="1188720"/>
                  </a:lnTo>
                  <a:close/>
                </a:path>
                <a:path w="1470025" h="1485900">
                  <a:moveTo>
                    <a:pt x="1303832" y="891540"/>
                  </a:moveTo>
                  <a:lnTo>
                    <a:pt x="1175943" y="891540"/>
                  </a:lnTo>
                  <a:lnTo>
                    <a:pt x="1175943" y="1020940"/>
                  </a:lnTo>
                  <a:lnTo>
                    <a:pt x="1303832" y="1020940"/>
                  </a:lnTo>
                  <a:lnTo>
                    <a:pt x="1303832" y="891540"/>
                  </a:lnTo>
                  <a:close/>
                </a:path>
                <a:path w="1470025" h="1485900">
                  <a:moveTo>
                    <a:pt x="1303832" y="594360"/>
                  </a:moveTo>
                  <a:lnTo>
                    <a:pt x="1175943" y="594360"/>
                  </a:lnTo>
                  <a:lnTo>
                    <a:pt x="1175943" y="723760"/>
                  </a:lnTo>
                  <a:lnTo>
                    <a:pt x="1303832" y="723760"/>
                  </a:lnTo>
                  <a:lnTo>
                    <a:pt x="1303832" y="594360"/>
                  </a:lnTo>
                  <a:close/>
                </a:path>
                <a:path w="1470025" h="1485900">
                  <a:moveTo>
                    <a:pt x="1303832" y="297180"/>
                  </a:moveTo>
                  <a:lnTo>
                    <a:pt x="1175943" y="297180"/>
                  </a:lnTo>
                  <a:lnTo>
                    <a:pt x="1175943" y="426580"/>
                  </a:lnTo>
                  <a:lnTo>
                    <a:pt x="1303832" y="426580"/>
                  </a:lnTo>
                  <a:lnTo>
                    <a:pt x="1303832" y="297180"/>
                  </a:lnTo>
                  <a:close/>
                </a:path>
                <a:path w="1470025" h="1485900">
                  <a:moveTo>
                    <a:pt x="1469936" y="0"/>
                  </a:moveTo>
                  <a:lnTo>
                    <a:pt x="1175943" y="0"/>
                  </a:lnTo>
                  <a:lnTo>
                    <a:pt x="1175943" y="129413"/>
                  </a:lnTo>
                  <a:lnTo>
                    <a:pt x="1175943" y="297167"/>
                  </a:lnTo>
                  <a:lnTo>
                    <a:pt x="1303832" y="297167"/>
                  </a:lnTo>
                  <a:lnTo>
                    <a:pt x="1303832" y="129413"/>
                  </a:lnTo>
                  <a:lnTo>
                    <a:pt x="1469936" y="129413"/>
                  </a:lnTo>
                  <a:lnTo>
                    <a:pt x="1469936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9"/>
            <p:cNvSpPr/>
            <p:nvPr/>
          </p:nvSpPr>
          <p:spPr>
            <a:xfrm>
              <a:off x="933653" y="1237996"/>
              <a:ext cx="1182370" cy="303530"/>
            </a:xfrm>
            <a:custGeom>
              <a:avLst/>
              <a:gdLst/>
              <a:ahLst/>
              <a:cxnLst/>
              <a:rect l="l" t="t" r="r" b="b"/>
              <a:pathLst>
                <a:path w="1182370" h="303530">
                  <a:moveTo>
                    <a:pt x="300342" y="0"/>
                  </a:moveTo>
                  <a:lnTo>
                    <a:pt x="300342" y="135775"/>
                  </a:lnTo>
                </a:path>
                <a:path w="1182370" h="303530">
                  <a:moveTo>
                    <a:pt x="594283" y="0"/>
                  </a:moveTo>
                  <a:lnTo>
                    <a:pt x="594283" y="135775"/>
                  </a:lnTo>
                </a:path>
                <a:path w="1182370" h="303530">
                  <a:moveTo>
                    <a:pt x="888288" y="0"/>
                  </a:moveTo>
                  <a:lnTo>
                    <a:pt x="888288" y="135775"/>
                  </a:lnTo>
                </a:path>
                <a:path w="1182370" h="303530">
                  <a:moveTo>
                    <a:pt x="1182293" y="0"/>
                  </a:moveTo>
                  <a:lnTo>
                    <a:pt x="1182293" y="135775"/>
                  </a:lnTo>
                </a:path>
                <a:path w="1182370" h="303530">
                  <a:moveTo>
                    <a:pt x="0" y="303529"/>
                  </a:moveTo>
                  <a:lnTo>
                    <a:pt x="134264" y="303529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0"/>
            <p:cNvSpPr/>
            <p:nvPr/>
          </p:nvSpPr>
          <p:spPr>
            <a:xfrm>
              <a:off x="933653" y="1832355"/>
              <a:ext cx="134620" cy="607060"/>
            </a:xfrm>
            <a:custGeom>
              <a:avLst/>
              <a:gdLst/>
              <a:ahLst/>
              <a:cxnLst/>
              <a:rect l="l" t="t" r="r" b="b"/>
              <a:pathLst>
                <a:path w="134619" h="607060">
                  <a:moveTo>
                    <a:pt x="134264" y="594360"/>
                  </a:moveTo>
                  <a:lnTo>
                    <a:pt x="0" y="594360"/>
                  </a:lnTo>
                  <a:lnTo>
                    <a:pt x="0" y="607060"/>
                  </a:lnTo>
                  <a:lnTo>
                    <a:pt x="134264" y="607060"/>
                  </a:lnTo>
                  <a:lnTo>
                    <a:pt x="134264" y="594360"/>
                  </a:lnTo>
                  <a:close/>
                </a:path>
                <a:path w="134619" h="607060">
                  <a:moveTo>
                    <a:pt x="134264" y="297180"/>
                  </a:moveTo>
                  <a:lnTo>
                    <a:pt x="0" y="297180"/>
                  </a:lnTo>
                  <a:lnTo>
                    <a:pt x="0" y="309880"/>
                  </a:lnTo>
                  <a:lnTo>
                    <a:pt x="134264" y="309880"/>
                  </a:lnTo>
                  <a:lnTo>
                    <a:pt x="134264" y="297180"/>
                  </a:lnTo>
                  <a:close/>
                </a:path>
                <a:path w="134619" h="607060">
                  <a:moveTo>
                    <a:pt x="13426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264" y="12700"/>
                  </a:lnTo>
                  <a:lnTo>
                    <a:pt x="13426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1"/>
            <p:cNvSpPr/>
            <p:nvPr/>
          </p:nvSpPr>
          <p:spPr>
            <a:xfrm>
              <a:off x="933653" y="1237996"/>
              <a:ext cx="1482725" cy="1498600"/>
            </a:xfrm>
            <a:custGeom>
              <a:avLst/>
              <a:gdLst/>
              <a:ahLst/>
              <a:cxnLst/>
              <a:rect l="l" t="t" r="r" b="b"/>
              <a:pathLst>
                <a:path w="1482725" h="1498600">
                  <a:moveTo>
                    <a:pt x="6350" y="0"/>
                  </a:moveTo>
                  <a:lnTo>
                    <a:pt x="6350" y="1498600"/>
                  </a:lnTo>
                </a:path>
                <a:path w="1482725" h="1498600">
                  <a:moveTo>
                    <a:pt x="1476298" y="0"/>
                  </a:moveTo>
                  <a:lnTo>
                    <a:pt x="1476298" y="135775"/>
                  </a:lnTo>
                </a:path>
                <a:path w="1482725" h="1498600">
                  <a:moveTo>
                    <a:pt x="0" y="6350"/>
                  </a:moveTo>
                  <a:lnTo>
                    <a:pt x="1482648" y="635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2"/>
            <p:cNvSpPr/>
            <p:nvPr/>
          </p:nvSpPr>
          <p:spPr>
            <a:xfrm>
              <a:off x="933653" y="2723896"/>
              <a:ext cx="134620" cy="12700"/>
            </a:xfrm>
            <a:custGeom>
              <a:avLst/>
              <a:gdLst/>
              <a:ahLst/>
              <a:cxnLst/>
              <a:rect l="l" t="t" r="r" b="b"/>
              <a:pathLst>
                <a:path w="134619" h="12700">
                  <a:moveTo>
                    <a:pt x="0" y="12700"/>
                  </a:moveTo>
                  <a:lnTo>
                    <a:pt x="134264" y="12700"/>
                  </a:lnTo>
                  <a:lnTo>
                    <a:pt x="134264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3"/>
          <p:cNvSpPr txBox="1"/>
          <p:nvPr/>
        </p:nvSpPr>
        <p:spPr>
          <a:xfrm>
            <a:off x="1024127" y="1251872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5" name="object 44"/>
          <p:cNvSpPr txBox="1"/>
          <p:nvPr/>
        </p:nvSpPr>
        <p:spPr>
          <a:xfrm>
            <a:off x="1318005" y="1251872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6" name="object 45"/>
          <p:cNvSpPr txBox="1"/>
          <p:nvPr/>
        </p:nvSpPr>
        <p:spPr>
          <a:xfrm>
            <a:off x="1612138" y="1251872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7" name="object 46"/>
          <p:cNvSpPr txBox="1"/>
          <p:nvPr/>
        </p:nvSpPr>
        <p:spPr>
          <a:xfrm>
            <a:off x="1906270" y="1251872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8" name="object 47"/>
          <p:cNvSpPr txBox="1"/>
          <p:nvPr/>
        </p:nvSpPr>
        <p:spPr>
          <a:xfrm>
            <a:off x="2200020" y="1251872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9" name="object 48"/>
          <p:cNvSpPr txBox="1"/>
          <p:nvPr/>
        </p:nvSpPr>
        <p:spPr>
          <a:xfrm>
            <a:off x="1024127" y="1548729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0" name="object 49"/>
          <p:cNvSpPr txBox="1"/>
          <p:nvPr/>
        </p:nvSpPr>
        <p:spPr>
          <a:xfrm>
            <a:off x="1318005" y="1548729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1" name="object 50"/>
          <p:cNvSpPr txBox="1"/>
          <p:nvPr/>
        </p:nvSpPr>
        <p:spPr>
          <a:xfrm>
            <a:off x="1612138" y="1548729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2" name="object 51"/>
          <p:cNvSpPr txBox="1"/>
          <p:nvPr/>
        </p:nvSpPr>
        <p:spPr>
          <a:xfrm>
            <a:off x="1906270" y="1548729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3" name="object 52"/>
          <p:cNvSpPr txBox="1"/>
          <p:nvPr/>
        </p:nvSpPr>
        <p:spPr>
          <a:xfrm>
            <a:off x="2200020" y="1548729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4" name="object 53"/>
          <p:cNvSpPr txBox="1"/>
          <p:nvPr/>
        </p:nvSpPr>
        <p:spPr>
          <a:xfrm>
            <a:off x="1024127" y="184661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5" name="object 54"/>
          <p:cNvSpPr txBox="1"/>
          <p:nvPr/>
        </p:nvSpPr>
        <p:spPr>
          <a:xfrm>
            <a:off x="1318005" y="184661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6" name="object 55"/>
          <p:cNvSpPr txBox="1"/>
          <p:nvPr/>
        </p:nvSpPr>
        <p:spPr>
          <a:xfrm>
            <a:off x="1612138" y="184661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7" name="object 56"/>
          <p:cNvSpPr txBox="1"/>
          <p:nvPr/>
        </p:nvSpPr>
        <p:spPr>
          <a:xfrm>
            <a:off x="1906270" y="184661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8" name="object 57"/>
          <p:cNvSpPr txBox="1"/>
          <p:nvPr/>
        </p:nvSpPr>
        <p:spPr>
          <a:xfrm>
            <a:off x="2200020" y="184661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9" name="object 58"/>
          <p:cNvSpPr txBox="1"/>
          <p:nvPr/>
        </p:nvSpPr>
        <p:spPr>
          <a:xfrm>
            <a:off x="1024127" y="21437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9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0" name="object 59"/>
          <p:cNvSpPr txBox="1"/>
          <p:nvPr/>
        </p:nvSpPr>
        <p:spPr>
          <a:xfrm>
            <a:off x="1318005" y="21437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1" name="object 60"/>
          <p:cNvSpPr txBox="1"/>
          <p:nvPr/>
        </p:nvSpPr>
        <p:spPr>
          <a:xfrm>
            <a:off x="1612138" y="21437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2" name="object 61"/>
          <p:cNvSpPr txBox="1"/>
          <p:nvPr/>
        </p:nvSpPr>
        <p:spPr>
          <a:xfrm>
            <a:off x="1906270" y="21437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3" name="object 62"/>
          <p:cNvSpPr txBox="1"/>
          <p:nvPr/>
        </p:nvSpPr>
        <p:spPr>
          <a:xfrm>
            <a:off x="2200020" y="21437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4" name="object 63"/>
          <p:cNvSpPr txBox="1"/>
          <p:nvPr/>
        </p:nvSpPr>
        <p:spPr>
          <a:xfrm>
            <a:off x="1024127" y="24409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5" name="object 64"/>
          <p:cNvSpPr txBox="1"/>
          <p:nvPr/>
        </p:nvSpPr>
        <p:spPr>
          <a:xfrm>
            <a:off x="1318005" y="24409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6" name="object 65"/>
          <p:cNvSpPr txBox="1"/>
          <p:nvPr/>
        </p:nvSpPr>
        <p:spPr>
          <a:xfrm>
            <a:off x="1612138" y="24409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7" name="object 66"/>
          <p:cNvSpPr txBox="1"/>
          <p:nvPr/>
        </p:nvSpPr>
        <p:spPr>
          <a:xfrm>
            <a:off x="1906270" y="24409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8" name="object 67"/>
          <p:cNvSpPr txBox="1"/>
          <p:nvPr/>
        </p:nvSpPr>
        <p:spPr>
          <a:xfrm>
            <a:off x="2200020" y="24409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69" name="object 68"/>
          <p:cNvGrpSpPr/>
          <p:nvPr/>
        </p:nvGrpSpPr>
        <p:grpSpPr>
          <a:xfrm>
            <a:off x="1061567" y="1367408"/>
            <a:ext cx="1482725" cy="1498600"/>
            <a:chOff x="1061567" y="1367408"/>
            <a:chExt cx="1482725" cy="1498600"/>
          </a:xfrm>
        </p:grpSpPr>
        <p:sp>
          <p:nvSpPr>
            <p:cNvPr id="70" name="object 69"/>
            <p:cNvSpPr/>
            <p:nvPr/>
          </p:nvSpPr>
          <p:spPr>
            <a:xfrm>
              <a:off x="1067917" y="1373771"/>
              <a:ext cx="1176655" cy="1188720"/>
            </a:xfrm>
            <a:custGeom>
              <a:avLst/>
              <a:gdLst/>
              <a:ahLst/>
              <a:cxnLst/>
              <a:rect l="l" t="t" r="r" b="b"/>
              <a:pathLst>
                <a:path w="1176655" h="1188720">
                  <a:moveTo>
                    <a:pt x="293992" y="891540"/>
                  </a:moveTo>
                  <a:lnTo>
                    <a:pt x="0" y="891540"/>
                  </a:lnTo>
                  <a:lnTo>
                    <a:pt x="0" y="1188707"/>
                  </a:lnTo>
                  <a:lnTo>
                    <a:pt x="293992" y="1188707"/>
                  </a:lnTo>
                  <a:lnTo>
                    <a:pt x="293992" y="891540"/>
                  </a:lnTo>
                  <a:close/>
                </a:path>
                <a:path w="1176655" h="1188720">
                  <a:moveTo>
                    <a:pt x="293992" y="594360"/>
                  </a:moveTo>
                  <a:lnTo>
                    <a:pt x="0" y="594360"/>
                  </a:lnTo>
                  <a:lnTo>
                    <a:pt x="0" y="891527"/>
                  </a:lnTo>
                  <a:lnTo>
                    <a:pt x="293992" y="891527"/>
                  </a:lnTo>
                  <a:lnTo>
                    <a:pt x="293992" y="594360"/>
                  </a:lnTo>
                  <a:close/>
                </a:path>
                <a:path w="1176655" h="1188720">
                  <a:moveTo>
                    <a:pt x="293992" y="297180"/>
                  </a:moveTo>
                  <a:lnTo>
                    <a:pt x="0" y="297180"/>
                  </a:lnTo>
                  <a:lnTo>
                    <a:pt x="0" y="594347"/>
                  </a:lnTo>
                  <a:lnTo>
                    <a:pt x="293992" y="594347"/>
                  </a:lnTo>
                  <a:lnTo>
                    <a:pt x="293992" y="297180"/>
                  </a:lnTo>
                  <a:close/>
                </a:path>
                <a:path w="1176655" h="1188720">
                  <a:moveTo>
                    <a:pt x="882027" y="891540"/>
                  </a:moveTo>
                  <a:lnTo>
                    <a:pt x="588022" y="891540"/>
                  </a:lnTo>
                  <a:lnTo>
                    <a:pt x="294030" y="891540"/>
                  </a:lnTo>
                  <a:lnTo>
                    <a:pt x="294030" y="1188707"/>
                  </a:lnTo>
                  <a:lnTo>
                    <a:pt x="588022" y="1188707"/>
                  </a:lnTo>
                  <a:lnTo>
                    <a:pt x="882027" y="1188707"/>
                  </a:lnTo>
                  <a:lnTo>
                    <a:pt x="882027" y="891540"/>
                  </a:lnTo>
                  <a:close/>
                </a:path>
                <a:path w="1176655" h="1188720">
                  <a:moveTo>
                    <a:pt x="882027" y="594360"/>
                  </a:moveTo>
                  <a:lnTo>
                    <a:pt x="588022" y="594360"/>
                  </a:lnTo>
                  <a:lnTo>
                    <a:pt x="294030" y="594360"/>
                  </a:lnTo>
                  <a:lnTo>
                    <a:pt x="294030" y="891527"/>
                  </a:lnTo>
                  <a:lnTo>
                    <a:pt x="588022" y="891527"/>
                  </a:lnTo>
                  <a:lnTo>
                    <a:pt x="882027" y="891527"/>
                  </a:lnTo>
                  <a:lnTo>
                    <a:pt x="882027" y="594360"/>
                  </a:lnTo>
                  <a:close/>
                </a:path>
                <a:path w="1176655" h="1188720">
                  <a:moveTo>
                    <a:pt x="882027" y="297180"/>
                  </a:moveTo>
                  <a:lnTo>
                    <a:pt x="588022" y="297180"/>
                  </a:lnTo>
                  <a:lnTo>
                    <a:pt x="294030" y="297180"/>
                  </a:lnTo>
                  <a:lnTo>
                    <a:pt x="294030" y="594347"/>
                  </a:lnTo>
                  <a:lnTo>
                    <a:pt x="588022" y="594347"/>
                  </a:lnTo>
                  <a:lnTo>
                    <a:pt x="882027" y="594347"/>
                  </a:lnTo>
                  <a:lnTo>
                    <a:pt x="882027" y="297180"/>
                  </a:lnTo>
                  <a:close/>
                </a:path>
                <a:path w="1176655" h="1188720">
                  <a:moveTo>
                    <a:pt x="882027" y="0"/>
                  </a:moveTo>
                  <a:lnTo>
                    <a:pt x="588022" y="0"/>
                  </a:lnTo>
                  <a:lnTo>
                    <a:pt x="294030" y="0"/>
                  </a:lnTo>
                  <a:lnTo>
                    <a:pt x="294030" y="297167"/>
                  </a:lnTo>
                  <a:lnTo>
                    <a:pt x="588022" y="297167"/>
                  </a:lnTo>
                  <a:lnTo>
                    <a:pt x="882027" y="297167"/>
                  </a:lnTo>
                  <a:lnTo>
                    <a:pt x="882027" y="0"/>
                  </a:lnTo>
                  <a:close/>
                </a:path>
                <a:path w="1176655" h="1188720">
                  <a:moveTo>
                    <a:pt x="1176032" y="891540"/>
                  </a:moveTo>
                  <a:lnTo>
                    <a:pt x="882040" y="891540"/>
                  </a:lnTo>
                  <a:lnTo>
                    <a:pt x="882040" y="1188707"/>
                  </a:lnTo>
                  <a:lnTo>
                    <a:pt x="1176032" y="1188707"/>
                  </a:lnTo>
                  <a:lnTo>
                    <a:pt x="1176032" y="891540"/>
                  </a:lnTo>
                  <a:close/>
                </a:path>
                <a:path w="1176655" h="1188720">
                  <a:moveTo>
                    <a:pt x="1176032" y="594360"/>
                  </a:moveTo>
                  <a:lnTo>
                    <a:pt x="882040" y="594360"/>
                  </a:lnTo>
                  <a:lnTo>
                    <a:pt x="882040" y="891527"/>
                  </a:lnTo>
                  <a:lnTo>
                    <a:pt x="1176032" y="891527"/>
                  </a:lnTo>
                  <a:lnTo>
                    <a:pt x="1176032" y="594360"/>
                  </a:lnTo>
                  <a:close/>
                </a:path>
                <a:path w="1176655" h="1188720">
                  <a:moveTo>
                    <a:pt x="1176032" y="297180"/>
                  </a:moveTo>
                  <a:lnTo>
                    <a:pt x="882040" y="297180"/>
                  </a:lnTo>
                  <a:lnTo>
                    <a:pt x="882040" y="594347"/>
                  </a:lnTo>
                  <a:lnTo>
                    <a:pt x="1176032" y="594347"/>
                  </a:lnTo>
                  <a:lnTo>
                    <a:pt x="1176032" y="297180"/>
                  </a:lnTo>
                  <a:close/>
                </a:path>
                <a:path w="1176655" h="1188720">
                  <a:moveTo>
                    <a:pt x="1176032" y="0"/>
                  </a:moveTo>
                  <a:lnTo>
                    <a:pt x="882040" y="0"/>
                  </a:lnTo>
                  <a:lnTo>
                    <a:pt x="882040" y="297167"/>
                  </a:lnTo>
                  <a:lnTo>
                    <a:pt x="1176032" y="297167"/>
                  </a:lnTo>
                  <a:lnTo>
                    <a:pt x="1176032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0"/>
            <p:cNvSpPr/>
            <p:nvPr/>
          </p:nvSpPr>
          <p:spPr>
            <a:xfrm>
              <a:off x="1061567" y="1367408"/>
              <a:ext cx="1482725" cy="1498600"/>
            </a:xfrm>
            <a:custGeom>
              <a:avLst/>
              <a:gdLst/>
              <a:ahLst/>
              <a:cxnLst/>
              <a:rect l="l" t="t" r="r" b="b"/>
              <a:pathLst>
                <a:path w="1482725" h="1498600">
                  <a:moveTo>
                    <a:pt x="300380" y="0"/>
                  </a:moveTo>
                  <a:lnTo>
                    <a:pt x="300380" y="1498600"/>
                  </a:lnTo>
                </a:path>
                <a:path w="1482725" h="1498600">
                  <a:moveTo>
                    <a:pt x="594385" y="0"/>
                  </a:moveTo>
                  <a:lnTo>
                    <a:pt x="594385" y="1498600"/>
                  </a:lnTo>
                </a:path>
                <a:path w="1482725" h="1498600">
                  <a:moveTo>
                    <a:pt x="888390" y="0"/>
                  </a:moveTo>
                  <a:lnTo>
                    <a:pt x="888390" y="1498600"/>
                  </a:lnTo>
                </a:path>
                <a:path w="1482725" h="1498600">
                  <a:moveTo>
                    <a:pt x="1182268" y="0"/>
                  </a:moveTo>
                  <a:lnTo>
                    <a:pt x="1182268" y="1498600"/>
                  </a:lnTo>
                </a:path>
                <a:path w="1482725" h="1498600">
                  <a:moveTo>
                    <a:pt x="0" y="303529"/>
                  </a:moveTo>
                  <a:lnTo>
                    <a:pt x="1482623" y="303529"/>
                  </a:lnTo>
                </a:path>
                <a:path w="1482725" h="1498600">
                  <a:moveTo>
                    <a:pt x="0" y="600710"/>
                  </a:moveTo>
                  <a:lnTo>
                    <a:pt x="1482623" y="600710"/>
                  </a:lnTo>
                </a:path>
                <a:path w="1482725" h="1498600">
                  <a:moveTo>
                    <a:pt x="0" y="897889"/>
                  </a:moveTo>
                  <a:lnTo>
                    <a:pt x="1482623" y="897889"/>
                  </a:lnTo>
                </a:path>
                <a:path w="1482725" h="1498600">
                  <a:moveTo>
                    <a:pt x="0" y="1195069"/>
                  </a:moveTo>
                  <a:lnTo>
                    <a:pt x="1482623" y="1195069"/>
                  </a:lnTo>
                </a:path>
                <a:path w="1482725" h="1498600">
                  <a:moveTo>
                    <a:pt x="6350" y="0"/>
                  </a:moveTo>
                  <a:lnTo>
                    <a:pt x="6350" y="1498600"/>
                  </a:lnTo>
                </a:path>
                <a:path w="1482725" h="1498600">
                  <a:moveTo>
                    <a:pt x="1476273" y="0"/>
                  </a:moveTo>
                  <a:lnTo>
                    <a:pt x="1476273" y="1498600"/>
                  </a:lnTo>
                </a:path>
                <a:path w="1482725" h="1498600">
                  <a:moveTo>
                    <a:pt x="0" y="6350"/>
                  </a:moveTo>
                  <a:lnTo>
                    <a:pt x="1482623" y="6350"/>
                  </a:lnTo>
                </a:path>
                <a:path w="1482725" h="1498600">
                  <a:moveTo>
                    <a:pt x="0" y="1492250"/>
                  </a:moveTo>
                  <a:lnTo>
                    <a:pt x="1482623" y="149225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1"/>
          <p:cNvSpPr txBox="1"/>
          <p:nvPr/>
        </p:nvSpPr>
        <p:spPr>
          <a:xfrm>
            <a:off x="1086999" y="1373758"/>
            <a:ext cx="294005" cy="29718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50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3" name="object 72"/>
          <p:cNvSpPr txBox="1"/>
          <p:nvPr/>
        </p:nvSpPr>
        <p:spPr>
          <a:xfrm>
            <a:off x="1380997" y="1373758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50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4" name="object 73"/>
          <p:cNvSpPr txBox="1"/>
          <p:nvPr/>
        </p:nvSpPr>
        <p:spPr>
          <a:xfrm>
            <a:off x="1675002" y="1373758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50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5" name="object 74"/>
          <p:cNvSpPr txBox="1"/>
          <p:nvPr/>
        </p:nvSpPr>
        <p:spPr>
          <a:xfrm>
            <a:off x="1969007" y="1373758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50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6" name="object 75"/>
          <p:cNvSpPr txBox="1"/>
          <p:nvPr/>
        </p:nvSpPr>
        <p:spPr>
          <a:xfrm>
            <a:off x="2262949" y="1373758"/>
            <a:ext cx="274955" cy="29718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50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7" name="object 76"/>
          <p:cNvSpPr txBox="1"/>
          <p:nvPr/>
        </p:nvSpPr>
        <p:spPr>
          <a:xfrm>
            <a:off x="1093349" y="1677289"/>
            <a:ext cx="281305" cy="161925"/>
          </a:xfrm>
          <a:prstGeom prst="rect">
            <a:avLst/>
          </a:prstGeom>
          <a:solidFill>
            <a:srgbClr val="DAE2F3"/>
          </a:solidFill>
        </p:spPr>
        <p:txBody>
          <a:bodyPr vert="horz" wrap="square" lIns="0" tIns="12065" rIns="0" bIns="0" rtlCol="0">
            <a:spAutoFit/>
          </a:bodyPr>
          <a:lstStyle/>
          <a:p>
            <a:pPr marL="58419">
              <a:lnSpc>
                <a:spcPts val="117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8" name="object 77"/>
          <p:cNvSpPr txBox="1"/>
          <p:nvPr/>
        </p:nvSpPr>
        <p:spPr>
          <a:xfrm>
            <a:off x="1380997" y="1670939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9" name="object 78"/>
          <p:cNvSpPr txBox="1"/>
          <p:nvPr/>
        </p:nvSpPr>
        <p:spPr>
          <a:xfrm>
            <a:off x="1675002" y="1670939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0" name="object 79"/>
          <p:cNvSpPr txBox="1"/>
          <p:nvPr/>
        </p:nvSpPr>
        <p:spPr>
          <a:xfrm>
            <a:off x="1969007" y="1670939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1" name="object 80"/>
          <p:cNvSpPr txBox="1"/>
          <p:nvPr/>
        </p:nvSpPr>
        <p:spPr>
          <a:xfrm>
            <a:off x="2262949" y="1670939"/>
            <a:ext cx="274955" cy="29718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2" name="object 81"/>
          <p:cNvSpPr txBox="1"/>
          <p:nvPr/>
        </p:nvSpPr>
        <p:spPr>
          <a:xfrm>
            <a:off x="1093349" y="1974469"/>
            <a:ext cx="281305" cy="161925"/>
          </a:xfrm>
          <a:prstGeom prst="rect">
            <a:avLst/>
          </a:prstGeom>
          <a:solidFill>
            <a:srgbClr val="DAE2F3"/>
          </a:solidFill>
        </p:spPr>
        <p:txBody>
          <a:bodyPr vert="horz" wrap="square" lIns="0" tIns="12065" rIns="0" bIns="0" rtlCol="0">
            <a:spAutoFit/>
          </a:bodyPr>
          <a:lstStyle/>
          <a:p>
            <a:pPr marL="58419">
              <a:lnSpc>
                <a:spcPts val="117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3" name="object 82"/>
          <p:cNvSpPr txBox="1"/>
          <p:nvPr/>
        </p:nvSpPr>
        <p:spPr>
          <a:xfrm>
            <a:off x="1380997" y="1968119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4" name="object 83"/>
          <p:cNvSpPr txBox="1"/>
          <p:nvPr/>
        </p:nvSpPr>
        <p:spPr>
          <a:xfrm>
            <a:off x="1675002" y="1968119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5" name="object 84"/>
          <p:cNvSpPr txBox="1"/>
          <p:nvPr/>
        </p:nvSpPr>
        <p:spPr>
          <a:xfrm>
            <a:off x="1969007" y="1968119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6" name="object 85"/>
          <p:cNvSpPr txBox="1"/>
          <p:nvPr/>
        </p:nvSpPr>
        <p:spPr>
          <a:xfrm>
            <a:off x="2262949" y="1968119"/>
            <a:ext cx="274955" cy="29718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7" name="object 86"/>
          <p:cNvSpPr txBox="1"/>
          <p:nvPr/>
        </p:nvSpPr>
        <p:spPr>
          <a:xfrm>
            <a:off x="1093349" y="2271648"/>
            <a:ext cx="281305" cy="161925"/>
          </a:xfrm>
          <a:prstGeom prst="rect">
            <a:avLst/>
          </a:prstGeom>
          <a:solidFill>
            <a:srgbClr val="DAE2F3"/>
          </a:solidFill>
        </p:spPr>
        <p:txBody>
          <a:bodyPr vert="horz" wrap="square" lIns="0" tIns="12065" rIns="0" bIns="0" rtlCol="0">
            <a:spAutoFit/>
          </a:bodyPr>
          <a:lstStyle/>
          <a:p>
            <a:pPr marL="58419">
              <a:lnSpc>
                <a:spcPts val="117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9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8" name="object 87"/>
          <p:cNvSpPr txBox="1"/>
          <p:nvPr/>
        </p:nvSpPr>
        <p:spPr>
          <a:xfrm>
            <a:off x="1380997" y="2265298"/>
            <a:ext cx="294005" cy="316865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9" name="object 88"/>
          <p:cNvSpPr txBox="1"/>
          <p:nvPr/>
        </p:nvSpPr>
        <p:spPr>
          <a:xfrm>
            <a:off x="1675002" y="2265298"/>
            <a:ext cx="294005" cy="316865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0" name="object 89"/>
          <p:cNvSpPr txBox="1"/>
          <p:nvPr/>
        </p:nvSpPr>
        <p:spPr>
          <a:xfrm>
            <a:off x="1969007" y="2265298"/>
            <a:ext cx="294005" cy="316865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1" name="object 90"/>
          <p:cNvSpPr txBox="1"/>
          <p:nvPr/>
        </p:nvSpPr>
        <p:spPr>
          <a:xfrm>
            <a:off x="2262949" y="2265298"/>
            <a:ext cx="274955" cy="316865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2" name="object 91"/>
          <p:cNvSpPr txBox="1"/>
          <p:nvPr/>
        </p:nvSpPr>
        <p:spPr>
          <a:xfrm>
            <a:off x="1086999" y="2581655"/>
            <a:ext cx="294005" cy="27813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769">
              <a:lnSpc>
                <a:spcPct val="100000"/>
              </a:lnSpc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3" name="object 92"/>
          <p:cNvSpPr txBox="1"/>
          <p:nvPr/>
        </p:nvSpPr>
        <p:spPr>
          <a:xfrm>
            <a:off x="1380997" y="2581655"/>
            <a:ext cx="294005" cy="27813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769">
              <a:lnSpc>
                <a:spcPct val="100000"/>
              </a:lnSpc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4" name="object 93"/>
          <p:cNvSpPr txBox="1"/>
          <p:nvPr/>
        </p:nvSpPr>
        <p:spPr>
          <a:xfrm>
            <a:off x="1675002" y="2581655"/>
            <a:ext cx="294005" cy="27813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769">
              <a:lnSpc>
                <a:spcPct val="100000"/>
              </a:lnSpc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5" name="object 94"/>
          <p:cNvSpPr txBox="1"/>
          <p:nvPr/>
        </p:nvSpPr>
        <p:spPr>
          <a:xfrm>
            <a:off x="1969007" y="2581655"/>
            <a:ext cx="294005" cy="27813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769">
              <a:lnSpc>
                <a:spcPct val="100000"/>
              </a:lnSpc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6" name="object 95"/>
          <p:cNvSpPr txBox="1"/>
          <p:nvPr/>
        </p:nvSpPr>
        <p:spPr>
          <a:xfrm>
            <a:off x="2262949" y="2581655"/>
            <a:ext cx="274955" cy="27813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769">
              <a:lnSpc>
                <a:spcPct val="100000"/>
              </a:lnSpc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97" name="object 96"/>
          <p:cNvGrpSpPr/>
          <p:nvPr/>
        </p:nvGrpSpPr>
        <p:grpSpPr>
          <a:xfrm>
            <a:off x="3984244" y="1412747"/>
            <a:ext cx="907415" cy="916940"/>
            <a:chOff x="3984244" y="1412747"/>
            <a:chExt cx="907415" cy="916940"/>
          </a:xfrm>
        </p:grpSpPr>
        <p:sp>
          <p:nvSpPr>
            <p:cNvPr id="98" name="object 97"/>
            <p:cNvSpPr/>
            <p:nvPr/>
          </p:nvSpPr>
          <p:spPr>
            <a:xfrm>
              <a:off x="3996944" y="1425333"/>
              <a:ext cx="882015" cy="891540"/>
            </a:xfrm>
            <a:custGeom>
              <a:avLst/>
              <a:gdLst/>
              <a:ahLst/>
              <a:cxnLst/>
              <a:rect l="l" t="t" r="r" b="b"/>
              <a:pathLst>
                <a:path w="882014" h="891539">
                  <a:moveTo>
                    <a:pt x="293992" y="594360"/>
                  </a:moveTo>
                  <a:lnTo>
                    <a:pt x="0" y="594360"/>
                  </a:lnTo>
                  <a:lnTo>
                    <a:pt x="0" y="891527"/>
                  </a:lnTo>
                  <a:lnTo>
                    <a:pt x="293992" y="891527"/>
                  </a:lnTo>
                  <a:lnTo>
                    <a:pt x="293992" y="594360"/>
                  </a:lnTo>
                  <a:close/>
                </a:path>
                <a:path w="882014" h="891539">
                  <a:moveTo>
                    <a:pt x="293992" y="297180"/>
                  </a:moveTo>
                  <a:lnTo>
                    <a:pt x="0" y="297180"/>
                  </a:lnTo>
                  <a:lnTo>
                    <a:pt x="0" y="594347"/>
                  </a:lnTo>
                  <a:lnTo>
                    <a:pt x="293992" y="594347"/>
                  </a:lnTo>
                  <a:lnTo>
                    <a:pt x="293992" y="297180"/>
                  </a:lnTo>
                  <a:close/>
                </a:path>
                <a:path w="882014" h="891539">
                  <a:moveTo>
                    <a:pt x="293992" y="0"/>
                  </a:moveTo>
                  <a:lnTo>
                    <a:pt x="0" y="0"/>
                  </a:lnTo>
                  <a:lnTo>
                    <a:pt x="0" y="297167"/>
                  </a:lnTo>
                  <a:lnTo>
                    <a:pt x="293992" y="297167"/>
                  </a:lnTo>
                  <a:lnTo>
                    <a:pt x="293992" y="0"/>
                  </a:lnTo>
                  <a:close/>
                </a:path>
                <a:path w="882014" h="891539">
                  <a:moveTo>
                    <a:pt x="587997" y="594360"/>
                  </a:moveTo>
                  <a:lnTo>
                    <a:pt x="294005" y="594360"/>
                  </a:lnTo>
                  <a:lnTo>
                    <a:pt x="294005" y="891527"/>
                  </a:lnTo>
                  <a:lnTo>
                    <a:pt x="587997" y="891527"/>
                  </a:lnTo>
                  <a:lnTo>
                    <a:pt x="587997" y="594360"/>
                  </a:lnTo>
                  <a:close/>
                </a:path>
                <a:path w="882014" h="891539">
                  <a:moveTo>
                    <a:pt x="587997" y="297180"/>
                  </a:moveTo>
                  <a:lnTo>
                    <a:pt x="294005" y="297180"/>
                  </a:lnTo>
                  <a:lnTo>
                    <a:pt x="294005" y="594347"/>
                  </a:lnTo>
                  <a:lnTo>
                    <a:pt x="587997" y="594347"/>
                  </a:lnTo>
                  <a:lnTo>
                    <a:pt x="587997" y="297180"/>
                  </a:lnTo>
                  <a:close/>
                </a:path>
                <a:path w="882014" h="891539">
                  <a:moveTo>
                    <a:pt x="587997" y="0"/>
                  </a:moveTo>
                  <a:lnTo>
                    <a:pt x="294005" y="0"/>
                  </a:lnTo>
                  <a:lnTo>
                    <a:pt x="294005" y="297167"/>
                  </a:lnTo>
                  <a:lnTo>
                    <a:pt x="587997" y="297167"/>
                  </a:lnTo>
                  <a:lnTo>
                    <a:pt x="587997" y="0"/>
                  </a:lnTo>
                  <a:close/>
                </a:path>
                <a:path w="882014" h="891539">
                  <a:moveTo>
                    <a:pt x="882002" y="594360"/>
                  </a:moveTo>
                  <a:lnTo>
                    <a:pt x="588010" y="594360"/>
                  </a:lnTo>
                  <a:lnTo>
                    <a:pt x="588010" y="891527"/>
                  </a:lnTo>
                  <a:lnTo>
                    <a:pt x="882002" y="891527"/>
                  </a:lnTo>
                  <a:lnTo>
                    <a:pt x="882002" y="594360"/>
                  </a:lnTo>
                  <a:close/>
                </a:path>
                <a:path w="882014" h="891539">
                  <a:moveTo>
                    <a:pt x="882002" y="297180"/>
                  </a:moveTo>
                  <a:lnTo>
                    <a:pt x="588010" y="297180"/>
                  </a:lnTo>
                  <a:lnTo>
                    <a:pt x="588010" y="594347"/>
                  </a:lnTo>
                  <a:lnTo>
                    <a:pt x="882002" y="594347"/>
                  </a:lnTo>
                  <a:lnTo>
                    <a:pt x="882002" y="297180"/>
                  </a:lnTo>
                  <a:close/>
                </a:path>
                <a:path w="882014" h="891539">
                  <a:moveTo>
                    <a:pt x="882002" y="0"/>
                  </a:moveTo>
                  <a:lnTo>
                    <a:pt x="588010" y="0"/>
                  </a:lnTo>
                  <a:lnTo>
                    <a:pt x="588010" y="297167"/>
                  </a:lnTo>
                  <a:lnTo>
                    <a:pt x="882002" y="297167"/>
                  </a:lnTo>
                  <a:lnTo>
                    <a:pt x="88200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8"/>
            <p:cNvSpPr/>
            <p:nvPr/>
          </p:nvSpPr>
          <p:spPr>
            <a:xfrm>
              <a:off x="3990594" y="1419097"/>
              <a:ext cx="894715" cy="904240"/>
            </a:xfrm>
            <a:custGeom>
              <a:avLst/>
              <a:gdLst/>
              <a:ahLst/>
              <a:cxnLst/>
              <a:rect l="l" t="t" r="r" b="b"/>
              <a:pathLst>
                <a:path w="894714" h="904239">
                  <a:moveTo>
                    <a:pt x="300354" y="0"/>
                  </a:moveTo>
                  <a:lnTo>
                    <a:pt x="300354" y="151269"/>
                  </a:lnTo>
                </a:path>
                <a:path w="894714" h="904239">
                  <a:moveTo>
                    <a:pt x="594359" y="0"/>
                  </a:moveTo>
                  <a:lnTo>
                    <a:pt x="594359" y="151269"/>
                  </a:lnTo>
                </a:path>
                <a:path w="894714" h="904239">
                  <a:moveTo>
                    <a:pt x="0" y="303402"/>
                  </a:moveTo>
                  <a:lnTo>
                    <a:pt x="150621" y="303402"/>
                  </a:lnTo>
                </a:path>
                <a:path w="894714" h="904239">
                  <a:moveTo>
                    <a:pt x="0" y="600582"/>
                  </a:moveTo>
                  <a:lnTo>
                    <a:pt x="150621" y="600582"/>
                  </a:lnTo>
                </a:path>
                <a:path w="894714" h="904239">
                  <a:moveTo>
                    <a:pt x="6350" y="0"/>
                  </a:moveTo>
                  <a:lnTo>
                    <a:pt x="6350" y="904113"/>
                  </a:lnTo>
                </a:path>
                <a:path w="894714" h="904239">
                  <a:moveTo>
                    <a:pt x="888364" y="0"/>
                  </a:moveTo>
                  <a:lnTo>
                    <a:pt x="888364" y="151269"/>
                  </a:lnTo>
                </a:path>
                <a:path w="894714" h="904239">
                  <a:moveTo>
                    <a:pt x="0" y="6350"/>
                  </a:moveTo>
                  <a:lnTo>
                    <a:pt x="894714" y="6350"/>
                  </a:lnTo>
                </a:path>
                <a:path w="894714" h="904239">
                  <a:moveTo>
                    <a:pt x="0" y="897763"/>
                  </a:moveTo>
                  <a:lnTo>
                    <a:pt x="150621" y="897763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99"/>
          <p:cNvSpPr txBox="1"/>
          <p:nvPr/>
        </p:nvSpPr>
        <p:spPr>
          <a:xfrm>
            <a:off x="4081271" y="1729832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1" name="object 100"/>
          <p:cNvSpPr txBox="1"/>
          <p:nvPr/>
        </p:nvSpPr>
        <p:spPr>
          <a:xfrm>
            <a:off x="4375403" y="1729832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2" name="object 101"/>
          <p:cNvSpPr txBox="1"/>
          <p:nvPr/>
        </p:nvSpPr>
        <p:spPr>
          <a:xfrm>
            <a:off x="4669535" y="1729832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3" name="object 102"/>
          <p:cNvSpPr txBox="1"/>
          <p:nvPr/>
        </p:nvSpPr>
        <p:spPr>
          <a:xfrm>
            <a:off x="4081271" y="202758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4" name="object 103"/>
          <p:cNvSpPr txBox="1"/>
          <p:nvPr/>
        </p:nvSpPr>
        <p:spPr>
          <a:xfrm>
            <a:off x="4375403" y="202758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5" name="object 104"/>
          <p:cNvSpPr txBox="1"/>
          <p:nvPr/>
        </p:nvSpPr>
        <p:spPr>
          <a:xfrm>
            <a:off x="4669535" y="202758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9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06" name="object 105"/>
          <p:cNvGrpSpPr/>
          <p:nvPr/>
        </p:nvGrpSpPr>
        <p:grpSpPr>
          <a:xfrm>
            <a:off x="4128515" y="1557655"/>
            <a:ext cx="907415" cy="916940"/>
            <a:chOff x="4128515" y="1557655"/>
            <a:chExt cx="907415" cy="916940"/>
          </a:xfrm>
        </p:grpSpPr>
        <p:sp>
          <p:nvSpPr>
            <p:cNvPr id="107" name="object 106"/>
            <p:cNvSpPr/>
            <p:nvPr/>
          </p:nvSpPr>
          <p:spPr>
            <a:xfrm>
              <a:off x="4141216" y="1570367"/>
              <a:ext cx="882015" cy="891540"/>
            </a:xfrm>
            <a:custGeom>
              <a:avLst/>
              <a:gdLst/>
              <a:ahLst/>
              <a:cxnLst/>
              <a:rect l="l" t="t" r="r" b="b"/>
              <a:pathLst>
                <a:path w="882014" h="891539">
                  <a:moveTo>
                    <a:pt x="293992" y="297180"/>
                  </a:moveTo>
                  <a:lnTo>
                    <a:pt x="0" y="297180"/>
                  </a:lnTo>
                  <a:lnTo>
                    <a:pt x="0" y="594233"/>
                  </a:lnTo>
                  <a:lnTo>
                    <a:pt x="0" y="891400"/>
                  </a:lnTo>
                  <a:lnTo>
                    <a:pt x="293992" y="891400"/>
                  </a:lnTo>
                  <a:lnTo>
                    <a:pt x="293992" y="594347"/>
                  </a:lnTo>
                  <a:lnTo>
                    <a:pt x="293992" y="297180"/>
                  </a:lnTo>
                  <a:close/>
                </a:path>
                <a:path w="882014" h="891539">
                  <a:moveTo>
                    <a:pt x="293992" y="0"/>
                  </a:moveTo>
                  <a:lnTo>
                    <a:pt x="0" y="0"/>
                  </a:lnTo>
                  <a:lnTo>
                    <a:pt x="0" y="297167"/>
                  </a:lnTo>
                  <a:lnTo>
                    <a:pt x="293992" y="297167"/>
                  </a:lnTo>
                  <a:lnTo>
                    <a:pt x="293992" y="0"/>
                  </a:lnTo>
                  <a:close/>
                </a:path>
                <a:path w="882014" h="891539">
                  <a:moveTo>
                    <a:pt x="587997" y="297180"/>
                  </a:moveTo>
                  <a:lnTo>
                    <a:pt x="294005" y="297180"/>
                  </a:lnTo>
                  <a:lnTo>
                    <a:pt x="294005" y="594233"/>
                  </a:lnTo>
                  <a:lnTo>
                    <a:pt x="294005" y="891400"/>
                  </a:lnTo>
                  <a:lnTo>
                    <a:pt x="587997" y="891400"/>
                  </a:lnTo>
                  <a:lnTo>
                    <a:pt x="587997" y="594347"/>
                  </a:lnTo>
                  <a:lnTo>
                    <a:pt x="587997" y="297180"/>
                  </a:lnTo>
                  <a:close/>
                </a:path>
                <a:path w="882014" h="891539">
                  <a:moveTo>
                    <a:pt x="587997" y="0"/>
                  </a:moveTo>
                  <a:lnTo>
                    <a:pt x="294005" y="0"/>
                  </a:lnTo>
                  <a:lnTo>
                    <a:pt x="294005" y="297167"/>
                  </a:lnTo>
                  <a:lnTo>
                    <a:pt x="587997" y="297167"/>
                  </a:lnTo>
                  <a:lnTo>
                    <a:pt x="587997" y="0"/>
                  </a:lnTo>
                  <a:close/>
                </a:path>
                <a:path w="882014" h="891539">
                  <a:moveTo>
                    <a:pt x="882002" y="297180"/>
                  </a:moveTo>
                  <a:lnTo>
                    <a:pt x="588010" y="297180"/>
                  </a:lnTo>
                  <a:lnTo>
                    <a:pt x="588010" y="594233"/>
                  </a:lnTo>
                  <a:lnTo>
                    <a:pt x="588010" y="891400"/>
                  </a:lnTo>
                  <a:lnTo>
                    <a:pt x="882002" y="891400"/>
                  </a:lnTo>
                  <a:lnTo>
                    <a:pt x="882002" y="594347"/>
                  </a:lnTo>
                  <a:lnTo>
                    <a:pt x="882002" y="297180"/>
                  </a:lnTo>
                  <a:close/>
                </a:path>
                <a:path w="882014" h="891539">
                  <a:moveTo>
                    <a:pt x="882002" y="0"/>
                  </a:moveTo>
                  <a:lnTo>
                    <a:pt x="588010" y="0"/>
                  </a:lnTo>
                  <a:lnTo>
                    <a:pt x="588010" y="297167"/>
                  </a:lnTo>
                  <a:lnTo>
                    <a:pt x="882002" y="297167"/>
                  </a:lnTo>
                  <a:lnTo>
                    <a:pt x="88200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7"/>
            <p:cNvSpPr/>
            <p:nvPr/>
          </p:nvSpPr>
          <p:spPr>
            <a:xfrm>
              <a:off x="4134865" y="1564005"/>
              <a:ext cx="894715" cy="904240"/>
            </a:xfrm>
            <a:custGeom>
              <a:avLst/>
              <a:gdLst/>
              <a:ahLst/>
              <a:cxnLst/>
              <a:rect l="l" t="t" r="r" b="b"/>
              <a:pathLst>
                <a:path w="894714" h="904239">
                  <a:moveTo>
                    <a:pt x="300355" y="0"/>
                  </a:moveTo>
                  <a:lnTo>
                    <a:pt x="300355" y="151269"/>
                  </a:lnTo>
                </a:path>
                <a:path w="894714" h="904239">
                  <a:moveTo>
                    <a:pt x="594360" y="0"/>
                  </a:moveTo>
                  <a:lnTo>
                    <a:pt x="594360" y="151269"/>
                  </a:lnTo>
                </a:path>
                <a:path w="894714" h="904239">
                  <a:moveTo>
                    <a:pt x="0" y="303530"/>
                  </a:moveTo>
                  <a:lnTo>
                    <a:pt x="150622" y="303530"/>
                  </a:lnTo>
                </a:path>
                <a:path w="894714" h="904239">
                  <a:moveTo>
                    <a:pt x="0" y="600710"/>
                  </a:moveTo>
                  <a:lnTo>
                    <a:pt x="150622" y="600710"/>
                  </a:lnTo>
                </a:path>
                <a:path w="894714" h="904239">
                  <a:moveTo>
                    <a:pt x="6350" y="0"/>
                  </a:moveTo>
                  <a:lnTo>
                    <a:pt x="6350" y="904113"/>
                  </a:lnTo>
                </a:path>
                <a:path w="894714" h="904239">
                  <a:moveTo>
                    <a:pt x="888364" y="0"/>
                  </a:moveTo>
                  <a:lnTo>
                    <a:pt x="888364" y="151269"/>
                  </a:lnTo>
                </a:path>
                <a:path w="894714" h="904239">
                  <a:moveTo>
                    <a:pt x="0" y="6350"/>
                  </a:moveTo>
                  <a:lnTo>
                    <a:pt x="894714" y="6350"/>
                  </a:lnTo>
                </a:path>
                <a:path w="894714" h="904239">
                  <a:moveTo>
                    <a:pt x="0" y="897763"/>
                  </a:moveTo>
                  <a:lnTo>
                    <a:pt x="150622" y="897763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108"/>
          <p:cNvSpPr txBox="1"/>
          <p:nvPr/>
        </p:nvSpPr>
        <p:spPr>
          <a:xfrm>
            <a:off x="4225797" y="187518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0" name="object 109"/>
          <p:cNvSpPr txBox="1"/>
          <p:nvPr/>
        </p:nvSpPr>
        <p:spPr>
          <a:xfrm>
            <a:off x="4519548" y="187518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1" name="object 110"/>
          <p:cNvSpPr txBox="1"/>
          <p:nvPr/>
        </p:nvSpPr>
        <p:spPr>
          <a:xfrm>
            <a:off x="4813680" y="187518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2" name="object 111"/>
          <p:cNvSpPr txBox="1"/>
          <p:nvPr/>
        </p:nvSpPr>
        <p:spPr>
          <a:xfrm>
            <a:off x="4225797" y="217236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3" name="object 112"/>
          <p:cNvSpPr txBox="1"/>
          <p:nvPr/>
        </p:nvSpPr>
        <p:spPr>
          <a:xfrm>
            <a:off x="4519548" y="217236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4" name="object 113"/>
          <p:cNvSpPr txBox="1"/>
          <p:nvPr/>
        </p:nvSpPr>
        <p:spPr>
          <a:xfrm>
            <a:off x="4813680" y="217236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15" name="object 114"/>
          <p:cNvGrpSpPr/>
          <p:nvPr/>
        </p:nvGrpSpPr>
        <p:grpSpPr>
          <a:xfrm>
            <a:off x="5944996" y="1110869"/>
            <a:ext cx="1495425" cy="1506220"/>
            <a:chOff x="5944996" y="1110869"/>
            <a:chExt cx="1495425" cy="1506220"/>
          </a:xfrm>
        </p:grpSpPr>
        <p:sp>
          <p:nvSpPr>
            <p:cNvPr id="116" name="object 115"/>
            <p:cNvSpPr/>
            <p:nvPr/>
          </p:nvSpPr>
          <p:spPr>
            <a:xfrm>
              <a:off x="5957697" y="1123530"/>
              <a:ext cx="1470025" cy="1480820"/>
            </a:xfrm>
            <a:custGeom>
              <a:avLst/>
              <a:gdLst/>
              <a:ahLst/>
              <a:cxnLst/>
              <a:rect l="l" t="t" r="r" b="b"/>
              <a:pathLst>
                <a:path w="1470025" h="1480820">
                  <a:moveTo>
                    <a:pt x="1469923" y="0"/>
                  </a:moveTo>
                  <a:lnTo>
                    <a:pt x="1469923" y="0"/>
                  </a:lnTo>
                  <a:lnTo>
                    <a:pt x="0" y="0"/>
                  </a:lnTo>
                  <a:lnTo>
                    <a:pt x="0" y="236474"/>
                  </a:lnTo>
                  <a:lnTo>
                    <a:pt x="0" y="1480604"/>
                  </a:lnTo>
                  <a:lnTo>
                    <a:pt x="196342" y="1480604"/>
                  </a:lnTo>
                  <a:lnTo>
                    <a:pt x="196342" y="1223556"/>
                  </a:lnTo>
                  <a:lnTo>
                    <a:pt x="489966" y="1223556"/>
                  </a:lnTo>
                  <a:lnTo>
                    <a:pt x="499999" y="1223556"/>
                  </a:lnTo>
                  <a:lnTo>
                    <a:pt x="499999" y="987044"/>
                  </a:lnTo>
                  <a:lnTo>
                    <a:pt x="489991" y="987044"/>
                  </a:lnTo>
                  <a:lnTo>
                    <a:pt x="196342" y="987044"/>
                  </a:lnTo>
                  <a:lnTo>
                    <a:pt x="196342" y="730034"/>
                  </a:lnTo>
                  <a:lnTo>
                    <a:pt x="489966" y="730034"/>
                  </a:lnTo>
                  <a:lnTo>
                    <a:pt x="499999" y="730034"/>
                  </a:lnTo>
                  <a:lnTo>
                    <a:pt x="499999" y="493560"/>
                  </a:lnTo>
                  <a:lnTo>
                    <a:pt x="686308" y="493560"/>
                  </a:lnTo>
                  <a:lnTo>
                    <a:pt x="686308" y="236474"/>
                  </a:lnTo>
                  <a:lnTo>
                    <a:pt x="979932" y="236474"/>
                  </a:lnTo>
                  <a:lnTo>
                    <a:pt x="979932" y="493560"/>
                  </a:lnTo>
                  <a:lnTo>
                    <a:pt x="1176274" y="493560"/>
                  </a:lnTo>
                  <a:lnTo>
                    <a:pt x="1176274" y="236474"/>
                  </a:lnTo>
                  <a:lnTo>
                    <a:pt x="1469923" y="236474"/>
                  </a:lnTo>
                  <a:lnTo>
                    <a:pt x="1469923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6"/>
            <p:cNvSpPr/>
            <p:nvPr/>
          </p:nvSpPr>
          <p:spPr>
            <a:xfrm>
              <a:off x="5951346" y="1117219"/>
              <a:ext cx="1482725" cy="1493520"/>
            </a:xfrm>
            <a:custGeom>
              <a:avLst/>
              <a:gdLst/>
              <a:ahLst/>
              <a:cxnLst/>
              <a:rect l="l" t="t" r="r" b="b"/>
              <a:pathLst>
                <a:path w="1482725" h="1493520">
                  <a:moveTo>
                    <a:pt x="496315" y="0"/>
                  </a:moveTo>
                  <a:lnTo>
                    <a:pt x="496315" y="242785"/>
                  </a:lnTo>
                </a:path>
                <a:path w="1482725" h="1493520">
                  <a:moveTo>
                    <a:pt x="986281" y="0"/>
                  </a:moveTo>
                  <a:lnTo>
                    <a:pt x="986281" y="242785"/>
                  </a:lnTo>
                </a:path>
                <a:path w="1482725" h="1493520">
                  <a:moveTo>
                    <a:pt x="0" y="499871"/>
                  </a:moveTo>
                  <a:lnTo>
                    <a:pt x="202691" y="499871"/>
                  </a:lnTo>
                </a:path>
                <a:path w="1482725" h="1493520">
                  <a:moveTo>
                    <a:pt x="0" y="993393"/>
                  </a:moveTo>
                  <a:lnTo>
                    <a:pt x="202691" y="993393"/>
                  </a:lnTo>
                </a:path>
                <a:path w="1482725" h="1493520">
                  <a:moveTo>
                    <a:pt x="6350" y="0"/>
                  </a:moveTo>
                  <a:lnTo>
                    <a:pt x="6350" y="1493265"/>
                  </a:lnTo>
                </a:path>
                <a:path w="1482725" h="1493520">
                  <a:moveTo>
                    <a:pt x="1476248" y="0"/>
                  </a:moveTo>
                  <a:lnTo>
                    <a:pt x="1476248" y="242785"/>
                  </a:lnTo>
                </a:path>
                <a:path w="1482725" h="1493520">
                  <a:moveTo>
                    <a:pt x="0" y="6350"/>
                  </a:moveTo>
                  <a:lnTo>
                    <a:pt x="1482598" y="635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7"/>
            <p:cNvSpPr/>
            <p:nvPr/>
          </p:nvSpPr>
          <p:spPr>
            <a:xfrm>
              <a:off x="5951346" y="2597785"/>
              <a:ext cx="203200" cy="12700"/>
            </a:xfrm>
            <a:custGeom>
              <a:avLst/>
              <a:gdLst/>
              <a:ahLst/>
              <a:cxnLst/>
              <a:rect l="l" t="t" r="r" b="b"/>
              <a:pathLst>
                <a:path w="203200" h="12700">
                  <a:moveTo>
                    <a:pt x="0" y="12700"/>
                  </a:moveTo>
                  <a:lnTo>
                    <a:pt x="202691" y="12700"/>
                  </a:lnTo>
                  <a:lnTo>
                    <a:pt x="202691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8"/>
          <p:cNvSpPr txBox="1"/>
          <p:nvPr/>
        </p:nvSpPr>
        <p:spPr>
          <a:xfrm>
            <a:off x="6160261" y="1297550"/>
            <a:ext cx="490220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  <a:tabLst>
                <a:tab pos="404495" algn="l"/>
              </a:tabLst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1</a:t>
            </a: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1	</a:t>
            </a: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20" name="object 119"/>
          <p:cNvSpPr txBox="1"/>
          <p:nvPr/>
        </p:nvSpPr>
        <p:spPr>
          <a:xfrm>
            <a:off x="6650481" y="1297550"/>
            <a:ext cx="490220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  <a:tabLst>
                <a:tab pos="404495" algn="l"/>
              </a:tabLst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9</a:t>
            </a: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5	</a:t>
            </a: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21" name="object 120"/>
          <p:cNvSpPr txBox="1"/>
          <p:nvPr/>
        </p:nvSpPr>
        <p:spPr>
          <a:xfrm>
            <a:off x="7140575" y="1297550"/>
            <a:ext cx="17081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62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22" name="object 121"/>
          <p:cNvSpPr txBox="1"/>
          <p:nvPr/>
        </p:nvSpPr>
        <p:spPr>
          <a:xfrm>
            <a:off x="6160262" y="1790698"/>
            <a:ext cx="490220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5"/>
              </a:lnSpc>
              <a:tabLst>
                <a:tab pos="404495" algn="l"/>
              </a:tabLst>
            </a:pP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59	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23" name="object 122"/>
          <p:cNvSpPr txBox="1"/>
          <p:nvPr/>
        </p:nvSpPr>
        <p:spPr>
          <a:xfrm>
            <a:off x="6650482" y="1790698"/>
            <a:ext cx="17081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5"/>
              </a:lnSpc>
            </a:pP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82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24" name="object 123"/>
          <p:cNvSpPr txBox="1"/>
          <p:nvPr/>
        </p:nvSpPr>
        <p:spPr>
          <a:xfrm>
            <a:off x="7140575" y="1790698"/>
            <a:ext cx="17081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5"/>
              </a:lnSpc>
            </a:pP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14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25" name="object 124"/>
          <p:cNvSpPr txBox="1"/>
          <p:nvPr/>
        </p:nvSpPr>
        <p:spPr>
          <a:xfrm>
            <a:off x="6160261" y="2284721"/>
            <a:ext cx="490220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  <a:tabLst>
                <a:tab pos="404495" algn="l"/>
              </a:tabLst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5</a:t>
            </a: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1	</a:t>
            </a: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26" name="object 125"/>
          <p:cNvSpPr txBox="1"/>
          <p:nvPr/>
        </p:nvSpPr>
        <p:spPr>
          <a:xfrm>
            <a:off x="6650481" y="2284721"/>
            <a:ext cx="17081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53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27" name="object 126"/>
          <p:cNvSpPr txBox="1"/>
          <p:nvPr/>
        </p:nvSpPr>
        <p:spPr>
          <a:xfrm>
            <a:off x="7140575" y="2284721"/>
            <a:ext cx="17081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69</a:t>
            </a:r>
            <a:endParaRPr sz="1200">
              <a:latin typeface="等线"/>
              <a:cs typeface="等线"/>
            </a:endParaRPr>
          </a:p>
        </p:txBody>
      </p:sp>
      <p:grpSp>
        <p:nvGrpSpPr>
          <p:cNvPr id="128" name="object 127"/>
          <p:cNvGrpSpPr/>
          <p:nvPr/>
        </p:nvGrpSpPr>
        <p:grpSpPr>
          <a:xfrm>
            <a:off x="6141339" y="1347342"/>
            <a:ext cx="1495425" cy="1506220"/>
            <a:chOff x="6141339" y="1347342"/>
            <a:chExt cx="1495425" cy="1506220"/>
          </a:xfrm>
        </p:grpSpPr>
        <p:sp>
          <p:nvSpPr>
            <p:cNvPr id="129" name="object 128"/>
            <p:cNvSpPr/>
            <p:nvPr/>
          </p:nvSpPr>
          <p:spPr>
            <a:xfrm>
              <a:off x="6154039" y="1360004"/>
              <a:ext cx="1470025" cy="1480820"/>
            </a:xfrm>
            <a:custGeom>
              <a:avLst/>
              <a:gdLst/>
              <a:ahLst/>
              <a:cxnLst/>
              <a:rect l="l" t="t" r="r" b="b"/>
              <a:pathLst>
                <a:path w="1470025" h="1480820">
                  <a:moveTo>
                    <a:pt x="793623" y="987171"/>
                  </a:moveTo>
                  <a:lnTo>
                    <a:pt x="489991" y="987171"/>
                  </a:lnTo>
                  <a:lnTo>
                    <a:pt x="0" y="987171"/>
                  </a:lnTo>
                  <a:lnTo>
                    <a:pt x="0" y="1243876"/>
                  </a:lnTo>
                  <a:lnTo>
                    <a:pt x="0" y="1480731"/>
                  </a:lnTo>
                  <a:lnTo>
                    <a:pt x="303657" y="1480731"/>
                  </a:lnTo>
                  <a:lnTo>
                    <a:pt x="303657" y="1243876"/>
                  </a:lnTo>
                  <a:lnTo>
                    <a:pt x="489966" y="1243876"/>
                  </a:lnTo>
                  <a:lnTo>
                    <a:pt x="793623" y="1243876"/>
                  </a:lnTo>
                  <a:lnTo>
                    <a:pt x="793623" y="987171"/>
                  </a:lnTo>
                  <a:close/>
                </a:path>
                <a:path w="1470025" h="1480820">
                  <a:moveTo>
                    <a:pt x="1283716" y="987171"/>
                  </a:moveTo>
                  <a:lnTo>
                    <a:pt x="979932" y="987171"/>
                  </a:lnTo>
                  <a:lnTo>
                    <a:pt x="979932" y="1243876"/>
                  </a:lnTo>
                  <a:lnTo>
                    <a:pt x="1283716" y="1243876"/>
                  </a:lnTo>
                  <a:lnTo>
                    <a:pt x="1283716" y="987171"/>
                  </a:lnTo>
                  <a:close/>
                </a:path>
                <a:path w="1470025" h="1480820">
                  <a:moveTo>
                    <a:pt x="1469923" y="0"/>
                  </a:moveTo>
                  <a:lnTo>
                    <a:pt x="1469923" y="0"/>
                  </a:lnTo>
                  <a:lnTo>
                    <a:pt x="0" y="0"/>
                  </a:lnTo>
                  <a:lnTo>
                    <a:pt x="0" y="256667"/>
                  </a:lnTo>
                  <a:lnTo>
                    <a:pt x="0" y="493522"/>
                  </a:lnTo>
                  <a:lnTo>
                    <a:pt x="0" y="750227"/>
                  </a:lnTo>
                  <a:lnTo>
                    <a:pt x="0" y="987082"/>
                  </a:lnTo>
                  <a:lnTo>
                    <a:pt x="303657" y="987082"/>
                  </a:lnTo>
                  <a:lnTo>
                    <a:pt x="303657" y="750227"/>
                  </a:lnTo>
                  <a:lnTo>
                    <a:pt x="489966" y="750227"/>
                  </a:lnTo>
                  <a:lnTo>
                    <a:pt x="793623" y="750227"/>
                  </a:lnTo>
                  <a:lnTo>
                    <a:pt x="793623" y="493560"/>
                  </a:lnTo>
                  <a:lnTo>
                    <a:pt x="793623" y="256667"/>
                  </a:lnTo>
                  <a:lnTo>
                    <a:pt x="979932" y="256667"/>
                  </a:lnTo>
                  <a:lnTo>
                    <a:pt x="979932" y="493522"/>
                  </a:lnTo>
                  <a:lnTo>
                    <a:pt x="979932" y="750227"/>
                  </a:lnTo>
                  <a:lnTo>
                    <a:pt x="1283716" y="750227"/>
                  </a:lnTo>
                  <a:lnTo>
                    <a:pt x="1283716" y="493560"/>
                  </a:lnTo>
                  <a:lnTo>
                    <a:pt x="1283716" y="256667"/>
                  </a:lnTo>
                  <a:lnTo>
                    <a:pt x="1469923" y="256667"/>
                  </a:lnTo>
                  <a:lnTo>
                    <a:pt x="1469923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29"/>
            <p:cNvSpPr/>
            <p:nvPr/>
          </p:nvSpPr>
          <p:spPr>
            <a:xfrm>
              <a:off x="6147689" y="1353692"/>
              <a:ext cx="986790" cy="500380"/>
            </a:xfrm>
            <a:custGeom>
              <a:avLst/>
              <a:gdLst/>
              <a:ahLst/>
              <a:cxnLst/>
              <a:rect l="l" t="t" r="r" b="b"/>
              <a:pathLst>
                <a:path w="986790" h="500380">
                  <a:moveTo>
                    <a:pt x="496315" y="0"/>
                  </a:moveTo>
                  <a:lnTo>
                    <a:pt x="496315" y="262978"/>
                  </a:lnTo>
                </a:path>
                <a:path w="986790" h="500380">
                  <a:moveTo>
                    <a:pt x="986282" y="0"/>
                  </a:moveTo>
                  <a:lnTo>
                    <a:pt x="986282" y="262978"/>
                  </a:lnTo>
                </a:path>
                <a:path w="986790" h="500380">
                  <a:moveTo>
                    <a:pt x="0" y="499872"/>
                  </a:moveTo>
                  <a:lnTo>
                    <a:pt x="310007" y="499872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0"/>
            <p:cNvSpPr/>
            <p:nvPr/>
          </p:nvSpPr>
          <p:spPr>
            <a:xfrm>
              <a:off x="6147689" y="2340736"/>
              <a:ext cx="310515" cy="12700"/>
            </a:xfrm>
            <a:custGeom>
              <a:avLst/>
              <a:gdLst/>
              <a:ahLst/>
              <a:cxnLst/>
              <a:rect l="l" t="t" r="r" b="b"/>
              <a:pathLst>
                <a:path w="310514" h="12700">
                  <a:moveTo>
                    <a:pt x="0" y="12700"/>
                  </a:moveTo>
                  <a:lnTo>
                    <a:pt x="310007" y="12700"/>
                  </a:lnTo>
                  <a:lnTo>
                    <a:pt x="310007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1"/>
            <p:cNvSpPr/>
            <p:nvPr/>
          </p:nvSpPr>
          <p:spPr>
            <a:xfrm>
              <a:off x="6147689" y="1353692"/>
              <a:ext cx="1482725" cy="1493520"/>
            </a:xfrm>
            <a:custGeom>
              <a:avLst/>
              <a:gdLst/>
              <a:ahLst/>
              <a:cxnLst/>
              <a:rect l="l" t="t" r="r" b="b"/>
              <a:pathLst>
                <a:path w="1482725" h="1493520">
                  <a:moveTo>
                    <a:pt x="6350" y="0"/>
                  </a:moveTo>
                  <a:lnTo>
                    <a:pt x="6350" y="1493393"/>
                  </a:lnTo>
                </a:path>
                <a:path w="1482725" h="1493520">
                  <a:moveTo>
                    <a:pt x="1476247" y="0"/>
                  </a:moveTo>
                  <a:lnTo>
                    <a:pt x="1476247" y="262978"/>
                  </a:lnTo>
                </a:path>
                <a:path w="1482725" h="1493520">
                  <a:moveTo>
                    <a:pt x="0" y="6350"/>
                  </a:moveTo>
                  <a:lnTo>
                    <a:pt x="1482597" y="635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2"/>
            <p:cNvSpPr/>
            <p:nvPr/>
          </p:nvSpPr>
          <p:spPr>
            <a:xfrm>
              <a:off x="6147689" y="2834385"/>
              <a:ext cx="310515" cy="12700"/>
            </a:xfrm>
            <a:custGeom>
              <a:avLst/>
              <a:gdLst/>
              <a:ahLst/>
              <a:cxnLst/>
              <a:rect l="l" t="t" r="r" b="b"/>
              <a:pathLst>
                <a:path w="310514" h="12700">
                  <a:moveTo>
                    <a:pt x="0" y="12700"/>
                  </a:moveTo>
                  <a:lnTo>
                    <a:pt x="310007" y="12700"/>
                  </a:lnTo>
                  <a:lnTo>
                    <a:pt x="310007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4" name="object 133"/>
          <p:cNvSpPr txBox="1"/>
          <p:nvPr/>
        </p:nvSpPr>
        <p:spPr>
          <a:xfrm>
            <a:off x="6356858" y="2027800"/>
            <a:ext cx="57594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  <a:tabLst>
                <a:tab pos="404495" algn="l"/>
              </a:tabLst>
            </a:pP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0</a:t>
            </a:r>
            <a:r>
              <a:rPr sz="1200" b="1" dirty="0">
                <a:solidFill>
                  <a:srgbClr val="385622"/>
                </a:solidFill>
                <a:latin typeface="等线"/>
                <a:cs typeface="等线"/>
              </a:rPr>
              <a:t>1	</a:t>
            </a: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27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35" name="object 134"/>
          <p:cNvSpPr txBox="1"/>
          <p:nvPr/>
        </p:nvSpPr>
        <p:spPr>
          <a:xfrm>
            <a:off x="6932421" y="1790698"/>
            <a:ext cx="49022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2555">
              <a:lnSpc>
                <a:spcPts val="1215"/>
              </a:lnSpc>
            </a:pP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2</a:t>
            </a:r>
            <a:endParaRPr sz="1200">
              <a:latin typeface="等线"/>
              <a:cs typeface="等线"/>
            </a:endParaRPr>
          </a:p>
          <a:p>
            <a:pPr>
              <a:lnSpc>
                <a:spcPct val="100000"/>
              </a:lnSpc>
              <a:spcBef>
                <a:spcPts val="425"/>
              </a:spcBef>
              <a:tabLst>
                <a:tab pos="318770" algn="l"/>
              </a:tabLst>
            </a:pPr>
            <a:r>
              <a:rPr sz="1200" b="1" dirty="0">
                <a:solidFill>
                  <a:srgbClr val="385622"/>
                </a:solidFill>
                <a:latin typeface="等线"/>
                <a:cs typeface="等线"/>
              </a:rPr>
              <a:t>8	</a:t>
            </a: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25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36" name="object 135"/>
          <p:cNvSpPr txBox="1"/>
          <p:nvPr/>
        </p:nvSpPr>
        <p:spPr>
          <a:xfrm>
            <a:off x="7422133" y="2027800"/>
            <a:ext cx="857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6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37" name="object 136"/>
          <p:cNvSpPr txBox="1"/>
          <p:nvPr/>
        </p:nvSpPr>
        <p:spPr>
          <a:xfrm>
            <a:off x="6356858" y="2521322"/>
            <a:ext cx="57594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  <a:tabLst>
                <a:tab pos="404495" algn="l"/>
              </a:tabLst>
            </a:pP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3</a:t>
            </a:r>
            <a:r>
              <a:rPr sz="1200" b="1" dirty="0">
                <a:solidFill>
                  <a:srgbClr val="385622"/>
                </a:solidFill>
                <a:latin typeface="等线"/>
                <a:cs typeface="等线"/>
              </a:rPr>
              <a:t>9	</a:t>
            </a: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28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38" name="object 137"/>
          <p:cNvSpPr txBox="1"/>
          <p:nvPr/>
        </p:nvSpPr>
        <p:spPr>
          <a:xfrm>
            <a:off x="6932421" y="2284721"/>
            <a:ext cx="490220" cy="395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2555">
              <a:lnSpc>
                <a:spcPts val="1210"/>
              </a:lnSpc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1</a:t>
            </a:r>
            <a:endParaRPr sz="1200">
              <a:latin typeface="等线"/>
              <a:cs typeface="等线"/>
            </a:endParaRPr>
          </a:p>
          <a:p>
            <a:pPr>
              <a:lnSpc>
                <a:spcPct val="100000"/>
              </a:lnSpc>
              <a:spcBef>
                <a:spcPts val="420"/>
              </a:spcBef>
              <a:tabLst>
                <a:tab pos="318770" algn="l"/>
              </a:tabLst>
            </a:pPr>
            <a:r>
              <a:rPr sz="1200" b="1" dirty="0">
                <a:solidFill>
                  <a:srgbClr val="385622"/>
                </a:solidFill>
                <a:latin typeface="等线"/>
                <a:cs typeface="等线"/>
              </a:rPr>
              <a:t>7	</a:t>
            </a: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24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39" name="object 138"/>
          <p:cNvSpPr txBox="1"/>
          <p:nvPr/>
        </p:nvSpPr>
        <p:spPr>
          <a:xfrm>
            <a:off x="7422133" y="2521322"/>
            <a:ext cx="857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1</a:t>
            </a:r>
            <a:endParaRPr sz="1200">
              <a:latin typeface="等线"/>
              <a:cs typeface="等线"/>
            </a:endParaRPr>
          </a:p>
        </p:txBody>
      </p:sp>
      <p:grpSp>
        <p:nvGrpSpPr>
          <p:cNvPr id="140" name="object 139"/>
          <p:cNvGrpSpPr/>
          <p:nvPr/>
        </p:nvGrpSpPr>
        <p:grpSpPr>
          <a:xfrm>
            <a:off x="6451346" y="1610360"/>
            <a:ext cx="1482725" cy="1493520"/>
            <a:chOff x="6451346" y="1610360"/>
            <a:chExt cx="1482725" cy="1493520"/>
          </a:xfrm>
        </p:grpSpPr>
        <p:sp>
          <p:nvSpPr>
            <p:cNvPr id="141" name="object 140"/>
            <p:cNvSpPr/>
            <p:nvPr/>
          </p:nvSpPr>
          <p:spPr>
            <a:xfrm>
              <a:off x="6457696" y="1616671"/>
              <a:ext cx="1470660" cy="1480820"/>
            </a:xfrm>
            <a:custGeom>
              <a:avLst/>
              <a:gdLst/>
              <a:ahLst/>
              <a:cxnLst/>
              <a:rect l="l" t="t" r="r" b="b"/>
              <a:pathLst>
                <a:path w="1470659" h="1480820">
                  <a:moveTo>
                    <a:pt x="979944" y="493649"/>
                  </a:moveTo>
                  <a:lnTo>
                    <a:pt x="489991" y="493649"/>
                  </a:lnTo>
                  <a:lnTo>
                    <a:pt x="0" y="493649"/>
                  </a:lnTo>
                  <a:lnTo>
                    <a:pt x="0" y="987171"/>
                  </a:lnTo>
                  <a:lnTo>
                    <a:pt x="0" y="1480731"/>
                  </a:lnTo>
                  <a:lnTo>
                    <a:pt x="489966" y="1480731"/>
                  </a:lnTo>
                  <a:lnTo>
                    <a:pt x="979944" y="1480731"/>
                  </a:lnTo>
                  <a:lnTo>
                    <a:pt x="979944" y="987209"/>
                  </a:lnTo>
                  <a:lnTo>
                    <a:pt x="979944" y="493649"/>
                  </a:lnTo>
                  <a:close/>
                </a:path>
                <a:path w="1470659" h="1480820">
                  <a:moveTo>
                    <a:pt x="979944" y="0"/>
                  </a:moveTo>
                  <a:lnTo>
                    <a:pt x="489991" y="0"/>
                  </a:lnTo>
                  <a:lnTo>
                    <a:pt x="0" y="0"/>
                  </a:lnTo>
                  <a:lnTo>
                    <a:pt x="0" y="493560"/>
                  </a:lnTo>
                  <a:lnTo>
                    <a:pt x="489966" y="493560"/>
                  </a:lnTo>
                  <a:lnTo>
                    <a:pt x="979944" y="493560"/>
                  </a:lnTo>
                  <a:lnTo>
                    <a:pt x="979944" y="0"/>
                  </a:lnTo>
                  <a:close/>
                </a:path>
                <a:path w="1470659" h="1480820">
                  <a:moveTo>
                    <a:pt x="1470050" y="493649"/>
                  </a:moveTo>
                  <a:lnTo>
                    <a:pt x="980059" y="493649"/>
                  </a:lnTo>
                  <a:lnTo>
                    <a:pt x="980059" y="987171"/>
                  </a:lnTo>
                  <a:lnTo>
                    <a:pt x="980059" y="1480731"/>
                  </a:lnTo>
                  <a:lnTo>
                    <a:pt x="1470050" y="1480731"/>
                  </a:lnTo>
                  <a:lnTo>
                    <a:pt x="1470050" y="987209"/>
                  </a:lnTo>
                  <a:lnTo>
                    <a:pt x="1470050" y="493649"/>
                  </a:lnTo>
                  <a:close/>
                </a:path>
                <a:path w="1470659" h="1480820">
                  <a:moveTo>
                    <a:pt x="1470050" y="0"/>
                  </a:moveTo>
                  <a:lnTo>
                    <a:pt x="980059" y="0"/>
                  </a:lnTo>
                  <a:lnTo>
                    <a:pt x="980059" y="493560"/>
                  </a:lnTo>
                  <a:lnTo>
                    <a:pt x="1470050" y="493560"/>
                  </a:lnTo>
                  <a:lnTo>
                    <a:pt x="1470050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1"/>
            <p:cNvSpPr/>
            <p:nvPr/>
          </p:nvSpPr>
          <p:spPr>
            <a:xfrm>
              <a:off x="6451346" y="1610360"/>
              <a:ext cx="1482725" cy="1493520"/>
            </a:xfrm>
            <a:custGeom>
              <a:avLst/>
              <a:gdLst/>
              <a:ahLst/>
              <a:cxnLst/>
              <a:rect l="l" t="t" r="r" b="b"/>
              <a:pathLst>
                <a:path w="1482725" h="1493520">
                  <a:moveTo>
                    <a:pt x="496315" y="0"/>
                  </a:moveTo>
                  <a:lnTo>
                    <a:pt x="496315" y="1493392"/>
                  </a:lnTo>
                </a:path>
                <a:path w="1482725" h="1493520">
                  <a:moveTo>
                    <a:pt x="986408" y="0"/>
                  </a:moveTo>
                  <a:lnTo>
                    <a:pt x="986408" y="1493392"/>
                  </a:lnTo>
                </a:path>
                <a:path w="1482725" h="1493520">
                  <a:moveTo>
                    <a:pt x="0" y="499872"/>
                  </a:moveTo>
                  <a:lnTo>
                    <a:pt x="1482725" y="499872"/>
                  </a:lnTo>
                </a:path>
                <a:path w="1482725" h="1493520">
                  <a:moveTo>
                    <a:pt x="0" y="993520"/>
                  </a:moveTo>
                  <a:lnTo>
                    <a:pt x="1482725" y="993520"/>
                  </a:lnTo>
                </a:path>
                <a:path w="1482725" h="1493520">
                  <a:moveTo>
                    <a:pt x="6350" y="0"/>
                  </a:moveTo>
                  <a:lnTo>
                    <a:pt x="6350" y="1493392"/>
                  </a:lnTo>
                </a:path>
                <a:path w="1482725" h="1493520">
                  <a:moveTo>
                    <a:pt x="1476375" y="0"/>
                  </a:moveTo>
                  <a:lnTo>
                    <a:pt x="1476375" y="1493392"/>
                  </a:lnTo>
                </a:path>
                <a:path w="1482725" h="1493520">
                  <a:moveTo>
                    <a:pt x="0" y="6350"/>
                  </a:moveTo>
                  <a:lnTo>
                    <a:pt x="1482725" y="6350"/>
                  </a:lnTo>
                </a:path>
                <a:path w="1482725" h="1493520">
                  <a:moveTo>
                    <a:pt x="0" y="1487042"/>
                  </a:moveTo>
                  <a:lnTo>
                    <a:pt x="1482725" y="1487042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3" name="object 142"/>
          <p:cNvSpPr/>
          <p:nvPr/>
        </p:nvSpPr>
        <p:spPr>
          <a:xfrm>
            <a:off x="8034528" y="1758695"/>
            <a:ext cx="472440" cy="553720"/>
          </a:xfrm>
          <a:custGeom>
            <a:avLst/>
            <a:gdLst/>
            <a:ahLst/>
            <a:cxnLst/>
            <a:rect l="l" t="t" r="r" b="b"/>
            <a:pathLst>
              <a:path w="472440" h="553719">
                <a:moveTo>
                  <a:pt x="472440" y="0"/>
                </a:moveTo>
                <a:lnTo>
                  <a:pt x="0" y="0"/>
                </a:lnTo>
                <a:lnTo>
                  <a:pt x="0" y="553212"/>
                </a:lnTo>
                <a:lnTo>
                  <a:pt x="472440" y="553212"/>
                </a:lnTo>
                <a:lnTo>
                  <a:pt x="472440" y="0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4" name="object 143"/>
          <p:cNvGraphicFramePr>
            <a:graphicFrameLocks noGrp="1"/>
          </p:cNvGraphicFramePr>
          <p:nvPr/>
        </p:nvGraphicFramePr>
        <p:xfrm>
          <a:off x="9597008" y="1353692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625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837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7314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778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713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854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7314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674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745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799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7314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579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5" name="object 144"/>
          <p:cNvGrpSpPr/>
          <p:nvPr/>
        </p:nvGrpSpPr>
        <p:grpSpPr>
          <a:xfrm>
            <a:off x="4279138" y="1708911"/>
            <a:ext cx="894715" cy="904240"/>
            <a:chOff x="4279138" y="1708911"/>
            <a:chExt cx="894715" cy="904240"/>
          </a:xfrm>
        </p:grpSpPr>
        <p:sp>
          <p:nvSpPr>
            <p:cNvPr id="146" name="object 145"/>
            <p:cNvSpPr/>
            <p:nvPr/>
          </p:nvSpPr>
          <p:spPr>
            <a:xfrm>
              <a:off x="4285488" y="1715274"/>
              <a:ext cx="882015" cy="891540"/>
            </a:xfrm>
            <a:custGeom>
              <a:avLst/>
              <a:gdLst/>
              <a:ahLst/>
              <a:cxnLst/>
              <a:rect l="l" t="t" r="r" b="b"/>
              <a:pathLst>
                <a:path w="882014" h="891539">
                  <a:moveTo>
                    <a:pt x="293992" y="594360"/>
                  </a:moveTo>
                  <a:lnTo>
                    <a:pt x="0" y="594360"/>
                  </a:lnTo>
                  <a:lnTo>
                    <a:pt x="0" y="891527"/>
                  </a:lnTo>
                  <a:lnTo>
                    <a:pt x="293992" y="891527"/>
                  </a:lnTo>
                  <a:lnTo>
                    <a:pt x="293992" y="594360"/>
                  </a:lnTo>
                  <a:close/>
                </a:path>
                <a:path w="882014" h="891539">
                  <a:moveTo>
                    <a:pt x="293992" y="297180"/>
                  </a:moveTo>
                  <a:lnTo>
                    <a:pt x="0" y="297180"/>
                  </a:lnTo>
                  <a:lnTo>
                    <a:pt x="0" y="594347"/>
                  </a:lnTo>
                  <a:lnTo>
                    <a:pt x="293992" y="594347"/>
                  </a:lnTo>
                  <a:lnTo>
                    <a:pt x="293992" y="297180"/>
                  </a:lnTo>
                  <a:close/>
                </a:path>
                <a:path w="882014" h="891539">
                  <a:moveTo>
                    <a:pt x="293992" y="0"/>
                  </a:moveTo>
                  <a:lnTo>
                    <a:pt x="0" y="0"/>
                  </a:lnTo>
                  <a:lnTo>
                    <a:pt x="0" y="297167"/>
                  </a:lnTo>
                  <a:lnTo>
                    <a:pt x="293992" y="297167"/>
                  </a:lnTo>
                  <a:lnTo>
                    <a:pt x="293992" y="0"/>
                  </a:lnTo>
                  <a:close/>
                </a:path>
                <a:path w="882014" h="891539">
                  <a:moveTo>
                    <a:pt x="587997" y="594360"/>
                  </a:moveTo>
                  <a:lnTo>
                    <a:pt x="294005" y="594360"/>
                  </a:lnTo>
                  <a:lnTo>
                    <a:pt x="294005" y="891527"/>
                  </a:lnTo>
                  <a:lnTo>
                    <a:pt x="587997" y="891527"/>
                  </a:lnTo>
                  <a:lnTo>
                    <a:pt x="587997" y="594360"/>
                  </a:lnTo>
                  <a:close/>
                </a:path>
                <a:path w="882014" h="891539">
                  <a:moveTo>
                    <a:pt x="587997" y="297180"/>
                  </a:moveTo>
                  <a:lnTo>
                    <a:pt x="294005" y="297180"/>
                  </a:lnTo>
                  <a:lnTo>
                    <a:pt x="294005" y="594347"/>
                  </a:lnTo>
                  <a:lnTo>
                    <a:pt x="587997" y="594347"/>
                  </a:lnTo>
                  <a:lnTo>
                    <a:pt x="587997" y="297180"/>
                  </a:lnTo>
                  <a:close/>
                </a:path>
                <a:path w="882014" h="891539">
                  <a:moveTo>
                    <a:pt x="587997" y="0"/>
                  </a:moveTo>
                  <a:lnTo>
                    <a:pt x="294005" y="0"/>
                  </a:lnTo>
                  <a:lnTo>
                    <a:pt x="294005" y="297167"/>
                  </a:lnTo>
                  <a:lnTo>
                    <a:pt x="587997" y="297167"/>
                  </a:lnTo>
                  <a:lnTo>
                    <a:pt x="587997" y="0"/>
                  </a:lnTo>
                  <a:close/>
                </a:path>
                <a:path w="882014" h="891539">
                  <a:moveTo>
                    <a:pt x="882002" y="594360"/>
                  </a:moveTo>
                  <a:lnTo>
                    <a:pt x="588010" y="594360"/>
                  </a:lnTo>
                  <a:lnTo>
                    <a:pt x="588010" y="891527"/>
                  </a:lnTo>
                  <a:lnTo>
                    <a:pt x="882002" y="891527"/>
                  </a:lnTo>
                  <a:lnTo>
                    <a:pt x="882002" y="594360"/>
                  </a:lnTo>
                  <a:close/>
                </a:path>
                <a:path w="882014" h="891539">
                  <a:moveTo>
                    <a:pt x="882002" y="297180"/>
                  </a:moveTo>
                  <a:lnTo>
                    <a:pt x="588010" y="297180"/>
                  </a:lnTo>
                  <a:lnTo>
                    <a:pt x="588010" y="594347"/>
                  </a:lnTo>
                  <a:lnTo>
                    <a:pt x="882002" y="594347"/>
                  </a:lnTo>
                  <a:lnTo>
                    <a:pt x="882002" y="297180"/>
                  </a:lnTo>
                  <a:close/>
                </a:path>
                <a:path w="882014" h="891539">
                  <a:moveTo>
                    <a:pt x="882002" y="0"/>
                  </a:moveTo>
                  <a:lnTo>
                    <a:pt x="588010" y="0"/>
                  </a:lnTo>
                  <a:lnTo>
                    <a:pt x="588010" y="297167"/>
                  </a:lnTo>
                  <a:lnTo>
                    <a:pt x="882002" y="297167"/>
                  </a:lnTo>
                  <a:lnTo>
                    <a:pt x="88200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6"/>
            <p:cNvSpPr/>
            <p:nvPr/>
          </p:nvSpPr>
          <p:spPr>
            <a:xfrm>
              <a:off x="4279138" y="1708911"/>
              <a:ext cx="894715" cy="904240"/>
            </a:xfrm>
            <a:custGeom>
              <a:avLst/>
              <a:gdLst/>
              <a:ahLst/>
              <a:cxnLst/>
              <a:rect l="l" t="t" r="r" b="b"/>
              <a:pathLst>
                <a:path w="894714" h="904239">
                  <a:moveTo>
                    <a:pt x="300354" y="0"/>
                  </a:moveTo>
                  <a:lnTo>
                    <a:pt x="300354" y="904239"/>
                  </a:lnTo>
                </a:path>
                <a:path w="894714" h="904239">
                  <a:moveTo>
                    <a:pt x="594360" y="0"/>
                  </a:moveTo>
                  <a:lnTo>
                    <a:pt x="594360" y="904239"/>
                  </a:lnTo>
                </a:path>
                <a:path w="894714" h="904239">
                  <a:moveTo>
                    <a:pt x="0" y="303529"/>
                  </a:moveTo>
                  <a:lnTo>
                    <a:pt x="894714" y="303529"/>
                  </a:lnTo>
                </a:path>
                <a:path w="894714" h="904239">
                  <a:moveTo>
                    <a:pt x="0" y="600710"/>
                  </a:moveTo>
                  <a:lnTo>
                    <a:pt x="894714" y="600710"/>
                  </a:lnTo>
                </a:path>
                <a:path w="894714" h="904239">
                  <a:moveTo>
                    <a:pt x="6350" y="0"/>
                  </a:moveTo>
                  <a:lnTo>
                    <a:pt x="6350" y="904239"/>
                  </a:lnTo>
                </a:path>
                <a:path w="894714" h="904239">
                  <a:moveTo>
                    <a:pt x="888364" y="0"/>
                  </a:moveTo>
                  <a:lnTo>
                    <a:pt x="888364" y="904239"/>
                  </a:lnTo>
                </a:path>
                <a:path w="894714" h="904239">
                  <a:moveTo>
                    <a:pt x="0" y="6350"/>
                  </a:moveTo>
                  <a:lnTo>
                    <a:pt x="894714" y="6350"/>
                  </a:lnTo>
                </a:path>
                <a:path w="894714" h="904239">
                  <a:moveTo>
                    <a:pt x="0" y="897889"/>
                  </a:moveTo>
                  <a:lnTo>
                    <a:pt x="894714" y="897889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48" name="object 147"/>
          <p:cNvGraphicFramePr>
            <a:graphicFrameLocks noGrp="1"/>
          </p:cNvGraphicFramePr>
          <p:nvPr/>
        </p:nvGraphicFramePr>
        <p:xfrm>
          <a:off x="3218688" y="873252"/>
          <a:ext cx="5687692" cy="28879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0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5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7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5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5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1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772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B82B0E"/>
                      </a:solidFill>
                      <a:prstDash val="solid"/>
                    </a:lnL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146685">
                        <a:lnSpc>
                          <a:spcPct val="100000"/>
                        </a:lnSpc>
                      </a:pPr>
                      <a:r>
                        <a:rPr sz="1600" b="1" spc="150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r>
                        <a:rPr sz="2400" b="1" spc="284" baseline="-39930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r>
                        <a:rPr sz="1600" b="1" spc="150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r>
                        <a:rPr sz="2400" b="1" spc="292" baseline="-39930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r>
                        <a:rPr sz="1600" b="1" spc="150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r>
                        <a:rPr sz="2400" b="1" baseline="-39930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2400" baseline="-39930">
                        <a:latin typeface="微软雅黑"/>
                        <a:cs typeface="微软雅黑"/>
                      </a:endParaRPr>
                    </a:p>
                  </a:txBody>
                  <a:tcPr marL="0" marR="0" marT="508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77800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179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101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245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101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268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B82B0E"/>
                      </a:solidFill>
                      <a:prstDash val="solid"/>
                    </a:lnR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7269">
                <a:tc>
                  <a:txBody>
                    <a:bodyPr/>
                    <a:lstStyle/>
                    <a:p>
                      <a:pPr marL="145415">
                        <a:lnSpc>
                          <a:spcPts val="4125"/>
                        </a:lnSpc>
                      </a:pPr>
                      <a:r>
                        <a:rPr sz="36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⨀</a:t>
                      </a:r>
                      <a:endParaRPr sz="36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57150">
                      <a:solidFill>
                        <a:srgbClr val="B82B0E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34975">
                        <a:lnSpc>
                          <a:spcPct val="100000"/>
                        </a:lnSpc>
                        <a:spcBef>
                          <a:spcPts val="175"/>
                        </a:spcBef>
                        <a:tabLst>
                          <a:tab pos="729615" algn="l"/>
                        </a:tabLst>
                      </a:pPr>
                      <a:r>
                        <a:rPr sz="1600" b="1" spc="-5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	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  <a:p>
                      <a:pPr marL="434975">
                        <a:lnSpc>
                          <a:spcPct val="100000"/>
                        </a:lnSpc>
                        <a:spcBef>
                          <a:spcPts val="425"/>
                        </a:spcBef>
                        <a:tabLst>
                          <a:tab pos="729615" algn="l"/>
                        </a:tabLst>
                      </a:pPr>
                      <a:r>
                        <a:rPr sz="1600" b="1" spc="-5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	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  <a:p>
                      <a:pPr marL="434975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729615" algn="l"/>
                        </a:tabLst>
                      </a:pPr>
                      <a:r>
                        <a:rPr sz="1600" b="1" spc="-5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	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  <a:p>
                      <a:pPr marL="952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  <a:p>
                      <a:pPr marL="952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274955">
                        <a:lnSpc>
                          <a:spcPts val="4315"/>
                        </a:lnSpc>
                      </a:pPr>
                      <a:r>
                        <a:rPr sz="36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=</a:t>
                      </a:r>
                      <a:endParaRPr sz="36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</a:t>
                      </a:r>
                      <a:endParaRPr sz="1200">
                        <a:latin typeface="等线"/>
                        <a:cs typeface="等线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7780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</a:t>
                      </a:r>
                      <a:endParaRPr sz="1200">
                        <a:latin typeface="等线"/>
                        <a:cs typeface="等线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235</a:t>
                      </a:r>
                      <a:endParaRPr sz="1200">
                        <a:latin typeface="等线"/>
                        <a:cs typeface="等线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4130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253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0165" marB="0"/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297</a:t>
                      </a:r>
                      <a:endParaRPr sz="1200">
                        <a:latin typeface="等线"/>
                        <a:cs typeface="等线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3495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294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016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248</a:t>
                      </a:r>
                      <a:endParaRPr sz="1200">
                        <a:latin typeface="等线"/>
                        <a:cs typeface="等线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4130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204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6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+</a:t>
                      </a:r>
                      <a:endParaRPr sz="3600">
                        <a:latin typeface="Cambria Math"/>
                        <a:cs typeface="Cambria Math"/>
                      </a:endParaRPr>
                    </a:p>
                  </a:txBody>
                  <a:tcPr marL="0" marR="0" marT="18415" marB="0">
                    <a:lnR w="57150">
                      <a:solidFill>
                        <a:srgbClr val="B82B0E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0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B82B0E"/>
                      </a:solidFill>
                      <a:prstDash val="solid"/>
                    </a:lnL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19685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19685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169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19685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B82B0E"/>
                      </a:solidFill>
                      <a:prstDash val="solid"/>
                    </a:lnR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30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Convolution</a:t>
                      </a:r>
                      <a:endParaRPr sz="2400">
                        <a:latin typeface="微软雅黑"/>
                        <a:cs typeface="微软雅黑"/>
                      </a:endParaRPr>
                    </a:p>
                  </a:txBody>
                  <a:tcPr marL="0" marR="0" marT="20955" marB="0">
                    <a:lnT w="57150" cap="flat" cmpd="sng" algn="ctr">
                      <a:solidFill>
                        <a:srgbClr val="B82B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82B0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9" name="object 148"/>
          <p:cNvSpPr/>
          <p:nvPr/>
        </p:nvSpPr>
        <p:spPr>
          <a:xfrm>
            <a:off x="2737104" y="1923288"/>
            <a:ext cx="323215" cy="193675"/>
          </a:xfrm>
          <a:custGeom>
            <a:avLst/>
            <a:gdLst/>
            <a:ahLst/>
            <a:cxnLst/>
            <a:rect l="l" t="t" r="r" b="b"/>
            <a:pathLst>
              <a:path w="323214" h="193675">
                <a:moveTo>
                  <a:pt x="226313" y="0"/>
                </a:moveTo>
                <a:lnTo>
                  <a:pt x="226313" y="48387"/>
                </a:lnTo>
                <a:lnTo>
                  <a:pt x="0" y="48387"/>
                </a:lnTo>
                <a:lnTo>
                  <a:pt x="0" y="145161"/>
                </a:lnTo>
                <a:lnTo>
                  <a:pt x="226313" y="145161"/>
                </a:lnTo>
                <a:lnTo>
                  <a:pt x="226313" y="193548"/>
                </a:lnTo>
                <a:lnTo>
                  <a:pt x="323088" y="96774"/>
                </a:lnTo>
                <a:lnTo>
                  <a:pt x="226313" y="0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49"/>
          <p:cNvSpPr/>
          <p:nvPr/>
        </p:nvSpPr>
        <p:spPr>
          <a:xfrm>
            <a:off x="9116568" y="1923288"/>
            <a:ext cx="323215" cy="193675"/>
          </a:xfrm>
          <a:custGeom>
            <a:avLst/>
            <a:gdLst/>
            <a:ahLst/>
            <a:cxnLst/>
            <a:rect l="l" t="t" r="r" b="b"/>
            <a:pathLst>
              <a:path w="323215" h="193675">
                <a:moveTo>
                  <a:pt x="226313" y="0"/>
                </a:moveTo>
                <a:lnTo>
                  <a:pt x="226313" y="48387"/>
                </a:lnTo>
                <a:lnTo>
                  <a:pt x="0" y="48387"/>
                </a:lnTo>
                <a:lnTo>
                  <a:pt x="0" y="145161"/>
                </a:lnTo>
                <a:lnTo>
                  <a:pt x="226313" y="145161"/>
                </a:lnTo>
                <a:lnTo>
                  <a:pt x="226313" y="193548"/>
                </a:lnTo>
                <a:lnTo>
                  <a:pt x="323087" y="96774"/>
                </a:lnTo>
                <a:lnTo>
                  <a:pt x="226313" y="0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1" name="object 150"/>
          <p:cNvGrpSpPr/>
          <p:nvPr/>
        </p:nvGrpSpPr>
        <p:grpSpPr>
          <a:xfrm>
            <a:off x="1232916" y="3919728"/>
            <a:ext cx="878205" cy="2192020"/>
            <a:chOff x="1232916" y="3919728"/>
            <a:chExt cx="878205" cy="2192020"/>
          </a:xfrm>
        </p:grpSpPr>
        <p:sp>
          <p:nvSpPr>
            <p:cNvPr id="152" name="object 151"/>
            <p:cNvSpPr/>
            <p:nvPr/>
          </p:nvSpPr>
          <p:spPr>
            <a:xfrm>
              <a:off x="1239012" y="4452747"/>
              <a:ext cx="78105" cy="1652905"/>
            </a:xfrm>
            <a:custGeom>
              <a:avLst/>
              <a:gdLst/>
              <a:ahLst/>
              <a:cxnLst/>
              <a:rect l="l" t="t" r="r" b="b"/>
              <a:pathLst>
                <a:path w="78105" h="1652904">
                  <a:moveTo>
                    <a:pt x="78042" y="0"/>
                  </a:moveTo>
                  <a:lnTo>
                    <a:pt x="0" y="0"/>
                  </a:lnTo>
                  <a:lnTo>
                    <a:pt x="0" y="1652396"/>
                  </a:lnTo>
                  <a:lnTo>
                    <a:pt x="78042" y="1652396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2"/>
            <p:cNvSpPr/>
            <p:nvPr/>
          </p:nvSpPr>
          <p:spPr>
            <a:xfrm>
              <a:off x="1317117" y="3925824"/>
              <a:ext cx="527050" cy="2179320"/>
            </a:xfrm>
            <a:custGeom>
              <a:avLst/>
              <a:gdLst/>
              <a:ahLst/>
              <a:cxnLst/>
              <a:rect l="l" t="t" r="r" b="b"/>
              <a:pathLst>
                <a:path w="527050" h="2179320">
                  <a:moveTo>
                    <a:pt x="526922" y="0"/>
                  </a:moveTo>
                  <a:lnTo>
                    <a:pt x="0" y="526923"/>
                  </a:lnTo>
                  <a:lnTo>
                    <a:pt x="0" y="2179320"/>
                  </a:lnTo>
                  <a:lnTo>
                    <a:pt x="526922" y="1652397"/>
                  </a:lnTo>
                  <a:lnTo>
                    <a:pt x="526922" y="0"/>
                  </a:lnTo>
                  <a:close/>
                </a:path>
              </a:pathLst>
            </a:custGeom>
            <a:solidFill>
              <a:srgbClr val="C9B8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3"/>
            <p:cNvSpPr/>
            <p:nvPr/>
          </p:nvSpPr>
          <p:spPr>
            <a:xfrm>
              <a:off x="1239012" y="3925824"/>
              <a:ext cx="605155" cy="527050"/>
            </a:xfrm>
            <a:custGeom>
              <a:avLst/>
              <a:gdLst/>
              <a:ahLst/>
              <a:cxnLst/>
              <a:rect l="l" t="t" r="r" b="b"/>
              <a:pathLst>
                <a:path w="605155" h="527050">
                  <a:moveTo>
                    <a:pt x="605027" y="0"/>
                  </a:moveTo>
                  <a:lnTo>
                    <a:pt x="526923" y="0"/>
                  </a:lnTo>
                  <a:lnTo>
                    <a:pt x="0" y="526923"/>
                  </a:lnTo>
                  <a:lnTo>
                    <a:pt x="78104" y="526923"/>
                  </a:lnTo>
                  <a:lnTo>
                    <a:pt x="605027" y="0"/>
                  </a:lnTo>
                  <a:close/>
                </a:path>
              </a:pathLst>
            </a:custGeom>
            <a:solidFill>
              <a:srgbClr val="FBEA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4"/>
            <p:cNvSpPr/>
            <p:nvPr/>
          </p:nvSpPr>
          <p:spPr>
            <a:xfrm>
              <a:off x="1239012" y="3925824"/>
              <a:ext cx="605155" cy="2179320"/>
            </a:xfrm>
            <a:custGeom>
              <a:avLst/>
              <a:gdLst/>
              <a:ahLst/>
              <a:cxnLst/>
              <a:rect l="l" t="t" r="r" b="b"/>
              <a:pathLst>
                <a:path w="605155" h="2179320">
                  <a:moveTo>
                    <a:pt x="0" y="526923"/>
                  </a:moveTo>
                  <a:lnTo>
                    <a:pt x="526923" y="0"/>
                  </a:lnTo>
                  <a:lnTo>
                    <a:pt x="605027" y="0"/>
                  </a:lnTo>
                  <a:lnTo>
                    <a:pt x="605027" y="1652397"/>
                  </a:lnTo>
                  <a:lnTo>
                    <a:pt x="78104" y="2179320"/>
                  </a:lnTo>
                  <a:lnTo>
                    <a:pt x="0" y="2179320"/>
                  </a:lnTo>
                  <a:lnTo>
                    <a:pt x="0" y="526923"/>
                  </a:lnTo>
                  <a:close/>
                </a:path>
                <a:path w="605155" h="2179320">
                  <a:moveTo>
                    <a:pt x="0" y="526923"/>
                  </a:moveTo>
                  <a:lnTo>
                    <a:pt x="78104" y="526923"/>
                  </a:lnTo>
                  <a:lnTo>
                    <a:pt x="605027" y="0"/>
                  </a:lnTo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5"/>
            <p:cNvSpPr/>
            <p:nvPr/>
          </p:nvSpPr>
          <p:spPr>
            <a:xfrm>
              <a:off x="1311021" y="4452747"/>
              <a:ext cx="12700" cy="1652905"/>
            </a:xfrm>
            <a:custGeom>
              <a:avLst/>
              <a:gdLst/>
              <a:ahLst/>
              <a:cxnLst/>
              <a:rect l="l" t="t" r="r" b="b"/>
              <a:pathLst>
                <a:path w="12700" h="1652904">
                  <a:moveTo>
                    <a:pt x="0" y="1652396"/>
                  </a:moveTo>
                  <a:lnTo>
                    <a:pt x="12192" y="1652396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1652396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6"/>
            <p:cNvSpPr/>
            <p:nvPr/>
          </p:nvSpPr>
          <p:spPr>
            <a:xfrm>
              <a:off x="1370076" y="4452747"/>
              <a:ext cx="78105" cy="1652905"/>
            </a:xfrm>
            <a:custGeom>
              <a:avLst/>
              <a:gdLst/>
              <a:ahLst/>
              <a:cxnLst/>
              <a:rect l="l" t="t" r="r" b="b"/>
              <a:pathLst>
                <a:path w="78105" h="1652904">
                  <a:moveTo>
                    <a:pt x="78042" y="0"/>
                  </a:moveTo>
                  <a:lnTo>
                    <a:pt x="0" y="0"/>
                  </a:lnTo>
                  <a:lnTo>
                    <a:pt x="0" y="1652396"/>
                  </a:lnTo>
                  <a:lnTo>
                    <a:pt x="78042" y="1652396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7"/>
            <p:cNvSpPr/>
            <p:nvPr/>
          </p:nvSpPr>
          <p:spPr>
            <a:xfrm>
              <a:off x="1448181" y="3925824"/>
              <a:ext cx="527050" cy="2179320"/>
            </a:xfrm>
            <a:custGeom>
              <a:avLst/>
              <a:gdLst/>
              <a:ahLst/>
              <a:cxnLst/>
              <a:rect l="l" t="t" r="r" b="b"/>
              <a:pathLst>
                <a:path w="527050" h="2179320">
                  <a:moveTo>
                    <a:pt x="526923" y="0"/>
                  </a:moveTo>
                  <a:lnTo>
                    <a:pt x="0" y="526923"/>
                  </a:lnTo>
                  <a:lnTo>
                    <a:pt x="0" y="2179320"/>
                  </a:lnTo>
                  <a:lnTo>
                    <a:pt x="526923" y="1652397"/>
                  </a:lnTo>
                  <a:lnTo>
                    <a:pt x="526923" y="0"/>
                  </a:lnTo>
                  <a:close/>
                </a:path>
              </a:pathLst>
            </a:custGeom>
            <a:solidFill>
              <a:srgbClr val="B6C1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8"/>
            <p:cNvSpPr/>
            <p:nvPr/>
          </p:nvSpPr>
          <p:spPr>
            <a:xfrm>
              <a:off x="1370076" y="3925824"/>
              <a:ext cx="605155" cy="527050"/>
            </a:xfrm>
            <a:custGeom>
              <a:avLst/>
              <a:gdLst/>
              <a:ahLst/>
              <a:cxnLst/>
              <a:rect l="l" t="t" r="r" b="b"/>
              <a:pathLst>
                <a:path w="605155" h="527050">
                  <a:moveTo>
                    <a:pt x="605028" y="0"/>
                  </a:moveTo>
                  <a:lnTo>
                    <a:pt x="526923" y="0"/>
                  </a:lnTo>
                  <a:lnTo>
                    <a:pt x="0" y="526923"/>
                  </a:lnTo>
                  <a:lnTo>
                    <a:pt x="78105" y="526923"/>
                  </a:lnTo>
                  <a:lnTo>
                    <a:pt x="605028" y="0"/>
                  </a:lnTo>
                  <a:close/>
                </a:path>
              </a:pathLst>
            </a:custGeom>
            <a:solidFill>
              <a:srgbClr val="E8F3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59"/>
            <p:cNvSpPr/>
            <p:nvPr/>
          </p:nvSpPr>
          <p:spPr>
            <a:xfrm>
              <a:off x="1370076" y="3925824"/>
              <a:ext cx="605155" cy="2179320"/>
            </a:xfrm>
            <a:custGeom>
              <a:avLst/>
              <a:gdLst/>
              <a:ahLst/>
              <a:cxnLst/>
              <a:rect l="l" t="t" r="r" b="b"/>
              <a:pathLst>
                <a:path w="605155" h="2179320">
                  <a:moveTo>
                    <a:pt x="0" y="526923"/>
                  </a:moveTo>
                  <a:lnTo>
                    <a:pt x="526923" y="0"/>
                  </a:lnTo>
                  <a:lnTo>
                    <a:pt x="605028" y="0"/>
                  </a:lnTo>
                  <a:lnTo>
                    <a:pt x="605028" y="1652397"/>
                  </a:lnTo>
                  <a:lnTo>
                    <a:pt x="78105" y="2179320"/>
                  </a:lnTo>
                  <a:lnTo>
                    <a:pt x="0" y="2179320"/>
                  </a:lnTo>
                  <a:lnTo>
                    <a:pt x="0" y="526923"/>
                  </a:lnTo>
                  <a:close/>
                </a:path>
                <a:path w="605155" h="2179320">
                  <a:moveTo>
                    <a:pt x="0" y="526923"/>
                  </a:moveTo>
                  <a:lnTo>
                    <a:pt x="78105" y="526923"/>
                  </a:lnTo>
                  <a:lnTo>
                    <a:pt x="605028" y="0"/>
                  </a:lnTo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0"/>
            <p:cNvSpPr/>
            <p:nvPr/>
          </p:nvSpPr>
          <p:spPr>
            <a:xfrm>
              <a:off x="1442085" y="4452747"/>
              <a:ext cx="12700" cy="1652905"/>
            </a:xfrm>
            <a:custGeom>
              <a:avLst/>
              <a:gdLst/>
              <a:ahLst/>
              <a:cxnLst/>
              <a:rect l="l" t="t" r="r" b="b"/>
              <a:pathLst>
                <a:path w="12700" h="1652904">
                  <a:moveTo>
                    <a:pt x="0" y="1652396"/>
                  </a:moveTo>
                  <a:lnTo>
                    <a:pt x="12192" y="1652396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1652396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1"/>
            <p:cNvSpPr/>
            <p:nvPr/>
          </p:nvSpPr>
          <p:spPr>
            <a:xfrm>
              <a:off x="1501140" y="4451477"/>
              <a:ext cx="78105" cy="1654175"/>
            </a:xfrm>
            <a:custGeom>
              <a:avLst/>
              <a:gdLst/>
              <a:ahLst/>
              <a:cxnLst/>
              <a:rect l="l" t="t" r="r" b="b"/>
              <a:pathLst>
                <a:path w="78105" h="1654175">
                  <a:moveTo>
                    <a:pt x="77847" y="0"/>
                  </a:moveTo>
                  <a:lnTo>
                    <a:pt x="0" y="0"/>
                  </a:lnTo>
                  <a:lnTo>
                    <a:pt x="0" y="1653667"/>
                  </a:lnTo>
                  <a:lnTo>
                    <a:pt x="77847" y="1653667"/>
                  </a:lnTo>
                  <a:lnTo>
                    <a:pt x="77847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2"/>
            <p:cNvSpPr/>
            <p:nvPr/>
          </p:nvSpPr>
          <p:spPr>
            <a:xfrm>
              <a:off x="1578991" y="3925824"/>
              <a:ext cx="525780" cy="2179320"/>
            </a:xfrm>
            <a:custGeom>
              <a:avLst/>
              <a:gdLst/>
              <a:ahLst/>
              <a:cxnLst/>
              <a:rect l="l" t="t" r="r" b="b"/>
              <a:pathLst>
                <a:path w="525780" h="2179320">
                  <a:moveTo>
                    <a:pt x="525653" y="0"/>
                  </a:moveTo>
                  <a:lnTo>
                    <a:pt x="0" y="525652"/>
                  </a:lnTo>
                  <a:lnTo>
                    <a:pt x="0" y="2179320"/>
                  </a:lnTo>
                  <a:lnTo>
                    <a:pt x="525653" y="1653666"/>
                  </a:lnTo>
                  <a:lnTo>
                    <a:pt x="525653" y="0"/>
                  </a:lnTo>
                  <a:close/>
                </a:path>
              </a:pathLst>
            </a:custGeom>
            <a:solidFill>
              <a:srgbClr val="AEB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3"/>
            <p:cNvSpPr/>
            <p:nvPr/>
          </p:nvSpPr>
          <p:spPr>
            <a:xfrm>
              <a:off x="1501140" y="3925824"/>
              <a:ext cx="603885" cy="525780"/>
            </a:xfrm>
            <a:custGeom>
              <a:avLst/>
              <a:gdLst/>
              <a:ahLst/>
              <a:cxnLst/>
              <a:rect l="l" t="t" r="r" b="b"/>
              <a:pathLst>
                <a:path w="603885" h="525779">
                  <a:moveTo>
                    <a:pt x="603504" y="0"/>
                  </a:moveTo>
                  <a:lnTo>
                    <a:pt x="525653" y="0"/>
                  </a:lnTo>
                  <a:lnTo>
                    <a:pt x="0" y="525652"/>
                  </a:lnTo>
                  <a:lnTo>
                    <a:pt x="77850" y="525652"/>
                  </a:lnTo>
                  <a:lnTo>
                    <a:pt x="603504" y="0"/>
                  </a:lnTo>
                  <a:close/>
                </a:path>
              </a:pathLst>
            </a:custGeom>
            <a:solidFill>
              <a:srgbClr val="E0E8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4"/>
            <p:cNvSpPr/>
            <p:nvPr/>
          </p:nvSpPr>
          <p:spPr>
            <a:xfrm>
              <a:off x="1501140" y="3925824"/>
              <a:ext cx="603885" cy="2179320"/>
            </a:xfrm>
            <a:custGeom>
              <a:avLst/>
              <a:gdLst/>
              <a:ahLst/>
              <a:cxnLst/>
              <a:rect l="l" t="t" r="r" b="b"/>
              <a:pathLst>
                <a:path w="603885" h="2179320">
                  <a:moveTo>
                    <a:pt x="0" y="525652"/>
                  </a:moveTo>
                  <a:lnTo>
                    <a:pt x="525653" y="0"/>
                  </a:lnTo>
                  <a:lnTo>
                    <a:pt x="603504" y="0"/>
                  </a:lnTo>
                  <a:lnTo>
                    <a:pt x="603504" y="1653666"/>
                  </a:lnTo>
                  <a:lnTo>
                    <a:pt x="77850" y="2179320"/>
                  </a:lnTo>
                  <a:lnTo>
                    <a:pt x="0" y="2179320"/>
                  </a:lnTo>
                  <a:lnTo>
                    <a:pt x="0" y="525652"/>
                  </a:lnTo>
                  <a:close/>
                </a:path>
                <a:path w="603885" h="2179320">
                  <a:moveTo>
                    <a:pt x="0" y="525652"/>
                  </a:moveTo>
                  <a:lnTo>
                    <a:pt x="77850" y="525652"/>
                  </a:lnTo>
                  <a:lnTo>
                    <a:pt x="603504" y="0"/>
                  </a:lnTo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5"/>
            <p:cNvSpPr/>
            <p:nvPr/>
          </p:nvSpPr>
          <p:spPr>
            <a:xfrm>
              <a:off x="1572895" y="4451477"/>
              <a:ext cx="12700" cy="1654175"/>
            </a:xfrm>
            <a:custGeom>
              <a:avLst/>
              <a:gdLst/>
              <a:ahLst/>
              <a:cxnLst/>
              <a:rect l="l" t="t" r="r" b="b"/>
              <a:pathLst>
                <a:path w="12700" h="1654175">
                  <a:moveTo>
                    <a:pt x="0" y="1653667"/>
                  </a:moveTo>
                  <a:lnTo>
                    <a:pt x="12192" y="1653667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1653667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7" name="object 166"/>
          <p:cNvGrpSpPr/>
          <p:nvPr/>
        </p:nvGrpSpPr>
        <p:grpSpPr>
          <a:xfrm>
            <a:off x="10104119" y="4315967"/>
            <a:ext cx="467995" cy="1397635"/>
            <a:chOff x="10104119" y="4315967"/>
            <a:chExt cx="467995" cy="1397635"/>
          </a:xfrm>
        </p:grpSpPr>
        <p:sp>
          <p:nvSpPr>
            <p:cNvPr id="168" name="object 167"/>
            <p:cNvSpPr/>
            <p:nvPr/>
          </p:nvSpPr>
          <p:spPr>
            <a:xfrm>
              <a:off x="10110215" y="4718964"/>
              <a:ext cx="59055" cy="988694"/>
            </a:xfrm>
            <a:custGeom>
              <a:avLst/>
              <a:gdLst/>
              <a:ahLst/>
              <a:cxnLst/>
              <a:rect l="l" t="t" r="r" b="b"/>
              <a:pathLst>
                <a:path w="59054" h="988695">
                  <a:moveTo>
                    <a:pt x="58778" y="0"/>
                  </a:moveTo>
                  <a:lnTo>
                    <a:pt x="0" y="0"/>
                  </a:lnTo>
                  <a:lnTo>
                    <a:pt x="0" y="988415"/>
                  </a:lnTo>
                  <a:lnTo>
                    <a:pt x="58778" y="988415"/>
                  </a:lnTo>
                  <a:lnTo>
                    <a:pt x="58778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8"/>
            <p:cNvSpPr/>
            <p:nvPr/>
          </p:nvSpPr>
          <p:spPr>
            <a:xfrm>
              <a:off x="10169016" y="4322063"/>
              <a:ext cx="396875" cy="1385570"/>
            </a:xfrm>
            <a:custGeom>
              <a:avLst/>
              <a:gdLst/>
              <a:ahLst/>
              <a:cxnLst/>
              <a:rect l="l" t="t" r="r" b="b"/>
              <a:pathLst>
                <a:path w="396875" h="1385570">
                  <a:moveTo>
                    <a:pt x="396875" y="0"/>
                  </a:moveTo>
                  <a:lnTo>
                    <a:pt x="0" y="396875"/>
                  </a:lnTo>
                  <a:lnTo>
                    <a:pt x="0" y="1385316"/>
                  </a:lnTo>
                  <a:lnTo>
                    <a:pt x="396875" y="988441"/>
                  </a:lnTo>
                  <a:lnTo>
                    <a:pt x="396875" y="0"/>
                  </a:lnTo>
                  <a:close/>
                </a:path>
              </a:pathLst>
            </a:custGeom>
            <a:solidFill>
              <a:srgbClr val="AEB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69"/>
            <p:cNvSpPr/>
            <p:nvPr/>
          </p:nvSpPr>
          <p:spPr>
            <a:xfrm>
              <a:off x="10110215" y="4322063"/>
              <a:ext cx="455930" cy="396875"/>
            </a:xfrm>
            <a:custGeom>
              <a:avLst/>
              <a:gdLst/>
              <a:ahLst/>
              <a:cxnLst/>
              <a:rect l="l" t="t" r="r" b="b"/>
              <a:pathLst>
                <a:path w="455929" h="396875">
                  <a:moveTo>
                    <a:pt x="455675" y="0"/>
                  </a:moveTo>
                  <a:lnTo>
                    <a:pt x="396875" y="0"/>
                  </a:lnTo>
                  <a:lnTo>
                    <a:pt x="0" y="396875"/>
                  </a:lnTo>
                  <a:lnTo>
                    <a:pt x="58800" y="396875"/>
                  </a:lnTo>
                  <a:lnTo>
                    <a:pt x="455675" y="0"/>
                  </a:lnTo>
                  <a:close/>
                </a:path>
              </a:pathLst>
            </a:custGeom>
            <a:solidFill>
              <a:srgbClr val="E0E8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0"/>
            <p:cNvSpPr/>
            <p:nvPr/>
          </p:nvSpPr>
          <p:spPr>
            <a:xfrm>
              <a:off x="10110215" y="4322063"/>
              <a:ext cx="455930" cy="1385570"/>
            </a:xfrm>
            <a:custGeom>
              <a:avLst/>
              <a:gdLst/>
              <a:ahLst/>
              <a:cxnLst/>
              <a:rect l="l" t="t" r="r" b="b"/>
              <a:pathLst>
                <a:path w="455929" h="1385570">
                  <a:moveTo>
                    <a:pt x="0" y="396875"/>
                  </a:moveTo>
                  <a:lnTo>
                    <a:pt x="396875" y="0"/>
                  </a:lnTo>
                  <a:lnTo>
                    <a:pt x="455675" y="0"/>
                  </a:lnTo>
                  <a:lnTo>
                    <a:pt x="455675" y="988441"/>
                  </a:lnTo>
                  <a:lnTo>
                    <a:pt x="58800" y="1385316"/>
                  </a:lnTo>
                  <a:lnTo>
                    <a:pt x="0" y="1385316"/>
                  </a:lnTo>
                  <a:lnTo>
                    <a:pt x="0" y="396875"/>
                  </a:lnTo>
                  <a:close/>
                </a:path>
                <a:path w="455929" h="1385570">
                  <a:moveTo>
                    <a:pt x="0" y="396875"/>
                  </a:moveTo>
                  <a:lnTo>
                    <a:pt x="58800" y="396875"/>
                  </a:lnTo>
                  <a:lnTo>
                    <a:pt x="455675" y="0"/>
                  </a:lnTo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1"/>
            <p:cNvSpPr/>
            <p:nvPr/>
          </p:nvSpPr>
          <p:spPr>
            <a:xfrm>
              <a:off x="10162920" y="4718938"/>
              <a:ext cx="12700" cy="988694"/>
            </a:xfrm>
            <a:custGeom>
              <a:avLst/>
              <a:gdLst/>
              <a:ahLst/>
              <a:cxnLst/>
              <a:rect l="l" t="t" r="r" b="b"/>
              <a:pathLst>
                <a:path w="12700" h="988695">
                  <a:moveTo>
                    <a:pt x="0" y="988441"/>
                  </a:moveTo>
                  <a:lnTo>
                    <a:pt x="12192" y="988441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988441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3" name="object 172"/>
          <p:cNvSpPr txBox="1"/>
          <p:nvPr/>
        </p:nvSpPr>
        <p:spPr>
          <a:xfrm>
            <a:off x="5152135" y="5520639"/>
            <a:ext cx="1512570" cy="641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3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×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2000" spc="-5" dirty="0">
                <a:latin typeface="微软雅黑"/>
                <a:cs typeface="微软雅黑"/>
              </a:rPr>
              <a:t>Convolution</a:t>
            </a:r>
            <a:endParaRPr sz="200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68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多个输入</a:t>
            </a:r>
            <a:r>
              <a:rPr lang="zh-CN" altLang="en-US" dirty="0" smtClean="0"/>
              <a:t>通道</a:t>
            </a:r>
            <a:endParaRPr lang="zh-CN" altLang="en-US" dirty="0"/>
          </a:p>
        </p:txBody>
      </p:sp>
      <p:grpSp>
        <p:nvGrpSpPr>
          <p:cNvPr id="3" name="object 2"/>
          <p:cNvGrpSpPr/>
          <p:nvPr/>
        </p:nvGrpSpPr>
        <p:grpSpPr>
          <a:xfrm>
            <a:off x="3234689" y="4111752"/>
            <a:ext cx="5688330" cy="1397635"/>
            <a:chOff x="3234689" y="4111752"/>
            <a:chExt cx="5688330" cy="1397635"/>
          </a:xfrm>
        </p:grpSpPr>
        <p:sp>
          <p:nvSpPr>
            <p:cNvPr id="4" name="object 3"/>
            <p:cNvSpPr/>
            <p:nvPr/>
          </p:nvSpPr>
          <p:spPr>
            <a:xfrm>
              <a:off x="3234689" y="4834890"/>
              <a:ext cx="3224530" cy="0"/>
            </a:xfrm>
            <a:custGeom>
              <a:avLst/>
              <a:gdLst/>
              <a:ahLst/>
              <a:cxnLst/>
              <a:rect l="l" t="t" r="r" b="b"/>
              <a:pathLst>
                <a:path w="3224529">
                  <a:moveTo>
                    <a:pt x="0" y="0"/>
                  </a:moveTo>
                  <a:lnTo>
                    <a:pt x="2373630" y="0"/>
                  </a:lnTo>
                </a:path>
                <a:path w="3224529">
                  <a:moveTo>
                    <a:pt x="2432603" y="0"/>
                  </a:moveTo>
                  <a:lnTo>
                    <a:pt x="3224149" y="0"/>
                  </a:lnTo>
                </a:path>
              </a:pathLst>
            </a:custGeom>
            <a:ln w="38100">
              <a:solidFill>
                <a:srgbClr val="B82B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4"/>
            <p:cNvSpPr/>
            <p:nvPr/>
          </p:nvSpPr>
          <p:spPr>
            <a:xfrm>
              <a:off x="5608319" y="4516069"/>
              <a:ext cx="59055" cy="987425"/>
            </a:xfrm>
            <a:custGeom>
              <a:avLst/>
              <a:gdLst/>
              <a:ahLst/>
              <a:cxnLst/>
              <a:rect l="l" t="t" r="r" b="b"/>
              <a:pathLst>
                <a:path w="59054" h="987425">
                  <a:moveTo>
                    <a:pt x="58973" y="0"/>
                  </a:moveTo>
                  <a:lnTo>
                    <a:pt x="0" y="0"/>
                  </a:lnTo>
                  <a:lnTo>
                    <a:pt x="0" y="987094"/>
                  </a:lnTo>
                  <a:lnTo>
                    <a:pt x="58973" y="987094"/>
                  </a:lnTo>
                  <a:lnTo>
                    <a:pt x="58973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/>
            <p:cNvSpPr/>
            <p:nvPr/>
          </p:nvSpPr>
          <p:spPr>
            <a:xfrm>
              <a:off x="5667247" y="4117848"/>
              <a:ext cx="398780" cy="1385570"/>
            </a:xfrm>
            <a:custGeom>
              <a:avLst/>
              <a:gdLst/>
              <a:ahLst/>
              <a:cxnLst/>
              <a:rect l="l" t="t" r="r" b="b"/>
              <a:pathLst>
                <a:path w="398779" h="1385570">
                  <a:moveTo>
                    <a:pt x="398272" y="0"/>
                  </a:moveTo>
                  <a:lnTo>
                    <a:pt x="0" y="398271"/>
                  </a:lnTo>
                  <a:lnTo>
                    <a:pt x="0" y="1385315"/>
                  </a:lnTo>
                  <a:lnTo>
                    <a:pt x="398272" y="987044"/>
                  </a:lnTo>
                  <a:lnTo>
                    <a:pt x="398272" y="0"/>
                  </a:lnTo>
                  <a:close/>
                </a:path>
              </a:pathLst>
            </a:custGeom>
            <a:solidFill>
              <a:srgbClr val="CDC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/>
            <p:cNvSpPr/>
            <p:nvPr/>
          </p:nvSpPr>
          <p:spPr>
            <a:xfrm>
              <a:off x="5608319" y="4117848"/>
              <a:ext cx="457200" cy="398780"/>
            </a:xfrm>
            <a:custGeom>
              <a:avLst/>
              <a:gdLst/>
              <a:ahLst/>
              <a:cxnLst/>
              <a:rect l="l" t="t" r="r" b="b"/>
              <a:pathLst>
                <a:path w="457200" h="398779">
                  <a:moveTo>
                    <a:pt x="457200" y="0"/>
                  </a:moveTo>
                  <a:lnTo>
                    <a:pt x="398271" y="0"/>
                  </a:lnTo>
                  <a:lnTo>
                    <a:pt x="0" y="398271"/>
                  </a:lnTo>
                  <a:lnTo>
                    <a:pt x="58927" y="398271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/>
            <p:cNvSpPr/>
            <p:nvPr/>
          </p:nvSpPr>
          <p:spPr>
            <a:xfrm>
              <a:off x="5608319" y="4117848"/>
              <a:ext cx="457200" cy="1385570"/>
            </a:xfrm>
            <a:custGeom>
              <a:avLst/>
              <a:gdLst/>
              <a:ahLst/>
              <a:cxnLst/>
              <a:rect l="l" t="t" r="r" b="b"/>
              <a:pathLst>
                <a:path w="457200" h="1385570">
                  <a:moveTo>
                    <a:pt x="0" y="398271"/>
                  </a:moveTo>
                  <a:lnTo>
                    <a:pt x="398271" y="0"/>
                  </a:lnTo>
                  <a:lnTo>
                    <a:pt x="457200" y="0"/>
                  </a:lnTo>
                  <a:lnTo>
                    <a:pt x="457200" y="987044"/>
                  </a:lnTo>
                  <a:lnTo>
                    <a:pt x="58927" y="1385315"/>
                  </a:lnTo>
                  <a:lnTo>
                    <a:pt x="0" y="1385315"/>
                  </a:lnTo>
                  <a:lnTo>
                    <a:pt x="0" y="398271"/>
                  </a:lnTo>
                  <a:close/>
                </a:path>
                <a:path w="457200" h="1385570">
                  <a:moveTo>
                    <a:pt x="0" y="398271"/>
                  </a:moveTo>
                  <a:lnTo>
                    <a:pt x="58927" y="398271"/>
                  </a:lnTo>
                  <a:lnTo>
                    <a:pt x="457200" y="0"/>
                  </a:lnTo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/>
            <p:cNvSpPr/>
            <p:nvPr/>
          </p:nvSpPr>
          <p:spPr>
            <a:xfrm>
              <a:off x="5661151" y="4516120"/>
              <a:ext cx="12700" cy="987425"/>
            </a:xfrm>
            <a:custGeom>
              <a:avLst/>
              <a:gdLst/>
              <a:ahLst/>
              <a:cxnLst/>
              <a:rect l="l" t="t" r="r" b="b"/>
              <a:pathLst>
                <a:path w="12700" h="987425">
                  <a:moveTo>
                    <a:pt x="0" y="987043"/>
                  </a:moveTo>
                  <a:lnTo>
                    <a:pt x="12192" y="987043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987043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/>
            <p:cNvSpPr/>
            <p:nvPr/>
          </p:nvSpPr>
          <p:spPr>
            <a:xfrm>
              <a:off x="5730239" y="4514748"/>
              <a:ext cx="59055" cy="988694"/>
            </a:xfrm>
            <a:custGeom>
              <a:avLst/>
              <a:gdLst/>
              <a:ahLst/>
              <a:cxnLst/>
              <a:rect l="l" t="t" r="r" b="b"/>
              <a:pathLst>
                <a:path w="59054" h="988695">
                  <a:moveTo>
                    <a:pt x="58776" y="0"/>
                  </a:moveTo>
                  <a:lnTo>
                    <a:pt x="0" y="0"/>
                  </a:lnTo>
                  <a:lnTo>
                    <a:pt x="0" y="988415"/>
                  </a:lnTo>
                  <a:lnTo>
                    <a:pt x="58776" y="988415"/>
                  </a:lnTo>
                  <a:lnTo>
                    <a:pt x="58776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/>
            <p:cNvSpPr/>
            <p:nvPr/>
          </p:nvSpPr>
          <p:spPr>
            <a:xfrm>
              <a:off x="5789041" y="4117848"/>
              <a:ext cx="396875" cy="1385570"/>
            </a:xfrm>
            <a:custGeom>
              <a:avLst/>
              <a:gdLst/>
              <a:ahLst/>
              <a:cxnLst/>
              <a:rect l="l" t="t" r="r" b="b"/>
              <a:pathLst>
                <a:path w="396875" h="1385570">
                  <a:moveTo>
                    <a:pt x="396875" y="0"/>
                  </a:moveTo>
                  <a:lnTo>
                    <a:pt x="0" y="396875"/>
                  </a:lnTo>
                  <a:lnTo>
                    <a:pt x="0" y="1385315"/>
                  </a:lnTo>
                  <a:lnTo>
                    <a:pt x="396875" y="988440"/>
                  </a:lnTo>
                  <a:lnTo>
                    <a:pt x="396875" y="0"/>
                  </a:lnTo>
                  <a:close/>
                </a:path>
              </a:pathLst>
            </a:custGeom>
            <a:solidFill>
              <a:srgbClr val="CDC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/>
            <p:cNvSpPr/>
            <p:nvPr/>
          </p:nvSpPr>
          <p:spPr>
            <a:xfrm>
              <a:off x="5730239" y="4117848"/>
              <a:ext cx="455930" cy="396875"/>
            </a:xfrm>
            <a:custGeom>
              <a:avLst/>
              <a:gdLst/>
              <a:ahLst/>
              <a:cxnLst/>
              <a:rect l="l" t="t" r="r" b="b"/>
              <a:pathLst>
                <a:path w="455929" h="396875">
                  <a:moveTo>
                    <a:pt x="455675" y="0"/>
                  </a:moveTo>
                  <a:lnTo>
                    <a:pt x="396875" y="0"/>
                  </a:lnTo>
                  <a:lnTo>
                    <a:pt x="0" y="396875"/>
                  </a:lnTo>
                  <a:lnTo>
                    <a:pt x="58800" y="396875"/>
                  </a:lnTo>
                  <a:lnTo>
                    <a:pt x="455675" y="0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2"/>
            <p:cNvSpPr/>
            <p:nvPr/>
          </p:nvSpPr>
          <p:spPr>
            <a:xfrm>
              <a:off x="5730239" y="4117848"/>
              <a:ext cx="455930" cy="1385570"/>
            </a:xfrm>
            <a:custGeom>
              <a:avLst/>
              <a:gdLst/>
              <a:ahLst/>
              <a:cxnLst/>
              <a:rect l="l" t="t" r="r" b="b"/>
              <a:pathLst>
                <a:path w="455929" h="1385570">
                  <a:moveTo>
                    <a:pt x="0" y="396875"/>
                  </a:moveTo>
                  <a:lnTo>
                    <a:pt x="396875" y="0"/>
                  </a:lnTo>
                  <a:lnTo>
                    <a:pt x="455675" y="0"/>
                  </a:lnTo>
                  <a:lnTo>
                    <a:pt x="455675" y="988440"/>
                  </a:lnTo>
                  <a:lnTo>
                    <a:pt x="58800" y="1385315"/>
                  </a:lnTo>
                  <a:lnTo>
                    <a:pt x="0" y="1385315"/>
                  </a:lnTo>
                  <a:lnTo>
                    <a:pt x="0" y="396875"/>
                  </a:lnTo>
                  <a:close/>
                </a:path>
                <a:path w="455929" h="1385570">
                  <a:moveTo>
                    <a:pt x="0" y="396875"/>
                  </a:moveTo>
                  <a:lnTo>
                    <a:pt x="58800" y="396875"/>
                  </a:lnTo>
                  <a:lnTo>
                    <a:pt x="455675" y="0"/>
                  </a:lnTo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3"/>
            <p:cNvSpPr/>
            <p:nvPr/>
          </p:nvSpPr>
          <p:spPr>
            <a:xfrm>
              <a:off x="5782944" y="4514723"/>
              <a:ext cx="12700" cy="988694"/>
            </a:xfrm>
            <a:custGeom>
              <a:avLst/>
              <a:gdLst/>
              <a:ahLst/>
              <a:cxnLst/>
              <a:rect l="l" t="t" r="r" b="b"/>
              <a:pathLst>
                <a:path w="12700" h="988695">
                  <a:moveTo>
                    <a:pt x="0" y="988440"/>
                  </a:moveTo>
                  <a:lnTo>
                    <a:pt x="12192" y="988440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98844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/>
            <p:cNvSpPr/>
            <p:nvPr/>
          </p:nvSpPr>
          <p:spPr>
            <a:xfrm>
              <a:off x="5850635" y="4514748"/>
              <a:ext cx="59055" cy="988694"/>
            </a:xfrm>
            <a:custGeom>
              <a:avLst/>
              <a:gdLst/>
              <a:ahLst/>
              <a:cxnLst/>
              <a:rect l="l" t="t" r="r" b="b"/>
              <a:pathLst>
                <a:path w="59054" h="988695">
                  <a:moveTo>
                    <a:pt x="58776" y="0"/>
                  </a:moveTo>
                  <a:lnTo>
                    <a:pt x="0" y="0"/>
                  </a:lnTo>
                  <a:lnTo>
                    <a:pt x="0" y="988415"/>
                  </a:lnTo>
                  <a:lnTo>
                    <a:pt x="58776" y="988415"/>
                  </a:lnTo>
                  <a:lnTo>
                    <a:pt x="58776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/>
            <p:cNvSpPr/>
            <p:nvPr/>
          </p:nvSpPr>
          <p:spPr>
            <a:xfrm>
              <a:off x="5909436" y="4117848"/>
              <a:ext cx="396875" cy="1385570"/>
            </a:xfrm>
            <a:custGeom>
              <a:avLst/>
              <a:gdLst/>
              <a:ahLst/>
              <a:cxnLst/>
              <a:rect l="l" t="t" r="r" b="b"/>
              <a:pathLst>
                <a:path w="396875" h="1385570">
                  <a:moveTo>
                    <a:pt x="396875" y="0"/>
                  </a:moveTo>
                  <a:lnTo>
                    <a:pt x="0" y="396875"/>
                  </a:lnTo>
                  <a:lnTo>
                    <a:pt x="0" y="1385315"/>
                  </a:lnTo>
                  <a:lnTo>
                    <a:pt x="396875" y="988440"/>
                  </a:lnTo>
                  <a:lnTo>
                    <a:pt x="396875" y="0"/>
                  </a:lnTo>
                  <a:close/>
                </a:path>
              </a:pathLst>
            </a:custGeom>
            <a:solidFill>
              <a:srgbClr val="CDC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/>
            <p:cNvSpPr/>
            <p:nvPr/>
          </p:nvSpPr>
          <p:spPr>
            <a:xfrm>
              <a:off x="5850635" y="4117848"/>
              <a:ext cx="455930" cy="396875"/>
            </a:xfrm>
            <a:custGeom>
              <a:avLst/>
              <a:gdLst/>
              <a:ahLst/>
              <a:cxnLst/>
              <a:rect l="l" t="t" r="r" b="b"/>
              <a:pathLst>
                <a:path w="455929" h="396875">
                  <a:moveTo>
                    <a:pt x="455675" y="0"/>
                  </a:moveTo>
                  <a:lnTo>
                    <a:pt x="396875" y="0"/>
                  </a:lnTo>
                  <a:lnTo>
                    <a:pt x="0" y="396875"/>
                  </a:lnTo>
                  <a:lnTo>
                    <a:pt x="58800" y="396875"/>
                  </a:lnTo>
                  <a:lnTo>
                    <a:pt x="455675" y="0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/>
            <p:cNvSpPr/>
            <p:nvPr/>
          </p:nvSpPr>
          <p:spPr>
            <a:xfrm>
              <a:off x="5850635" y="4117848"/>
              <a:ext cx="455930" cy="1385570"/>
            </a:xfrm>
            <a:custGeom>
              <a:avLst/>
              <a:gdLst/>
              <a:ahLst/>
              <a:cxnLst/>
              <a:rect l="l" t="t" r="r" b="b"/>
              <a:pathLst>
                <a:path w="455929" h="1385570">
                  <a:moveTo>
                    <a:pt x="0" y="396875"/>
                  </a:moveTo>
                  <a:lnTo>
                    <a:pt x="396875" y="0"/>
                  </a:lnTo>
                  <a:lnTo>
                    <a:pt x="455675" y="0"/>
                  </a:lnTo>
                  <a:lnTo>
                    <a:pt x="455675" y="988440"/>
                  </a:lnTo>
                  <a:lnTo>
                    <a:pt x="58800" y="1385315"/>
                  </a:lnTo>
                  <a:lnTo>
                    <a:pt x="0" y="1385315"/>
                  </a:lnTo>
                  <a:lnTo>
                    <a:pt x="0" y="396875"/>
                  </a:lnTo>
                  <a:close/>
                </a:path>
                <a:path w="455929" h="1385570">
                  <a:moveTo>
                    <a:pt x="0" y="396875"/>
                  </a:moveTo>
                  <a:lnTo>
                    <a:pt x="58800" y="396875"/>
                  </a:lnTo>
                  <a:lnTo>
                    <a:pt x="455675" y="0"/>
                  </a:lnTo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/>
            <p:cNvSpPr/>
            <p:nvPr/>
          </p:nvSpPr>
          <p:spPr>
            <a:xfrm>
              <a:off x="5903341" y="4514723"/>
              <a:ext cx="12700" cy="988694"/>
            </a:xfrm>
            <a:custGeom>
              <a:avLst/>
              <a:gdLst/>
              <a:ahLst/>
              <a:cxnLst/>
              <a:rect l="l" t="t" r="r" b="b"/>
              <a:pathLst>
                <a:path w="12700" h="988695">
                  <a:moveTo>
                    <a:pt x="0" y="988440"/>
                  </a:moveTo>
                  <a:lnTo>
                    <a:pt x="12192" y="988440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98844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/>
            <p:cNvSpPr/>
            <p:nvPr/>
          </p:nvSpPr>
          <p:spPr>
            <a:xfrm>
              <a:off x="6154547" y="4767453"/>
              <a:ext cx="2767965" cy="114300"/>
            </a:xfrm>
            <a:custGeom>
              <a:avLst/>
              <a:gdLst/>
              <a:ahLst/>
              <a:cxnLst/>
              <a:rect l="l" t="t" r="r" b="b"/>
              <a:pathLst>
                <a:path w="2767965" h="114300">
                  <a:moveTo>
                    <a:pt x="2730292" y="38100"/>
                  </a:moveTo>
                  <a:lnTo>
                    <a:pt x="2672587" y="38100"/>
                  </a:lnTo>
                  <a:lnTo>
                    <a:pt x="2672714" y="76200"/>
                  </a:lnTo>
                  <a:lnTo>
                    <a:pt x="2653665" y="76266"/>
                  </a:lnTo>
                  <a:lnTo>
                    <a:pt x="2653792" y="114300"/>
                  </a:lnTo>
                  <a:lnTo>
                    <a:pt x="2767964" y="56769"/>
                  </a:lnTo>
                  <a:lnTo>
                    <a:pt x="2730292" y="38100"/>
                  </a:lnTo>
                  <a:close/>
                </a:path>
                <a:path w="2767965" h="114300">
                  <a:moveTo>
                    <a:pt x="2653538" y="38166"/>
                  </a:moveTo>
                  <a:lnTo>
                    <a:pt x="0" y="47498"/>
                  </a:lnTo>
                  <a:lnTo>
                    <a:pt x="253" y="85598"/>
                  </a:lnTo>
                  <a:lnTo>
                    <a:pt x="2653665" y="76266"/>
                  </a:lnTo>
                  <a:lnTo>
                    <a:pt x="2653538" y="38166"/>
                  </a:lnTo>
                  <a:close/>
                </a:path>
                <a:path w="2767965" h="114300">
                  <a:moveTo>
                    <a:pt x="2672587" y="38100"/>
                  </a:moveTo>
                  <a:lnTo>
                    <a:pt x="2653538" y="38166"/>
                  </a:lnTo>
                  <a:lnTo>
                    <a:pt x="2653665" y="76266"/>
                  </a:lnTo>
                  <a:lnTo>
                    <a:pt x="2672714" y="76200"/>
                  </a:lnTo>
                  <a:lnTo>
                    <a:pt x="2672587" y="38100"/>
                  </a:lnTo>
                  <a:close/>
                </a:path>
                <a:path w="2767965" h="114300">
                  <a:moveTo>
                    <a:pt x="2653410" y="0"/>
                  </a:moveTo>
                  <a:lnTo>
                    <a:pt x="2653538" y="38166"/>
                  </a:lnTo>
                  <a:lnTo>
                    <a:pt x="2730292" y="38100"/>
                  </a:lnTo>
                  <a:lnTo>
                    <a:pt x="2653410" y="0"/>
                  </a:lnTo>
                  <a:close/>
                </a:path>
              </a:pathLst>
            </a:custGeom>
            <a:solidFill>
              <a:srgbClr val="B82B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1"/>
          <p:cNvGrpSpPr/>
          <p:nvPr/>
        </p:nvGrpSpPr>
        <p:grpSpPr>
          <a:xfrm>
            <a:off x="799388" y="1102233"/>
            <a:ext cx="1495425" cy="1511300"/>
            <a:chOff x="799388" y="1102233"/>
            <a:chExt cx="1495425" cy="1511300"/>
          </a:xfrm>
        </p:grpSpPr>
        <p:sp>
          <p:nvSpPr>
            <p:cNvPr id="23" name="object 22"/>
            <p:cNvSpPr/>
            <p:nvPr/>
          </p:nvSpPr>
          <p:spPr>
            <a:xfrm>
              <a:off x="812088" y="1114945"/>
              <a:ext cx="1470025" cy="1485900"/>
            </a:xfrm>
            <a:custGeom>
              <a:avLst/>
              <a:gdLst/>
              <a:ahLst/>
              <a:cxnLst/>
              <a:rect l="l" t="t" r="r" b="b"/>
              <a:pathLst>
                <a:path w="1470025" h="1485900">
                  <a:moveTo>
                    <a:pt x="255828" y="1188720"/>
                  </a:moveTo>
                  <a:lnTo>
                    <a:pt x="0" y="1188720"/>
                  </a:lnTo>
                  <a:lnTo>
                    <a:pt x="0" y="1318120"/>
                  </a:lnTo>
                  <a:lnTo>
                    <a:pt x="0" y="1485887"/>
                  </a:lnTo>
                  <a:lnTo>
                    <a:pt x="127914" y="1485887"/>
                  </a:lnTo>
                  <a:lnTo>
                    <a:pt x="127914" y="1318120"/>
                  </a:lnTo>
                  <a:lnTo>
                    <a:pt x="255828" y="1318120"/>
                  </a:lnTo>
                  <a:lnTo>
                    <a:pt x="255828" y="1188720"/>
                  </a:lnTo>
                  <a:close/>
                </a:path>
                <a:path w="1470025" h="1485900">
                  <a:moveTo>
                    <a:pt x="255828" y="891540"/>
                  </a:moveTo>
                  <a:lnTo>
                    <a:pt x="0" y="891540"/>
                  </a:lnTo>
                  <a:lnTo>
                    <a:pt x="0" y="1020940"/>
                  </a:lnTo>
                  <a:lnTo>
                    <a:pt x="0" y="1188707"/>
                  </a:lnTo>
                  <a:lnTo>
                    <a:pt x="127914" y="1188707"/>
                  </a:lnTo>
                  <a:lnTo>
                    <a:pt x="127914" y="1020940"/>
                  </a:lnTo>
                  <a:lnTo>
                    <a:pt x="255828" y="1020940"/>
                  </a:lnTo>
                  <a:lnTo>
                    <a:pt x="255828" y="891540"/>
                  </a:lnTo>
                  <a:close/>
                </a:path>
                <a:path w="1470025" h="1485900">
                  <a:moveTo>
                    <a:pt x="255828" y="594360"/>
                  </a:moveTo>
                  <a:lnTo>
                    <a:pt x="0" y="594360"/>
                  </a:lnTo>
                  <a:lnTo>
                    <a:pt x="0" y="723760"/>
                  </a:lnTo>
                  <a:lnTo>
                    <a:pt x="0" y="891527"/>
                  </a:lnTo>
                  <a:lnTo>
                    <a:pt x="127914" y="891527"/>
                  </a:lnTo>
                  <a:lnTo>
                    <a:pt x="127914" y="723760"/>
                  </a:lnTo>
                  <a:lnTo>
                    <a:pt x="255828" y="723760"/>
                  </a:lnTo>
                  <a:lnTo>
                    <a:pt x="255828" y="594360"/>
                  </a:lnTo>
                  <a:close/>
                </a:path>
                <a:path w="1470025" h="1485900">
                  <a:moveTo>
                    <a:pt x="255828" y="297180"/>
                  </a:moveTo>
                  <a:lnTo>
                    <a:pt x="0" y="297180"/>
                  </a:lnTo>
                  <a:lnTo>
                    <a:pt x="0" y="426580"/>
                  </a:lnTo>
                  <a:lnTo>
                    <a:pt x="0" y="594347"/>
                  </a:lnTo>
                  <a:lnTo>
                    <a:pt x="127914" y="594347"/>
                  </a:lnTo>
                  <a:lnTo>
                    <a:pt x="127914" y="426580"/>
                  </a:lnTo>
                  <a:lnTo>
                    <a:pt x="255828" y="426580"/>
                  </a:lnTo>
                  <a:lnTo>
                    <a:pt x="255828" y="297180"/>
                  </a:lnTo>
                  <a:close/>
                </a:path>
                <a:path w="1470025" h="1485900">
                  <a:moveTo>
                    <a:pt x="881951" y="0"/>
                  </a:moveTo>
                  <a:lnTo>
                    <a:pt x="587984" y="0"/>
                  </a:lnTo>
                  <a:lnTo>
                    <a:pt x="293992" y="0"/>
                  </a:lnTo>
                  <a:lnTo>
                    <a:pt x="0" y="0"/>
                  </a:lnTo>
                  <a:lnTo>
                    <a:pt x="0" y="129413"/>
                  </a:lnTo>
                  <a:lnTo>
                    <a:pt x="0" y="258826"/>
                  </a:lnTo>
                  <a:lnTo>
                    <a:pt x="0" y="297167"/>
                  </a:lnTo>
                  <a:lnTo>
                    <a:pt x="293992" y="297167"/>
                  </a:lnTo>
                  <a:lnTo>
                    <a:pt x="293992" y="258826"/>
                  </a:lnTo>
                  <a:lnTo>
                    <a:pt x="421906" y="258826"/>
                  </a:lnTo>
                  <a:lnTo>
                    <a:pt x="421906" y="129413"/>
                  </a:lnTo>
                  <a:lnTo>
                    <a:pt x="587959" y="129413"/>
                  </a:lnTo>
                  <a:lnTo>
                    <a:pt x="587959" y="258826"/>
                  </a:lnTo>
                  <a:lnTo>
                    <a:pt x="715848" y="258826"/>
                  </a:lnTo>
                  <a:lnTo>
                    <a:pt x="715848" y="129413"/>
                  </a:lnTo>
                  <a:lnTo>
                    <a:pt x="881951" y="129413"/>
                  </a:lnTo>
                  <a:lnTo>
                    <a:pt x="881951" y="0"/>
                  </a:lnTo>
                  <a:close/>
                </a:path>
                <a:path w="1470025" h="1485900">
                  <a:moveTo>
                    <a:pt x="1175956" y="0"/>
                  </a:moveTo>
                  <a:lnTo>
                    <a:pt x="881964" y="0"/>
                  </a:lnTo>
                  <a:lnTo>
                    <a:pt x="881964" y="129413"/>
                  </a:lnTo>
                  <a:lnTo>
                    <a:pt x="881964" y="258826"/>
                  </a:lnTo>
                  <a:lnTo>
                    <a:pt x="1009853" y="258826"/>
                  </a:lnTo>
                  <a:lnTo>
                    <a:pt x="1009853" y="129413"/>
                  </a:lnTo>
                  <a:lnTo>
                    <a:pt x="1175956" y="129413"/>
                  </a:lnTo>
                  <a:lnTo>
                    <a:pt x="1175956" y="0"/>
                  </a:lnTo>
                  <a:close/>
                </a:path>
                <a:path w="1470025" h="1485900">
                  <a:moveTo>
                    <a:pt x="1469961" y="0"/>
                  </a:moveTo>
                  <a:lnTo>
                    <a:pt x="1175969" y="0"/>
                  </a:lnTo>
                  <a:lnTo>
                    <a:pt x="1175969" y="129413"/>
                  </a:lnTo>
                  <a:lnTo>
                    <a:pt x="1175969" y="258826"/>
                  </a:lnTo>
                  <a:lnTo>
                    <a:pt x="1303858" y="258826"/>
                  </a:lnTo>
                  <a:lnTo>
                    <a:pt x="1303858" y="129413"/>
                  </a:lnTo>
                  <a:lnTo>
                    <a:pt x="1469961" y="129413"/>
                  </a:lnTo>
                  <a:lnTo>
                    <a:pt x="1469961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3"/>
            <p:cNvSpPr/>
            <p:nvPr/>
          </p:nvSpPr>
          <p:spPr>
            <a:xfrm>
              <a:off x="805738" y="1108583"/>
              <a:ext cx="1182370" cy="303530"/>
            </a:xfrm>
            <a:custGeom>
              <a:avLst/>
              <a:gdLst/>
              <a:ahLst/>
              <a:cxnLst/>
              <a:rect l="l" t="t" r="r" b="b"/>
              <a:pathLst>
                <a:path w="1182370" h="303530">
                  <a:moveTo>
                    <a:pt x="300342" y="0"/>
                  </a:moveTo>
                  <a:lnTo>
                    <a:pt x="300342" y="135775"/>
                  </a:lnTo>
                </a:path>
                <a:path w="1182370" h="303530">
                  <a:moveTo>
                    <a:pt x="594309" y="0"/>
                  </a:moveTo>
                  <a:lnTo>
                    <a:pt x="594309" y="135775"/>
                  </a:lnTo>
                </a:path>
                <a:path w="1182370" h="303530">
                  <a:moveTo>
                    <a:pt x="888314" y="0"/>
                  </a:moveTo>
                  <a:lnTo>
                    <a:pt x="888314" y="135775"/>
                  </a:lnTo>
                </a:path>
                <a:path w="1182370" h="303530">
                  <a:moveTo>
                    <a:pt x="1182319" y="0"/>
                  </a:moveTo>
                  <a:lnTo>
                    <a:pt x="1182319" y="135775"/>
                  </a:lnTo>
                </a:path>
                <a:path w="1182370" h="303530">
                  <a:moveTo>
                    <a:pt x="0" y="303529"/>
                  </a:moveTo>
                  <a:lnTo>
                    <a:pt x="134264" y="303529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/>
            <p:cNvSpPr/>
            <p:nvPr/>
          </p:nvSpPr>
          <p:spPr>
            <a:xfrm>
              <a:off x="805738" y="1702942"/>
              <a:ext cx="134620" cy="607060"/>
            </a:xfrm>
            <a:custGeom>
              <a:avLst/>
              <a:gdLst/>
              <a:ahLst/>
              <a:cxnLst/>
              <a:rect l="l" t="t" r="r" b="b"/>
              <a:pathLst>
                <a:path w="134619" h="607060">
                  <a:moveTo>
                    <a:pt x="134264" y="594360"/>
                  </a:moveTo>
                  <a:lnTo>
                    <a:pt x="0" y="594360"/>
                  </a:lnTo>
                  <a:lnTo>
                    <a:pt x="0" y="607060"/>
                  </a:lnTo>
                  <a:lnTo>
                    <a:pt x="134264" y="607060"/>
                  </a:lnTo>
                  <a:lnTo>
                    <a:pt x="134264" y="594360"/>
                  </a:lnTo>
                  <a:close/>
                </a:path>
                <a:path w="134619" h="607060">
                  <a:moveTo>
                    <a:pt x="134264" y="297180"/>
                  </a:moveTo>
                  <a:lnTo>
                    <a:pt x="0" y="297180"/>
                  </a:lnTo>
                  <a:lnTo>
                    <a:pt x="0" y="309880"/>
                  </a:lnTo>
                  <a:lnTo>
                    <a:pt x="134264" y="309880"/>
                  </a:lnTo>
                  <a:lnTo>
                    <a:pt x="134264" y="297180"/>
                  </a:lnTo>
                  <a:close/>
                </a:path>
                <a:path w="134619" h="607060">
                  <a:moveTo>
                    <a:pt x="13426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264" y="12700"/>
                  </a:lnTo>
                  <a:lnTo>
                    <a:pt x="13426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/>
            <p:cNvSpPr/>
            <p:nvPr/>
          </p:nvSpPr>
          <p:spPr>
            <a:xfrm>
              <a:off x="805738" y="1108583"/>
              <a:ext cx="1482725" cy="1498600"/>
            </a:xfrm>
            <a:custGeom>
              <a:avLst/>
              <a:gdLst/>
              <a:ahLst/>
              <a:cxnLst/>
              <a:rect l="l" t="t" r="r" b="b"/>
              <a:pathLst>
                <a:path w="1482725" h="1498600">
                  <a:moveTo>
                    <a:pt x="6350" y="0"/>
                  </a:moveTo>
                  <a:lnTo>
                    <a:pt x="6350" y="1498600"/>
                  </a:lnTo>
                </a:path>
                <a:path w="1482725" h="1498600">
                  <a:moveTo>
                    <a:pt x="1476324" y="0"/>
                  </a:moveTo>
                  <a:lnTo>
                    <a:pt x="1476324" y="135775"/>
                  </a:lnTo>
                </a:path>
                <a:path w="1482725" h="1498600">
                  <a:moveTo>
                    <a:pt x="0" y="6350"/>
                  </a:moveTo>
                  <a:lnTo>
                    <a:pt x="1482674" y="635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/>
            <p:cNvSpPr/>
            <p:nvPr/>
          </p:nvSpPr>
          <p:spPr>
            <a:xfrm>
              <a:off x="805738" y="2594483"/>
              <a:ext cx="134620" cy="12700"/>
            </a:xfrm>
            <a:custGeom>
              <a:avLst/>
              <a:gdLst/>
              <a:ahLst/>
              <a:cxnLst/>
              <a:rect l="l" t="t" r="r" b="b"/>
              <a:pathLst>
                <a:path w="134619" h="12700">
                  <a:moveTo>
                    <a:pt x="0" y="12700"/>
                  </a:moveTo>
                  <a:lnTo>
                    <a:pt x="134264" y="12700"/>
                  </a:lnTo>
                  <a:lnTo>
                    <a:pt x="134264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7"/>
          <p:cNvSpPr txBox="1"/>
          <p:nvPr/>
        </p:nvSpPr>
        <p:spPr>
          <a:xfrm>
            <a:off x="896111" y="1122010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9" name="object 28"/>
          <p:cNvSpPr txBox="1"/>
          <p:nvPr/>
        </p:nvSpPr>
        <p:spPr>
          <a:xfrm>
            <a:off x="1189939" y="1122010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0" name="object 29"/>
          <p:cNvSpPr txBox="1"/>
          <p:nvPr/>
        </p:nvSpPr>
        <p:spPr>
          <a:xfrm>
            <a:off x="1484122" y="1122010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1" name="object 30"/>
          <p:cNvSpPr txBox="1"/>
          <p:nvPr/>
        </p:nvSpPr>
        <p:spPr>
          <a:xfrm>
            <a:off x="1778254" y="1122010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2" name="object 31"/>
          <p:cNvSpPr txBox="1"/>
          <p:nvPr/>
        </p:nvSpPr>
        <p:spPr>
          <a:xfrm>
            <a:off x="2072004" y="1122010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3" name="object 32"/>
          <p:cNvSpPr txBox="1"/>
          <p:nvPr/>
        </p:nvSpPr>
        <p:spPr>
          <a:xfrm>
            <a:off x="896111" y="14198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4" name="object 33"/>
          <p:cNvSpPr txBox="1"/>
          <p:nvPr/>
        </p:nvSpPr>
        <p:spPr>
          <a:xfrm>
            <a:off x="1189939" y="14198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5" name="object 34"/>
          <p:cNvSpPr txBox="1"/>
          <p:nvPr/>
        </p:nvSpPr>
        <p:spPr>
          <a:xfrm>
            <a:off x="1484122" y="14198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6" name="object 35"/>
          <p:cNvSpPr txBox="1"/>
          <p:nvPr/>
        </p:nvSpPr>
        <p:spPr>
          <a:xfrm>
            <a:off x="1778254" y="14198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7" name="object 36"/>
          <p:cNvSpPr txBox="1"/>
          <p:nvPr/>
        </p:nvSpPr>
        <p:spPr>
          <a:xfrm>
            <a:off x="2072004" y="14198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8" name="object 37"/>
          <p:cNvSpPr txBox="1"/>
          <p:nvPr/>
        </p:nvSpPr>
        <p:spPr>
          <a:xfrm>
            <a:off x="896111" y="17170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9" name="object 38"/>
          <p:cNvSpPr txBox="1"/>
          <p:nvPr/>
        </p:nvSpPr>
        <p:spPr>
          <a:xfrm>
            <a:off x="1189939" y="17170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0" name="object 39"/>
          <p:cNvSpPr txBox="1"/>
          <p:nvPr/>
        </p:nvSpPr>
        <p:spPr>
          <a:xfrm>
            <a:off x="1484122" y="17170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1" name="object 40"/>
          <p:cNvSpPr txBox="1"/>
          <p:nvPr/>
        </p:nvSpPr>
        <p:spPr>
          <a:xfrm>
            <a:off x="1778254" y="17170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2" name="object 41"/>
          <p:cNvSpPr txBox="1"/>
          <p:nvPr/>
        </p:nvSpPr>
        <p:spPr>
          <a:xfrm>
            <a:off x="2072004" y="17170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3" name="object 42"/>
          <p:cNvSpPr txBox="1"/>
          <p:nvPr/>
        </p:nvSpPr>
        <p:spPr>
          <a:xfrm>
            <a:off x="896111" y="201425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9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4" name="object 43"/>
          <p:cNvSpPr txBox="1"/>
          <p:nvPr/>
        </p:nvSpPr>
        <p:spPr>
          <a:xfrm>
            <a:off x="1189939" y="201425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5" name="object 44"/>
          <p:cNvSpPr txBox="1"/>
          <p:nvPr/>
        </p:nvSpPr>
        <p:spPr>
          <a:xfrm>
            <a:off x="1484122" y="201425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6" name="object 45"/>
          <p:cNvSpPr txBox="1"/>
          <p:nvPr/>
        </p:nvSpPr>
        <p:spPr>
          <a:xfrm>
            <a:off x="1778254" y="201425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7" name="object 46"/>
          <p:cNvSpPr txBox="1"/>
          <p:nvPr/>
        </p:nvSpPr>
        <p:spPr>
          <a:xfrm>
            <a:off x="2072004" y="201425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8" name="object 47"/>
          <p:cNvSpPr txBox="1"/>
          <p:nvPr/>
        </p:nvSpPr>
        <p:spPr>
          <a:xfrm>
            <a:off x="896111" y="231143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9" name="object 48"/>
          <p:cNvSpPr txBox="1"/>
          <p:nvPr/>
        </p:nvSpPr>
        <p:spPr>
          <a:xfrm>
            <a:off x="1189939" y="231143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0" name="object 49"/>
          <p:cNvSpPr txBox="1"/>
          <p:nvPr/>
        </p:nvSpPr>
        <p:spPr>
          <a:xfrm>
            <a:off x="1484122" y="231143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1" name="object 50"/>
          <p:cNvSpPr txBox="1"/>
          <p:nvPr/>
        </p:nvSpPr>
        <p:spPr>
          <a:xfrm>
            <a:off x="1778254" y="231143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2" name="object 51"/>
          <p:cNvSpPr txBox="1"/>
          <p:nvPr/>
        </p:nvSpPr>
        <p:spPr>
          <a:xfrm>
            <a:off x="2072004" y="231143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53" name="object 52"/>
          <p:cNvGrpSpPr/>
          <p:nvPr/>
        </p:nvGrpSpPr>
        <p:grpSpPr>
          <a:xfrm>
            <a:off x="927303" y="1231646"/>
            <a:ext cx="1495425" cy="1511300"/>
            <a:chOff x="927303" y="1231646"/>
            <a:chExt cx="1495425" cy="1511300"/>
          </a:xfrm>
        </p:grpSpPr>
        <p:sp>
          <p:nvSpPr>
            <p:cNvPr id="54" name="object 53"/>
            <p:cNvSpPr/>
            <p:nvPr/>
          </p:nvSpPr>
          <p:spPr>
            <a:xfrm>
              <a:off x="940003" y="1244358"/>
              <a:ext cx="1470025" cy="1485900"/>
            </a:xfrm>
            <a:custGeom>
              <a:avLst/>
              <a:gdLst/>
              <a:ahLst/>
              <a:cxnLst/>
              <a:rect l="l" t="t" r="r" b="b"/>
              <a:pathLst>
                <a:path w="1470025" h="1485900">
                  <a:moveTo>
                    <a:pt x="293992" y="297180"/>
                  </a:moveTo>
                  <a:lnTo>
                    <a:pt x="0" y="297180"/>
                  </a:lnTo>
                  <a:lnTo>
                    <a:pt x="0" y="426580"/>
                  </a:lnTo>
                  <a:lnTo>
                    <a:pt x="0" y="594347"/>
                  </a:lnTo>
                  <a:lnTo>
                    <a:pt x="127914" y="594347"/>
                  </a:lnTo>
                  <a:lnTo>
                    <a:pt x="127914" y="426580"/>
                  </a:lnTo>
                  <a:lnTo>
                    <a:pt x="293992" y="426580"/>
                  </a:lnTo>
                  <a:lnTo>
                    <a:pt x="293992" y="297180"/>
                  </a:lnTo>
                  <a:close/>
                </a:path>
                <a:path w="1470025" h="1485900">
                  <a:moveTo>
                    <a:pt x="421944" y="1188720"/>
                  </a:moveTo>
                  <a:lnTo>
                    <a:pt x="293992" y="1188720"/>
                  </a:lnTo>
                  <a:lnTo>
                    <a:pt x="0" y="1188720"/>
                  </a:lnTo>
                  <a:lnTo>
                    <a:pt x="0" y="1318120"/>
                  </a:lnTo>
                  <a:lnTo>
                    <a:pt x="0" y="1485887"/>
                  </a:lnTo>
                  <a:lnTo>
                    <a:pt x="127914" y="1485887"/>
                  </a:lnTo>
                  <a:lnTo>
                    <a:pt x="127914" y="1318120"/>
                  </a:lnTo>
                  <a:lnTo>
                    <a:pt x="293992" y="1318120"/>
                  </a:lnTo>
                  <a:lnTo>
                    <a:pt x="421944" y="1318120"/>
                  </a:lnTo>
                  <a:lnTo>
                    <a:pt x="421944" y="1188720"/>
                  </a:lnTo>
                  <a:close/>
                </a:path>
                <a:path w="1470025" h="1485900">
                  <a:moveTo>
                    <a:pt x="421944" y="891540"/>
                  </a:moveTo>
                  <a:lnTo>
                    <a:pt x="293992" y="891540"/>
                  </a:lnTo>
                  <a:lnTo>
                    <a:pt x="0" y="891540"/>
                  </a:lnTo>
                  <a:lnTo>
                    <a:pt x="0" y="1020940"/>
                  </a:lnTo>
                  <a:lnTo>
                    <a:pt x="0" y="1188707"/>
                  </a:lnTo>
                  <a:lnTo>
                    <a:pt x="127914" y="1188707"/>
                  </a:lnTo>
                  <a:lnTo>
                    <a:pt x="127914" y="1020940"/>
                  </a:lnTo>
                  <a:lnTo>
                    <a:pt x="293992" y="1020940"/>
                  </a:lnTo>
                  <a:lnTo>
                    <a:pt x="421944" y="1020940"/>
                  </a:lnTo>
                  <a:lnTo>
                    <a:pt x="421944" y="891540"/>
                  </a:lnTo>
                  <a:close/>
                </a:path>
                <a:path w="1470025" h="1485900">
                  <a:moveTo>
                    <a:pt x="421944" y="594360"/>
                  </a:moveTo>
                  <a:lnTo>
                    <a:pt x="293992" y="594360"/>
                  </a:lnTo>
                  <a:lnTo>
                    <a:pt x="0" y="594360"/>
                  </a:lnTo>
                  <a:lnTo>
                    <a:pt x="0" y="723760"/>
                  </a:lnTo>
                  <a:lnTo>
                    <a:pt x="0" y="891527"/>
                  </a:lnTo>
                  <a:lnTo>
                    <a:pt x="127914" y="891527"/>
                  </a:lnTo>
                  <a:lnTo>
                    <a:pt x="127914" y="723760"/>
                  </a:lnTo>
                  <a:lnTo>
                    <a:pt x="293992" y="723760"/>
                  </a:lnTo>
                  <a:lnTo>
                    <a:pt x="421944" y="723760"/>
                  </a:lnTo>
                  <a:lnTo>
                    <a:pt x="421944" y="594360"/>
                  </a:lnTo>
                  <a:close/>
                </a:path>
                <a:path w="1470025" h="1485900">
                  <a:moveTo>
                    <a:pt x="715937" y="1188720"/>
                  </a:moveTo>
                  <a:lnTo>
                    <a:pt x="587933" y="1188720"/>
                  </a:lnTo>
                  <a:lnTo>
                    <a:pt x="587933" y="1318120"/>
                  </a:lnTo>
                  <a:lnTo>
                    <a:pt x="715937" y="1318120"/>
                  </a:lnTo>
                  <a:lnTo>
                    <a:pt x="715937" y="1188720"/>
                  </a:lnTo>
                  <a:close/>
                </a:path>
                <a:path w="1470025" h="1485900">
                  <a:moveTo>
                    <a:pt x="715937" y="891540"/>
                  </a:moveTo>
                  <a:lnTo>
                    <a:pt x="587933" y="891540"/>
                  </a:lnTo>
                  <a:lnTo>
                    <a:pt x="587933" y="1020940"/>
                  </a:lnTo>
                  <a:lnTo>
                    <a:pt x="715937" y="1020940"/>
                  </a:lnTo>
                  <a:lnTo>
                    <a:pt x="715937" y="891540"/>
                  </a:lnTo>
                  <a:close/>
                </a:path>
                <a:path w="1470025" h="1485900">
                  <a:moveTo>
                    <a:pt x="715937" y="594360"/>
                  </a:moveTo>
                  <a:lnTo>
                    <a:pt x="587933" y="594360"/>
                  </a:lnTo>
                  <a:lnTo>
                    <a:pt x="587933" y="723760"/>
                  </a:lnTo>
                  <a:lnTo>
                    <a:pt x="715937" y="723760"/>
                  </a:lnTo>
                  <a:lnTo>
                    <a:pt x="715937" y="594360"/>
                  </a:lnTo>
                  <a:close/>
                </a:path>
                <a:path w="1470025" h="1485900">
                  <a:moveTo>
                    <a:pt x="715937" y="297180"/>
                  </a:moveTo>
                  <a:lnTo>
                    <a:pt x="587933" y="297180"/>
                  </a:lnTo>
                  <a:lnTo>
                    <a:pt x="587933" y="426580"/>
                  </a:lnTo>
                  <a:lnTo>
                    <a:pt x="715937" y="426580"/>
                  </a:lnTo>
                  <a:lnTo>
                    <a:pt x="715937" y="297180"/>
                  </a:lnTo>
                  <a:close/>
                </a:path>
                <a:path w="1470025" h="1485900">
                  <a:moveTo>
                    <a:pt x="881926" y="0"/>
                  </a:moveTo>
                  <a:lnTo>
                    <a:pt x="587984" y="0"/>
                  </a:lnTo>
                  <a:lnTo>
                    <a:pt x="293992" y="0"/>
                  </a:lnTo>
                  <a:lnTo>
                    <a:pt x="0" y="0"/>
                  </a:lnTo>
                  <a:lnTo>
                    <a:pt x="0" y="129413"/>
                  </a:lnTo>
                  <a:lnTo>
                    <a:pt x="0" y="297167"/>
                  </a:lnTo>
                  <a:lnTo>
                    <a:pt x="293992" y="297167"/>
                  </a:lnTo>
                  <a:lnTo>
                    <a:pt x="293992" y="129413"/>
                  </a:lnTo>
                  <a:lnTo>
                    <a:pt x="587933" y="129413"/>
                  </a:lnTo>
                  <a:lnTo>
                    <a:pt x="587933" y="297167"/>
                  </a:lnTo>
                  <a:lnTo>
                    <a:pt x="715937" y="297167"/>
                  </a:lnTo>
                  <a:lnTo>
                    <a:pt x="715937" y="129413"/>
                  </a:lnTo>
                  <a:lnTo>
                    <a:pt x="881926" y="129413"/>
                  </a:lnTo>
                  <a:lnTo>
                    <a:pt x="881926" y="0"/>
                  </a:lnTo>
                  <a:close/>
                </a:path>
                <a:path w="1470025" h="1485900">
                  <a:moveTo>
                    <a:pt x="1009954" y="1188720"/>
                  </a:moveTo>
                  <a:lnTo>
                    <a:pt x="881938" y="1188720"/>
                  </a:lnTo>
                  <a:lnTo>
                    <a:pt x="881938" y="1318120"/>
                  </a:lnTo>
                  <a:lnTo>
                    <a:pt x="1009954" y="1318120"/>
                  </a:lnTo>
                  <a:lnTo>
                    <a:pt x="1009954" y="1188720"/>
                  </a:lnTo>
                  <a:close/>
                </a:path>
                <a:path w="1470025" h="1485900">
                  <a:moveTo>
                    <a:pt x="1009954" y="891540"/>
                  </a:moveTo>
                  <a:lnTo>
                    <a:pt x="881938" y="891540"/>
                  </a:lnTo>
                  <a:lnTo>
                    <a:pt x="881938" y="1020940"/>
                  </a:lnTo>
                  <a:lnTo>
                    <a:pt x="1009954" y="1020940"/>
                  </a:lnTo>
                  <a:lnTo>
                    <a:pt x="1009954" y="891540"/>
                  </a:lnTo>
                  <a:close/>
                </a:path>
                <a:path w="1470025" h="1485900">
                  <a:moveTo>
                    <a:pt x="1009954" y="594360"/>
                  </a:moveTo>
                  <a:lnTo>
                    <a:pt x="881938" y="594360"/>
                  </a:lnTo>
                  <a:lnTo>
                    <a:pt x="881938" y="723760"/>
                  </a:lnTo>
                  <a:lnTo>
                    <a:pt x="1009954" y="723760"/>
                  </a:lnTo>
                  <a:lnTo>
                    <a:pt x="1009954" y="594360"/>
                  </a:lnTo>
                  <a:close/>
                </a:path>
                <a:path w="1470025" h="1485900">
                  <a:moveTo>
                    <a:pt x="1009954" y="297180"/>
                  </a:moveTo>
                  <a:lnTo>
                    <a:pt x="881938" y="297180"/>
                  </a:lnTo>
                  <a:lnTo>
                    <a:pt x="881938" y="426580"/>
                  </a:lnTo>
                  <a:lnTo>
                    <a:pt x="1009954" y="426580"/>
                  </a:lnTo>
                  <a:lnTo>
                    <a:pt x="1009954" y="297180"/>
                  </a:lnTo>
                  <a:close/>
                </a:path>
                <a:path w="1470025" h="1485900">
                  <a:moveTo>
                    <a:pt x="1175931" y="0"/>
                  </a:moveTo>
                  <a:lnTo>
                    <a:pt x="881938" y="0"/>
                  </a:lnTo>
                  <a:lnTo>
                    <a:pt x="881938" y="129413"/>
                  </a:lnTo>
                  <a:lnTo>
                    <a:pt x="881938" y="297167"/>
                  </a:lnTo>
                  <a:lnTo>
                    <a:pt x="1009954" y="297167"/>
                  </a:lnTo>
                  <a:lnTo>
                    <a:pt x="1009954" y="129413"/>
                  </a:lnTo>
                  <a:lnTo>
                    <a:pt x="1175931" y="129413"/>
                  </a:lnTo>
                  <a:lnTo>
                    <a:pt x="1175931" y="0"/>
                  </a:lnTo>
                  <a:close/>
                </a:path>
                <a:path w="1470025" h="1485900">
                  <a:moveTo>
                    <a:pt x="1303832" y="1188720"/>
                  </a:moveTo>
                  <a:lnTo>
                    <a:pt x="1175943" y="1188720"/>
                  </a:lnTo>
                  <a:lnTo>
                    <a:pt x="1175943" y="1318120"/>
                  </a:lnTo>
                  <a:lnTo>
                    <a:pt x="1303832" y="1318120"/>
                  </a:lnTo>
                  <a:lnTo>
                    <a:pt x="1303832" y="1188720"/>
                  </a:lnTo>
                  <a:close/>
                </a:path>
                <a:path w="1470025" h="1485900">
                  <a:moveTo>
                    <a:pt x="1303832" y="891540"/>
                  </a:moveTo>
                  <a:lnTo>
                    <a:pt x="1175943" y="891540"/>
                  </a:lnTo>
                  <a:lnTo>
                    <a:pt x="1175943" y="1020940"/>
                  </a:lnTo>
                  <a:lnTo>
                    <a:pt x="1303832" y="1020940"/>
                  </a:lnTo>
                  <a:lnTo>
                    <a:pt x="1303832" y="891540"/>
                  </a:lnTo>
                  <a:close/>
                </a:path>
                <a:path w="1470025" h="1485900">
                  <a:moveTo>
                    <a:pt x="1303832" y="594360"/>
                  </a:moveTo>
                  <a:lnTo>
                    <a:pt x="1175943" y="594360"/>
                  </a:lnTo>
                  <a:lnTo>
                    <a:pt x="1175943" y="723760"/>
                  </a:lnTo>
                  <a:lnTo>
                    <a:pt x="1303832" y="723760"/>
                  </a:lnTo>
                  <a:lnTo>
                    <a:pt x="1303832" y="594360"/>
                  </a:lnTo>
                  <a:close/>
                </a:path>
                <a:path w="1470025" h="1485900">
                  <a:moveTo>
                    <a:pt x="1303832" y="297180"/>
                  </a:moveTo>
                  <a:lnTo>
                    <a:pt x="1175943" y="297180"/>
                  </a:lnTo>
                  <a:lnTo>
                    <a:pt x="1175943" y="426580"/>
                  </a:lnTo>
                  <a:lnTo>
                    <a:pt x="1303832" y="426580"/>
                  </a:lnTo>
                  <a:lnTo>
                    <a:pt x="1303832" y="297180"/>
                  </a:lnTo>
                  <a:close/>
                </a:path>
                <a:path w="1470025" h="1485900">
                  <a:moveTo>
                    <a:pt x="1469936" y="0"/>
                  </a:moveTo>
                  <a:lnTo>
                    <a:pt x="1175943" y="0"/>
                  </a:lnTo>
                  <a:lnTo>
                    <a:pt x="1175943" y="129413"/>
                  </a:lnTo>
                  <a:lnTo>
                    <a:pt x="1175943" y="297167"/>
                  </a:lnTo>
                  <a:lnTo>
                    <a:pt x="1303832" y="297167"/>
                  </a:lnTo>
                  <a:lnTo>
                    <a:pt x="1303832" y="129413"/>
                  </a:lnTo>
                  <a:lnTo>
                    <a:pt x="1469936" y="129413"/>
                  </a:lnTo>
                  <a:lnTo>
                    <a:pt x="1469936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4"/>
            <p:cNvSpPr/>
            <p:nvPr/>
          </p:nvSpPr>
          <p:spPr>
            <a:xfrm>
              <a:off x="933653" y="1237996"/>
              <a:ext cx="1182370" cy="303530"/>
            </a:xfrm>
            <a:custGeom>
              <a:avLst/>
              <a:gdLst/>
              <a:ahLst/>
              <a:cxnLst/>
              <a:rect l="l" t="t" r="r" b="b"/>
              <a:pathLst>
                <a:path w="1182370" h="303530">
                  <a:moveTo>
                    <a:pt x="300342" y="0"/>
                  </a:moveTo>
                  <a:lnTo>
                    <a:pt x="300342" y="135775"/>
                  </a:lnTo>
                </a:path>
                <a:path w="1182370" h="303530">
                  <a:moveTo>
                    <a:pt x="594283" y="0"/>
                  </a:moveTo>
                  <a:lnTo>
                    <a:pt x="594283" y="135775"/>
                  </a:lnTo>
                </a:path>
                <a:path w="1182370" h="303530">
                  <a:moveTo>
                    <a:pt x="888288" y="0"/>
                  </a:moveTo>
                  <a:lnTo>
                    <a:pt x="888288" y="135775"/>
                  </a:lnTo>
                </a:path>
                <a:path w="1182370" h="303530">
                  <a:moveTo>
                    <a:pt x="1182293" y="0"/>
                  </a:moveTo>
                  <a:lnTo>
                    <a:pt x="1182293" y="135775"/>
                  </a:lnTo>
                </a:path>
                <a:path w="1182370" h="303530">
                  <a:moveTo>
                    <a:pt x="0" y="303529"/>
                  </a:moveTo>
                  <a:lnTo>
                    <a:pt x="134264" y="303529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5"/>
            <p:cNvSpPr/>
            <p:nvPr/>
          </p:nvSpPr>
          <p:spPr>
            <a:xfrm>
              <a:off x="933653" y="1832355"/>
              <a:ext cx="134620" cy="607060"/>
            </a:xfrm>
            <a:custGeom>
              <a:avLst/>
              <a:gdLst/>
              <a:ahLst/>
              <a:cxnLst/>
              <a:rect l="l" t="t" r="r" b="b"/>
              <a:pathLst>
                <a:path w="134619" h="607060">
                  <a:moveTo>
                    <a:pt x="134264" y="594360"/>
                  </a:moveTo>
                  <a:lnTo>
                    <a:pt x="0" y="594360"/>
                  </a:lnTo>
                  <a:lnTo>
                    <a:pt x="0" y="607060"/>
                  </a:lnTo>
                  <a:lnTo>
                    <a:pt x="134264" y="607060"/>
                  </a:lnTo>
                  <a:lnTo>
                    <a:pt x="134264" y="594360"/>
                  </a:lnTo>
                  <a:close/>
                </a:path>
                <a:path w="134619" h="607060">
                  <a:moveTo>
                    <a:pt x="134264" y="297180"/>
                  </a:moveTo>
                  <a:lnTo>
                    <a:pt x="0" y="297180"/>
                  </a:lnTo>
                  <a:lnTo>
                    <a:pt x="0" y="309880"/>
                  </a:lnTo>
                  <a:lnTo>
                    <a:pt x="134264" y="309880"/>
                  </a:lnTo>
                  <a:lnTo>
                    <a:pt x="134264" y="297180"/>
                  </a:lnTo>
                  <a:close/>
                </a:path>
                <a:path w="134619" h="607060">
                  <a:moveTo>
                    <a:pt x="13426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264" y="12700"/>
                  </a:lnTo>
                  <a:lnTo>
                    <a:pt x="13426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6"/>
            <p:cNvSpPr/>
            <p:nvPr/>
          </p:nvSpPr>
          <p:spPr>
            <a:xfrm>
              <a:off x="933653" y="1237996"/>
              <a:ext cx="1482725" cy="1498600"/>
            </a:xfrm>
            <a:custGeom>
              <a:avLst/>
              <a:gdLst/>
              <a:ahLst/>
              <a:cxnLst/>
              <a:rect l="l" t="t" r="r" b="b"/>
              <a:pathLst>
                <a:path w="1482725" h="1498600">
                  <a:moveTo>
                    <a:pt x="6350" y="0"/>
                  </a:moveTo>
                  <a:lnTo>
                    <a:pt x="6350" y="1498600"/>
                  </a:lnTo>
                </a:path>
                <a:path w="1482725" h="1498600">
                  <a:moveTo>
                    <a:pt x="1476298" y="0"/>
                  </a:moveTo>
                  <a:lnTo>
                    <a:pt x="1476298" y="135775"/>
                  </a:lnTo>
                </a:path>
                <a:path w="1482725" h="1498600">
                  <a:moveTo>
                    <a:pt x="0" y="6350"/>
                  </a:moveTo>
                  <a:lnTo>
                    <a:pt x="1482648" y="635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7"/>
            <p:cNvSpPr/>
            <p:nvPr/>
          </p:nvSpPr>
          <p:spPr>
            <a:xfrm>
              <a:off x="933653" y="2723896"/>
              <a:ext cx="134620" cy="12700"/>
            </a:xfrm>
            <a:custGeom>
              <a:avLst/>
              <a:gdLst/>
              <a:ahLst/>
              <a:cxnLst/>
              <a:rect l="l" t="t" r="r" b="b"/>
              <a:pathLst>
                <a:path w="134619" h="12700">
                  <a:moveTo>
                    <a:pt x="0" y="12700"/>
                  </a:moveTo>
                  <a:lnTo>
                    <a:pt x="134264" y="12700"/>
                  </a:lnTo>
                  <a:lnTo>
                    <a:pt x="134264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8"/>
          <p:cNvSpPr txBox="1"/>
          <p:nvPr/>
        </p:nvSpPr>
        <p:spPr>
          <a:xfrm>
            <a:off x="1024127" y="1251872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0" name="object 59"/>
          <p:cNvSpPr txBox="1"/>
          <p:nvPr/>
        </p:nvSpPr>
        <p:spPr>
          <a:xfrm>
            <a:off x="1318005" y="1251872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1" name="object 60"/>
          <p:cNvSpPr txBox="1"/>
          <p:nvPr/>
        </p:nvSpPr>
        <p:spPr>
          <a:xfrm>
            <a:off x="1612138" y="1251872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2" name="object 61"/>
          <p:cNvSpPr txBox="1"/>
          <p:nvPr/>
        </p:nvSpPr>
        <p:spPr>
          <a:xfrm>
            <a:off x="1906270" y="1251872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3" name="object 62"/>
          <p:cNvSpPr txBox="1"/>
          <p:nvPr/>
        </p:nvSpPr>
        <p:spPr>
          <a:xfrm>
            <a:off x="2200020" y="1251872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4" name="object 63"/>
          <p:cNvSpPr txBox="1"/>
          <p:nvPr/>
        </p:nvSpPr>
        <p:spPr>
          <a:xfrm>
            <a:off x="1024127" y="1548729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5" name="object 64"/>
          <p:cNvSpPr txBox="1"/>
          <p:nvPr/>
        </p:nvSpPr>
        <p:spPr>
          <a:xfrm>
            <a:off x="1318005" y="1548729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6" name="object 65"/>
          <p:cNvSpPr txBox="1"/>
          <p:nvPr/>
        </p:nvSpPr>
        <p:spPr>
          <a:xfrm>
            <a:off x="1612138" y="1548729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7" name="object 66"/>
          <p:cNvSpPr txBox="1"/>
          <p:nvPr/>
        </p:nvSpPr>
        <p:spPr>
          <a:xfrm>
            <a:off x="1906270" y="1548729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8" name="object 67"/>
          <p:cNvSpPr txBox="1"/>
          <p:nvPr/>
        </p:nvSpPr>
        <p:spPr>
          <a:xfrm>
            <a:off x="2200020" y="1548729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9" name="object 68"/>
          <p:cNvSpPr txBox="1"/>
          <p:nvPr/>
        </p:nvSpPr>
        <p:spPr>
          <a:xfrm>
            <a:off x="1024127" y="184661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0" name="object 69"/>
          <p:cNvSpPr txBox="1"/>
          <p:nvPr/>
        </p:nvSpPr>
        <p:spPr>
          <a:xfrm>
            <a:off x="1318005" y="184661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1" name="object 70"/>
          <p:cNvSpPr txBox="1"/>
          <p:nvPr/>
        </p:nvSpPr>
        <p:spPr>
          <a:xfrm>
            <a:off x="1612138" y="184661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2" name="object 71"/>
          <p:cNvSpPr txBox="1"/>
          <p:nvPr/>
        </p:nvSpPr>
        <p:spPr>
          <a:xfrm>
            <a:off x="1906270" y="184661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3" name="object 72"/>
          <p:cNvSpPr txBox="1"/>
          <p:nvPr/>
        </p:nvSpPr>
        <p:spPr>
          <a:xfrm>
            <a:off x="2200020" y="184661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4" name="object 73"/>
          <p:cNvSpPr txBox="1"/>
          <p:nvPr/>
        </p:nvSpPr>
        <p:spPr>
          <a:xfrm>
            <a:off x="1024127" y="21437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9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5" name="object 74"/>
          <p:cNvSpPr txBox="1"/>
          <p:nvPr/>
        </p:nvSpPr>
        <p:spPr>
          <a:xfrm>
            <a:off x="1318005" y="21437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6" name="object 75"/>
          <p:cNvSpPr txBox="1"/>
          <p:nvPr/>
        </p:nvSpPr>
        <p:spPr>
          <a:xfrm>
            <a:off x="1612138" y="21437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7" name="object 76"/>
          <p:cNvSpPr txBox="1"/>
          <p:nvPr/>
        </p:nvSpPr>
        <p:spPr>
          <a:xfrm>
            <a:off x="1906270" y="21437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8" name="object 77"/>
          <p:cNvSpPr txBox="1"/>
          <p:nvPr/>
        </p:nvSpPr>
        <p:spPr>
          <a:xfrm>
            <a:off x="2200020" y="21437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9" name="object 78"/>
          <p:cNvSpPr txBox="1"/>
          <p:nvPr/>
        </p:nvSpPr>
        <p:spPr>
          <a:xfrm>
            <a:off x="1024127" y="24409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0" name="object 79"/>
          <p:cNvSpPr txBox="1"/>
          <p:nvPr/>
        </p:nvSpPr>
        <p:spPr>
          <a:xfrm>
            <a:off x="1318005" y="24409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1" name="object 80"/>
          <p:cNvSpPr txBox="1"/>
          <p:nvPr/>
        </p:nvSpPr>
        <p:spPr>
          <a:xfrm>
            <a:off x="1612138" y="24409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2" name="object 81"/>
          <p:cNvSpPr txBox="1"/>
          <p:nvPr/>
        </p:nvSpPr>
        <p:spPr>
          <a:xfrm>
            <a:off x="1906270" y="24409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3" name="object 82"/>
          <p:cNvSpPr txBox="1"/>
          <p:nvPr/>
        </p:nvSpPr>
        <p:spPr>
          <a:xfrm>
            <a:off x="2200020" y="24409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84" name="object 83"/>
          <p:cNvGrpSpPr/>
          <p:nvPr/>
        </p:nvGrpSpPr>
        <p:grpSpPr>
          <a:xfrm>
            <a:off x="1061567" y="1367408"/>
            <a:ext cx="1482725" cy="1498600"/>
            <a:chOff x="1061567" y="1367408"/>
            <a:chExt cx="1482725" cy="1498600"/>
          </a:xfrm>
        </p:grpSpPr>
        <p:sp>
          <p:nvSpPr>
            <p:cNvPr id="85" name="object 84"/>
            <p:cNvSpPr/>
            <p:nvPr/>
          </p:nvSpPr>
          <p:spPr>
            <a:xfrm>
              <a:off x="1067917" y="1373771"/>
              <a:ext cx="1176655" cy="1188720"/>
            </a:xfrm>
            <a:custGeom>
              <a:avLst/>
              <a:gdLst/>
              <a:ahLst/>
              <a:cxnLst/>
              <a:rect l="l" t="t" r="r" b="b"/>
              <a:pathLst>
                <a:path w="1176655" h="1188720">
                  <a:moveTo>
                    <a:pt x="293992" y="891540"/>
                  </a:moveTo>
                  <a:lnTo>
                    <a:pt x="0" y="891540"/>
                  </a:lnTo>
                  <a:lnTo>
                    <a:pt x="0" y="1188707"/>
                  </a:lnTo>
                  <a:lnTo>
                    <a:pt x="293992" y="1188707"/>
                  </a:lnTo>
                  <a:lnTo>
                    <a:pt x="293992" y="891540"/>
                  </a:lnTo>
                  <a:close/>
                </a:path>
                <a:path w="1176655" h="1188720">
                  <a:moveTo>
                    <a:pt x="293992" y="594360"/>
                  </a:moveTo>
                  <a:lnTo>
                    <a:pt x="0" y="594360"/>
                  </a:lnTo>
                  <a:lnTo>
                    <a:pt x="0" y="891527"/>
                  </a:lnTo>
                  <a:lnTo>
                    <a:pt x="293992" y="891527"/>
                  </a:lnTo>
                  <a:lnTo>
                    <a:pt x="293992" y="594360"/>
                  </a:lnTo>
                  <a:close/>
                </a:path>
                <a:path w="1176655" h="1188720">
                  <a:moveTo>
                    <a:pt x="293992" y="297180"/>
                  </a:moveTo>
                  <a:lnTo>
                    <a:pt x="0" y="297180"/>
                  </a:lnTo>
                  <a:lnTo>
                    <a:pt x="0" y="594347"/>
                  </a:lnTo>
                  <a:lnTo>
                    <a:pt x="293992" y="594347"/>
                  </a:lnTo>
                  <a:lnTo>
                    <a:pt x="293992" y="297180"/>
                  </a:lnTo>
                  <a:close/>
                </a:path>
                <a:path w="1176655" h="1188720">
                  <a:moveTo>
                    <a:pt x="882027" y="891540"/>
                  </a:moveTo>
                  <a:lnTo>
                    <a:pt x="588022" y="891540"/>
                  </a:lnTo>
                  <a:lnTo>
                    <a:pt x="294030" y="891540"/>
                  </a:lnTo>
                  <a:lnTo>
                    <a:pt x="294030" y="1188707"/>
                  </a:lnTo>
                  <a:lnTo>
                    <a:pt x="588022" y="1188707"/>
                  </a:lnTo>
                  <a:lnTo>
                    <a:pt x="882027" y="1188707"/>
                  </a:lnTo>
                  <a:lnTo>
                    <a:pt x="882027" y="891540"/>
                  </a:lnTo>
                  <a:close/>
                </a:path>
                <a:path w="1176655" h="1188720">
                  <a:moveTo>
                    <a:pt x="882027" y="594360"/>
                  </a:moveTo>
                  <a:lnTo>
                    <a:pt x="588022" y="594360"/>
                  </a:lnTo>
                  <a:lnTo>
                    <a:pt x="294030" y="594360"/>
                  </a:lnTo>
                  <a:lnTo>
                    <a:pt x="294030" y="891527"/>
                  </a:lnTo>
                  <a:lnTo>
                    <a:pt x="588022" y="891527"/>
                  </a:lnTo>
                  <a:lnTo>
                    <a:pt x="882027" y="891527"/>
                  </a:lnTo>
                  <a:lnTo>
                    <a:pt x="882027" y="594360"/>
                  </a:lnTo>
                  <a:close/>
                </a:path>
                <a:path w="1176655" h="1188720">
                  <a:moveTo>
                    <a:pt x="882027" y="297180"/>
                  </a:moveTo>
                  <a:lnTo>
                    <a:pt x="588022" y="297180"/>
                  </a:lnTo>
                  <a:lnTo>
                    <a:pt x="294030" y="297180"/>
                  </a:lnTo>
                  <a:lnTo>
                    <a:pt x="294030" y="594347"/>
                  </a:lnTo>
                  <a:lnTo>
                    <a:pt x="588022" y="594347"/>
                  </a:lnTo>
                  <a:lnTo>
                    <a:pt x="882027" y="594347"/>
                  </a:lnTo>
                  <a:lnTo>
                    <a:pt x="882027" y="297180"/>
                  </a:lnTo>
                  <a:close/>
                </a:path>
                <a:path w="1176655" h="1188720">
                  <a:moveTo>
                    <a:pt x="882027" y="0"/>
                  </a:moveTo>
                  <a:lnTo>
                    <a:pt x="588022" y="0"/>
                  </a:lnTo>
                  <a:lnTo>
                    <a:pt x="294030" y="0"/>
                  </a:lnTo>
                  <a:lnTo>
                    <a:pt x="294030" y="297167"/>
                  </a:lnTo>
                  <a:lnTo>
                    <a:pt x="588022" y="297167"/>
                  </a:lnTo>
                  <a:lnTo>
                    <a:pt x="882027" y="297167"/>
                  </a:lnTo>
                  <a:lnTo>
                    <a:pt x="882027" y="0"/>
                  </a:lnTo>
                  <a:close/>
                </a:path>
                <a:path w="1176655" h="1188720">
                  <a:moveTo>
                    <a:pt x="1176032" y="891540"/>
                  </a:moveTo>
                  <a:lnTo>
                    <a:pt x="882040" y="891540"/>
                  </a:lnTo>
                  <a:lnTo>
                    <a:pt x="882040" y="1188707"/>
                  </a:lnTo>
                  <a:lnTo>
                    <a:pt x="1176032" y="1188707"/>
                  </a:lnTo>
                  <a:lnTo>
                    <a:pt x="1176032" y="891540"/>
                  </a:lnTo>
                  <a:close/>
                </a:path>
                <a:path w="1176655" h="1188720">
                  <a:moveTo>
                    <a:pt x="1176032" y="594360"/>
                  </a:moveTo>
                  <a:lnTo>
                    <a:pt x="882040" y="594360"/>
                  </a:lnTo>
                  <a:lnTo>
                    <a:pt x="882040" y="891527"/>
                  </a:lnTo>
                  <a:lnTo>
                    <a:pt x="1176032" y="891527"/>
                  </a:lnTo>
                  <a:lnTo>
                    <a:pt x="1176032" y="594360"/>
                  </a:lnTo>
                  <a:close/>
                </a:path>
                <a:path w="1176655" h="1188720">
                  <a:moveTo>
                    <a:pt x="1176032" y="297180"/>
                  </a:moveTo>
                  <a:lnTo>
                    <a:pt x="882040" y="297180"/>
                  </a:lnTo>
                  <a:lnTo>
                    <a:pt x="882040" y="594347"/>
                  </a:lnTo>
                  <a:lnTo>
                    <a:pt x="1176032" y="594347"/>
                  </a:lnTo>
                  <a:lnTo>
                    <a:pt x="1176032" y="297180"/>
                  </a:lnTo>
                  <a:close/>
                </a:path>
                <a:path w="1176655" h="1188720">
                  <a:moveTo>
                    <a:pt x="1176032" y="0"/>
                  </a:moveTo>
                  <a:lnTo>
                    <a:pt x="882040" y="0"/>
                  </a:lnTo>
                  <a:lnTo>
                    <a:pt x="882040" y="297167"/>
                  </a:lnTo>
                  <a:lnTo>
                    <a:pt x="1176032" y="297167"/>
                  </a:lnTo>
                  <a:lnTo>
                    <a:pt x="1176032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5"/>
            <p:cNvSpPr/>
            <p:nvPr/>
          </p:nvSpPr>
          <p:spPr>
            <a:xfrm>
              <a:off x="1061567" y="1367408"/>
              <a:ext cx="1482725" cy="1498600"/>
            </a:xfrm>
            <a:custGeom>
              <a:avLst/>
              <a:gdLst/>
              <a:ahLst/>
              <a:cxnLst/>
              <a:rect l="l" t="t" r="r" b="b"/>
              <a:pathLst>
                <a:path w="1482725" h="1498600">
                  <a:moveTo>
                    <a:pt x="300380" y="0"/>
                  </a:moveTo>
                  <a:lnTo>
                    <a:pt x="300380" y="1498600"/>
                  </a:lnTo>
                </a:path>
                <a:path w="1482725" h="1498600">
                  <a:moveTo>
                    <a:pt x="594385" y="0"/>
                  </a:moveTo>
                  <a:lnTo>
                    <a:pt x="594385" y="1498600"/>
                  </a:lnTo>
                </a:path>
                <a:path w="1482725" h="1498600">
                  <a:moveTo>
                    <a:pt x="888390" y="0"/>
                  </a:moveTo>
                  <a:lnTo>
                    <a:pt x="888390" y="1498600"/>
                  </a:lnTo>
                </a:path>
                <a:path w="1482725" h="1498600">
                  <a:moveTo>
                    <a:pt x="1182268" y="0"/>
                  </a:moveTo>
                  <a:lnTo>
                    <a:pt x="1182268" y="1498600"/>
                  </a:lnTo>
                </a:path>
                <a:path w="1482725" h="1498600">
                  <a:moveTo>
                    <a:pt x="0" y="303529"/>
                  </a:moveTo>
                  <a:lnTo>
                    <a:pt x="1482623" y="303529"/>
                  </a:lnTo>
                </a:path>
                <a:path w="1482725" h="1498600">
                  <a:moveTo>
                    <a:pt x="0" y="600710"/>
                  </a:moveTo>
                  <a:lnTo>
                    <a:pt x="1482623" y="600710"/>
                  </a:lnTo>
                </a:path>
                <a:path w="1482725" h="1498600">
                  <a:moveTo>
                    <a:pt x="0" y="897889"/>
                  </a:moveTo>
                  <a:lnTo>
                    <a:pt x="1482623" y="897889"/>
                  </a:lnTo>
                </a:path>
                <a:path w="1482725" h="1498600">
                  <a:moveTo>
                    <a:pt x="0" y="1195069"/>
                  </a:moveTo>
                  <a:lnTo>
                    <a:pt x="1482623" y="1195069"/>
                  </a:lnTo>
                </a:path>
                <a:path w="1482725" h="1498600">
                  <a:moveTo>
                    <a:pt x="6350" y="0"/>
                  </a:moveTo>
                  <a:lnTo>
                    <a:pt x="6350" y="1498600"/>
                  </a:lnTo>
                </a:path>
                <a:path w="1482725" h="1498600">
                  <a:moveTo>
                    <a:pt x="1476273" y="0"/>
                  </a:moveTo>
                  <a:lnTo>
                    <a:pt x="1476273" y="1498600"/>
                  </a:lnTo>
                </a:path>
                <a:path w="1482725" h="1498600">
                  <a:moveTo>
                    <a:pt x="0" y="6350"/>
                  </a:moveTo>
                  <a:lnTo>
                    <a:pt x="1482623" y="6350"/>
                  </a:lnTo>
                </a:path>
                <a:path w="1482725" h="1498600">
                  <a:moveTo>
                    <a:pt x="0" y="1492250"/>
                  </a:moveTo>
                  <a:lnTo>
                    <a:pt x="1482623" y="149225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6"/>
          <p:cNvSpPr txBox="1"/>
          <p:nvPr/>
        </p:nvSpPr>
        <p:spPr>
          <a:xfrm>
            <a:off x="1086999" y="1373758"/>
            <a:ext cx="294005" cy="29718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50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8" name="object 87"/>
          <p:cNvSpPr txBox="1"/>
          <p:nvPr/>
        </p:nvSpPr>
        <p:spPr>
          <a:xfrm>
            <a:off x="1380997" y="1373758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50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9" name="object 88"/>
          <p:cNvSpPr txBox="1"/>
          <p:nvPr/>
        </p:nvSpPr>
        <p:spPr>
          <a:xfrm>
            <a:off x="1675002" y="1373758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50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0" name="object 89"/>
          <p:cNvSpPr txBox="1"/>
          <p:nvPr/>
        </p:nvSpPr>
        <p:spPr>
          <a:xfrm>
            <a:off x="1969007" y="1373758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50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1" name="object 90"/>
          <p:cNvSpPr txBox="1"/>
          <p:nvPr/>
        </p:nvSpPr>
        <p:spPr>
          <a:xfrm>
            <a:off x="2262949" y="1373758"/>
            <a:ext cx="274955" cy="29718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50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2" name="object 91"/>
          <p:cNvSpPr txBox="1"/>
          <p:nvPr/>
        </p:nvSpPr>
        <p:spPr>
          <a:xfrm>
            <a:off x="1093349" y="1677289"/>
            <a:ext cx="281305" cy="161925"/>
          </a:xfrm>
          <a:prstGeom prst="rect">
            <a:avLst/>
          </a:prstGeom>
          <a:solidFill>
            <a:srgbClr val="DAE2F3"/>
          </a:solidFill>
        </p:spPr>
        <p:txBody>
          <a:bodyPr vert="horz" wrap="square" lIns="0" tIns="12065" rIns="0" bIns="0" rtlCol="0">
            <a:spAutoFit/>
          </a:bodyPr>
          <a:lstStyle/>
          <a:p>
            <a:pPr marL="58419">
              <a:lnSpc>
                <a:spcPts val="117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3" name="object 92"/>
          <p:cNvSpPr txBox="1"/>
          <p:nvPr/>
        </p:nvSpPr>
        <p:spPr>
          <a:xfrm>
            <a:off x="1380997" y="1670939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4" name="object 93"/>
          <p:cNvSpPr txBox="1"/>
          <p:nvPr/>
        </p:nvSpPr>
        <p:spPr>
          <a:xfrm>
            <a:off x="1675002" y="1670939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5" name="object 94"/>
          <p:cNvSpPr txBox="1"/>
          <p:nvPr/>
        </p:nvSpPr>
        <p:spPr>
          <a:xfrm>
            <a:off x="1969007" y="1670939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6" name="object 95"/>
          <p:cNvSpPr txBox="1"/>
          <p:nvPr/>
        </p:nvSpPr>
        <p:spPr>
          <a:xfrm>
            <a:off x="2262949" y="1670939"/>
            <a:ext cx="274955" cy="29718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7" name="object 96"/>
          <p:cNvSpPr txBox="1"/>
          <p:nvPr/>
        </p:nvSpPr>
        <p:spPr>
          <a:xfrm>
            <a:off x="1093349" y="1974469"/>
            <a:ext cx="281305" cy="161925"/>
          </a:xfrm>
          <a:prstGeom prst="rect">
            <a:avLst/>
          </a:prstGeom>
          <a:solidFill>
            <a:srgbClr val="DAE2F3"/>
          </a:solidFill>
        </p:spPr>
        <p:txBody>
          <a:bodyPr vert="horz" wrap="square" lIns="0" tIns="12065" rIns="0" bIns="0" rtlCol="0">
            <a:spAutoFit/>
          </a:bodyPr>
          <a:lstStyle/>
          <a:p>
            <a:pPr marL="58419">
              <a:lnSpc>
                <a:spcPts val="117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8" name="object 97"/>
          <p:cNvSpPr txBox="1"/>
          <p:nvPr/>
        </p:nvSpPr>
        <p:spPr>
          <a:xfrm>
            <a:off x="1380997" y="1968119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9" name="object 98"/>
          <p:cNvSpPr txBox="1"/>
          <p:nvPr/>
        </p:nvSpPr>
        <p:spPr>
          <a:xfrm>
            <a:off x="1675002" y="1968119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0" name="object 99"/>
          <p:cNvSpPr txBox="1"/>
          <p:nvPr/>
        </p:nvSpPr>
        <p:spPr>
          <a:xfrm>
            <a:off x="1969007" y="1968119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1" name="object 100"/>
          <p:cNvSpPr txBox="1"/>
          <p:nvPr/>
        </p:nvSpPr>
        <p:spPr>
          <a:xfrm>
            <a:off x="2262949" y="1968119"/>
            <a:ext cx="274955" cy="29718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2" name="object 101"/>
          <p:cNvSpPr txBox="1"/>
          <p:nvPr/>
        </p:nvSpPr>
        <p:spPr>
          <a:xfrm>
            <a:off x="1093349" y="2271648"/>
            <a:ext cx="281305" cy="161925"/>
          </a:xfrm>
          <a:prstGeom prst="rect">
            <a:avLst/>
          </a:prstGeom>
          <a:solidFill>
            <a:srgbClr val="DAE2F3"/>
          </a:solidFill>
        </p:spPr>
        <p:txBody>
          <a:bodyPr vert="horz" wrap="square" lIns="0" tIns="12065" rIns="0" bIns="0" rtlCol="0">
            <a:spAutoFit/>
          </a:bodyPr>
          <a:lstStyle/>
          <a:p>
            <a:pPr marL="58419">
              <a:lnSpc>
                <a:spcPts val="117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9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3" name="object 102"/>
          <p:cNvSpPr txBox="1"/>
          <p:nvPr/>
        </p:nvSpPr>
        <p:spPr>
          <a:xfrm>
            <a:off x="1380997" y="2265298"/>
            <a:ext cx="294005" cy="316865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4" name="object 103"/>
          <p:cNvSpPr txBox="1"/>
          <p:nvPr/>
        </p:nvSpPr>
        <p:spPr>
          <a:xfrm>
            <a:off x="1675002" y="2265298"/>
            <a:ext cx="294005" cy="316865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5" name="object 104"/>
          <p:cNvSpPr txBox="1"/>
          <p:nvPr/>
        </p:nvSpPr>
        <p:spPr>
          <a:xfrm>
            <a:off x="1969007" y="2265298"/>
            <a:ext cx="294005" cy="316865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6" name="object 105"/>
          <p:cNvSpPr txBox="1"/>
          <p:nvPr/>
        </p:nvSpPr>
        <p:spPr>
          <a:xfrm>
            <a:off x="2262949" y="2265298"/>
            <a:ext cx="274955" cy="316865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7" name="object 106"/>
          <p:cNvSpPr txBox="1"/>
          <p:nvPr/>
        </p:nvSpPr>
        <p:spPr>
          <a:xfrm>
            <a:off x="1086999" y="2581655"/>
            <a:ext cx="294005" cy="27813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769">
              <a:lnSpc>
                <a:spcPct val="100000"/>
              </a:lnSpc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8" name="object 107"/>
          <p:cNvSpPr txBox="1"/>
          <p:nvPr/>
        </p:nvSpPr>
        <p:spPr>
          <a:xfrm>
            <a:off x="1380997" y="2581655"/>
            <a:ext cx="294005" cy="27813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769">
              <a:lnSpc>
                <a:spcPct val="100000"/>
              </a:lnSpc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9" name="object 108"/>
          <p:cNvSpPr txBox="1"/>
          <p:nvPr/>
        </p:nvSpPr>
        <p:spPr>
          <a:xfrm>
            <a:off x="1675002" y="2581655"/>
            <a:ext cx="294005" cy="27813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769">
              <a:lnSpc>
                <a:spcPct val="100000"/>
              </a:lnSpc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0" name="object 109"/>
          <p:cNvSpPr txBox="1"/>
          <p:nvPr/>
        </p:nvSpPr>
        <p:spPr>
          <a:xfrm>
            <a:off x="1969007" y="2581655"/>
            <a:ext cx="294005" cy="27813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769">
              <a:lnSpc>
                <a:spcPct val="100000"/>
              </a:lnSpc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1" name="object 110"/>
          <p:cNvSpPr txBox="1"/>
          <p:nvPr/>
        </p:nvSpPr>
        <p:spPr>
          <a:xfrm>
            <a:off x="2262949" y="2581655"/>
            <a:ext cx="274955" cy="27813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769">
              <a:lnSpc>
                <a:spcPct val="100000"/>
              </a:lnSpc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12" name="object 111"/>
          <p:cNvGrpSpPr/>
          <p:nvPr/>
        </p:nvGrpSpPr>
        <p:grpSpPr>
          <a:xfrm>
            <a:off x="3984244" y="1412747"/>
            <a:ext cx="907415" cy="916940"/>
            <a:chOff x="3984244" y="1412747"/>
            <a:chExt cx="907415" cy="916940"/>
          </a:xfrm>
        </p:grpSpPr>
        <p:sp>
          <p:nvSpPr>
            <p:cNvPr id="113" name="object 112"/>
            <p:cNvSpPr/>
            <p:nvPr/>
          </p:nvSpPr>
          <p:spPr>
            <a:xfrm>
              <a:off x="3996944" y="1425333"/>
              <a:ext cx="882015" cy="891540"/>
            </a:xfrm>
            <a:custGeom>
              <a:avLst/>
              <a:gdLst/>
              <a:ahLst/>
              <a:cxnLst/>
              <a:rect l="l" t="t" r="r" b="b"/>
              <a:pathLst>
                <a:path w="882014" h="891539">
                  <a:moveTo>
                    <a:pt x="293992" y="594360"/>
                  </a:moveTo>
                  <a:lnTo>
                    <a:pt x="0" y="594360"/>
                  </a:lnTo>
                  <a:lnTo>
                    <a:pt x="0" y="891527"/>
                  </a:lnTo>
                  <a:lnTo>
                    <a:pt x="293992" y="891527"/>
                  </a:lnTo>
                  <a:lnTo>
                    <a:pt x="293992" y="594360"/>
                  </a:lnTo>
                  <a:close/>
                </a:path>
                <a:path w="882014" h="891539">
                  <a:moveTo>
                    <a:pt x="293992" y="297180"/>
                  </a:moveTo>
                  <a:lnTo>
                    <a:pt x="0" y="297180"/>
                  </a:lnTo>
                  <a:lnTo>
                    <a:pt x="0" y="594347"/>
                  </a:lnTo>
                  <a:lnTo>
                    <a:pt x="293992" y="594347"/>
                  </a:lnTo>
                  <a:lnTo>
                    <a:pt x="293992" y="297180"/>
                  </a:lnTo>
                  <a:close/>
                </a:path>
                <a:path w="882014" h="891539">
                  <a:moveTo>
                    <a:pt x="293992" y="0"/>
                  </a:moveTo>
                  <a:lnTo>
                    <a:pt x="0" y="0"/>
                  </a:lnTo>
                  <a:lnTo>
                    <a:pt x="0" y="297167"/>
                  </a:lnTo>
                  <a:lnTo>
                    <a:pt x="293992" y="297167"/>
                  </a:lnTo>
                  <a:lnTo>
                    <a:pt x="293992" y="0"/>
                  </a:lnTo>
                  <a:close/>
                </a:path>
                <a:path w="882014" h="891539">
                  <a:moveTo>
                    <a:pt x="587997" y="594360"/>
                  </a:moveTo>
                  <a:lnTo>
                    <a:pt x="294005" y="594360"/>
                  </a:lnTo>
                  <a:lnTo>
                    <a:pt x="294005" y="891527"/>
                  </a:lnTo>
                  <a:lnTo>
                    <a:pt x="587997" y="891527"/>
                  </a:lnTo>
                  <a:lnTo>
                    <a:pt x="587997" y="594360"/>
                  </a:lnTo>
                  <a:close/>
                </a:path>
                <a:path w="882014" h="891539">
                  <a:moveTo>
                    <a:pt x="587997" y="297180"/>
                  </a:moveTo>
                  <a:lnTo>
                    <a:pt x="294005" y="297180"/>
                  </a:lnTo>
                  <a:lnTo>
                    <a:pt x="294005" y="594347"/>
                  </a:lnTo>
                  <a:lnTo>
                    <a:pt x="587997" y="594347"/>
                  </a:lnTo>
                  <a:lnTo>
                    <a:pt x="587997" y="297180"/>
                  </a:lnTo>
                  <a:close/>
                </a:path>
                <a:path w="882014" h="891539">
                  <a:moveTo>
                    <a:pt x="587997" y="0"/>
                  </a:moveTo>
                  <a:lnTo>
                    <a:pt x="294005" y="0"/>
                  </a:lnTo>
                  <a:lnTo>
                    <a:pt x="294005" y="297167"/>
                  </a:lnTo>
                  <a:lnTo>
                    <a:pt x="587997" y="297167"/>
                  </a:lnTo>
                  <a:lnTo>
                    <a:pt x="587997" y="0"/>
                  </a:lnTo>
                  <a:close/>
                </a:path>
                <a:path w="882014" h="891539">
                  <a:moveTo>
                    <a:pt x="882002" y="594360"/>
                  </a:moveTo>
                  <a:lnTo>
                    <a:pt x="588010" y="594360"/>
                  </a:lnTo>
                  <a:lnTo>
                    <a:pt x="588010" y="891527"/>
                  </a:lnTo>
                  <a:lnTo>
                    <a:pt x="882002" y="891527"/>
                  </a:lnTo>
                  <a:lnTo>
                    <a:pt x="882002" y="594360"/>
                  </a:lnTo>
                  <a:close/>
                </a:path>
                <a:path w="882014" h="891539">
                  <a:moveTo>
                    <a:pt x="882002" y="297180"/>
                  </a:moveTo>
                  <a:lnTo>
                    <a:pt x="588010" y="297180"/>
                  </a:lnTo>
                  <a:lnTo>
                    <a:pt x="588010" y="594347"/>
                  </a:lnTo>
                  <a:lnTo>
                    <a:pt x="882002" y="594347"/>
                  </a:lnTo>
                  <a:lnTo>
                    <a:pt x="882002" y="297180"/>
                  </a:lnTo>
                  <a:close/>
                </a:path>
                <a:path w="882014" h="891539">
                  <a:moveTo>
                    <a:pt x="882002" y="0"/>
                  </a:moveTo>
                  <a:lnTo>
                    <a:pt x="588010" y="0"/>
                  </a:lnTo>
                  <a:lnTo>
                    <a:pt x="588010" y="297167"/>
                  </a:lnTo>
                  <a:lnTo>
                    <a:pt x="882002" y="297167"/>
                  </a:lnTo>
                  <a:lnTo>
                    <a:pt x="88200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3"/>
            <p:cNvSpPr/>
            <p:nvPr/>
          </p:nvSpPr>
          <p:spPr>
            <a:xfrm>
              <a:off x="3990594" y="1419097"/>
              <a:ext cx="894715" cy="904240"/>
            </a:xfrm>
            <a:custGeom>
              <a:avLst/>
              <a:gdLst/>
              <a:ahLst/>
              <a:cxnLst/>
              <a:rect l="l" t="t" r="r" b="b"/>
              <a:pathLst>
                <a:path w="894714" h="904239">
                  <a:moveTo>
                    <a:pt x="300354" y="0"/>
                  </a:moveTo>
                  <a:lnTo>
                    <a:pt x="300354" y="151269"/>
                  </a:lnTo>
                </a:path>
                <a:path w="894714" h="904239">
                  <a:moveTo>
                    <a:pt x="594359" y="0"/>
                  </a:moveTo>
                  <a:lnTo>
                    <a:pt x="594359" y="151269"/>
                  </a:lnTo>
                </a:path>
                <a:path w="894714" h="904239">
                  <a:moveTo>
                    <a:pt x="0" y="303402"/>
                  </a:moveTo>
                  <a:lnTo>
                    <a:pt x="150621" y="303402"/>
                  </a:lnTo>
                </a:path>
                <a:path w="894714" h="904239">
                  <a:moveTo>
                    <a:pt x="0" y="600582"/>
                  </a:moveTo>
                  <a:lnTo>
                    <a:pt x="150621" y="600582"/>
                  </a:lnTo>
                </a:path>
                <a:path w="894714" h="904239">
                  <a:moveTo>
                    <a:pt x="6350" y="0"/>
                  </a:moveTo>
                  <a:lnTo>
                    <a:pt x="6350" y="904113"/>
                  </a:lnTo>
                </a:path>
                <a:path w="894714" h="904239">
                  <a:moveTo>
                    <a:pt x="888364" y="0"/>
                  </a:moveTo>
                  <a:lnTo>
                    <a:pt x="888364" y="151269"/>
                  </a:lnTo>
                </a:path>
                <a:path w="894714" h="904239">
                  <a:moveTo>
                    <a:pt x="0" y="6350"/>
                  </a:moveTo>
                  <a:lnTo>
                    <a:pt x="894714" y="6350"/>
                  </a:lnTo>
                </a:path>
                <a:path w="894714" h="904239">
                  <a:moveTo>
                    <a:pt x="0" y="897763"/>
                  </a:moveTo>
                  <a:lnTo>
                    <a:pt x="150621" y="897763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4"/>
          <p:cNvSpPr txBox="1"/>
          <p:nvPr/>
        </p:nvSpPr>
        <p:spPr>
          <a:xfrm>
            <a:off x="4081271" y="1729832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6" name="object 115"/>
          <p:cNvSpPr txBox="1"/>
          <p:nvPr/>
        </p:nvSpPr>
        <p:spPr>
          <a:xfrm>
            <a:off x="4375403" y="1729832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7" name="object 116"/>
          <p:cNvSpPr txBox="1"/>
          <p:nvPr/>
        </p:nvSpPr>
        <p:spPr>
          <a:xfrm>
            <a:off x="4669535" y="1729832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8" name="object 117"/>
          <p:cNvSpPr txBox="1"/>
          <p:nvPr/>
        </p:nvSpPr>
        <p:spPr>
          <a:xfrm>
            <a:off x="4081271" y="202758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9" name="object 118"/>
          <p:cNvSpPr txBox="1"/>
          <p:nvPr/>
        </p:nvSpPr>
        <p:spPr>
          <a:xfrm>
            <a:off x="4375403" y="202758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0" name="object 119"/>
          <p:cNvSpPr txBox="1"/>
          <p:nvPr/>
        </p:nvSpPr>
        <p:spPr>
          <a:xfrm>
            <a:off x="4669535" y="202758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9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21" name="object 120"/>
          <p:cNvGrpSpPr/>
          <p:nvPr/>
        </p:nvGrpSpPr>
        <p:grpSpPr>
          <a:xfrm>
            <a:off x="4128515" y="1557655"/>
            <a:ext cx="907415" cy="916940"/>
            <a:chOff x="4128515" y="1557655"/>
            <a:chExt cx="907415" cy="916940"/>
          </a:xfrm>
        </p:grpSpPr>
        <p:sp>
          <p:nvSpPr>
            <p:cNvPr id="122" name="object 121"/>
            <p:cNvSpPr/>
            <p:nvPr/>
          </p:nvSpPr>
          <p:spPr>
            <a:xfrm>
              <a:off x="4141216" y="1570367"/>
              <a:ext cx="882015" cy="891540"/>
            </a:xfrm>
            <a:custGeom>
              <a:avLst/>
              <a:gdLst/>
              <a:ahLst/>
              <a:cxnLst/>
              <a:rect l="l" t="t" r="r" b="b"/>
              <a:pathLst>
                <a:path w="882014" h="891539">
                  <a:moveTo>
                    <a:pt x="293992" y="297180"/>
                  </a:moveTo>
                  <a:lnTo>
                    <a:pt x="0" y="297180"/>
                  </a:lnTo>
                  <a:lnTo>
                    <a:pt x="0" y="594233"/>
                  </a:lnTo>
                  <a:lnTo>
                    <a:pt x="0" y="891400"/>
                  </a:lnTo>
                  <a:lnTo>
                    <a:pt x="293992" y="891400"/>
                  </a:lnTo>
                  <a:lnTo>
                    <a:pt x="293992" y="594347"/>
                  </a:lnTo>
                  <a:lnTo>
                    <a:pt x="293992" y="297180"/>
                  </a:lnTo>
                  <a:close/>
                </a:path>
                <a:path w="882014" h="891539">
                  <a:moveTo>
                    <a:pt x="293992" y="0"/>
                  </a:moveTo>
                  <a:lnTo>
                    <a:pt x="0" y="0"/>
                  </a:lnTo>
                  <a:lnTo>
                    <a:pt x="0" y="297167"/>
                  </a:lnTo>
                  <a:lnTo>
                    <a:pt x="293992" y="297167"/>
                  </a:lnTo>
                  <a:lnTo>
                    <a:pt x="293992" y="0"/>
                  </a:lnTo>
                  <a:close/>
                </a:path>
                <a:path w="882014" h="891539">
                  <a:moveTo>
                    <a:pt x="587997" y="297180"/>
                  </a:moveTo>
                  <a:lnTo>
                    <a:pt x="294005" y="297180"/>
                  </a:lnTo>
                  <a:lnTo>
                    <a:pt x="294005" y="594233"/>
                  </a:lnTo>
                  <a:lnTo>
                    <a:pt x="294005" y="891400"/>
                  </a:lnTo>
                  <a:lnTo>
                    <a:pt x="587997" y="891400"/>
                  </a:lnTo>
                  <a:lnTo>
                    <a:pt x="587997" y="594347"/>
                  </a:lnTo>
                  <a:lnTo>
                    <a:pt x="587997" y="297180"/>
                  </a:lnTo>
                  <a:close/>
                </a:path>
                <a:path w="882014" h="891539">
                  <a:moveTo>
                    <a:pt x="587997" y="0"/>
                  </a:moveTo>
                  <a:lnTo>
                    <a:pt x="294005" y="0"/>
                  </a:lnTo>
                  <a:lnTo>
                    <a:pt x="294005" y="297167"/>
                  </a:lnTo>
                  <a:lnTo>
                    <a:pt x="587997" y="297167"/>
                  </a:lnTo>
                  <a:lnTo>
                    <a:pt x="587997" y="0"/>
                  </a:lnTo>
                  <a:close/>
                </a:path>
                <a:path w="882014" h="891539">
                  <a:moveTo>
                    <a:pt x="882002" y="297180"/>
                  </a:moveTo>
                  <a:lnTo>
                    <a:pt x="588010" y="297180"/>
                  </a:lnTo>
                  <a:lnTo>
                    <a:pt x="588010" y="594233"/>
                  </a:lnTo>
                  <a:lnTo>
                    <a:pt x="588010" y="891400"/>
                  </a:lnTo>
                  <a:lnTo>
                    <a:pt x="882002" y="891400"/>
                  </a:lnTo>
                  <a:lnTo>
                    <a:pt x="882002" y="594347"/>
                  </a:lnTo>
                  <a:lnTo>
                    <a:pt x="882002" y="297180"/>
                  </a:lnTo>
                  <a:close/>
                </a:path>
                <a:path w="882014" h="891539">
                  <a:moveTo>
                    <a:pt x="882002" y="0"/>
                  </a:moveTo>
                  <a:lnTo>
                    <a:pt x="588010" y="0"/>
                  </a:lnTo>
                  <a:lnTo>
                    <a:pt x="588010" y="297167"/>
                  </a:lnTo>
                  <a:lnTo>
                    <a:pt x="882002" y="297167"/>
                  </a:lnTo>
                  <a:lnTo>
                    <a:pt x="88200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2"/>
            <p:cNvSpPr/>
            <p:nvPr/>
          </p:nvSpPr>
          <p:spPr>
            <a:xfrm>
              <a:off x="4134865" y="1564005"/>
              <a:ext cx="894715" cy="904240"/>
            </a:xfrm>
            <a:custGeom>
              <a:avLst/>
              <a:gdLst/>
              <a:ahLst/>
              <a:cxnLst/>
              <a:rect l="l" t="t" r="r" b="b"/>
              <a:pathLst>
                <a:path w="894714" h="904239">
                  <a:moveTo>
                    <a:pt x="300355" y="0"/>
                  </a:moveTo>
                  <a:lnTo>
                    <a:pt x="300355" y="151269"/>
                  </a:lnTo>
                </a:path>
                <a:path w="894714" h="904239">
                  <a:moveTo>
                    <a:pt x="594360" y="0"/>
                  </a:moveTo>
                  <a:lnTo>
                    <a:pt x="594360" y="151269"/>
                  </a:lnTo>
                </a:path>
                <a:path w="894714" h="904239">
                  <a:moveTo>
                    <a:pt x="0" y="303530"/>
                  </a:moveTo>
                  <a:lnTo>
                    <a:pt x="150622" y="303530"/>
                  </a:lnTo>
                </a:path>
                <a:path w="894714" h="904239">
                  <a:moveTo>
                    <a:pt x="0" y="600710"/>
                  </a:moveTo>
                  <a:lnTo>
                    <a:pt x="150622" y="600710"/>
                  </a:lnTo>
                </a:path>
                <a:path w="894714" h="904239">
                  <a:moveTo>
                    <a:pt x="6350" y="0"/>
                  </a:moveTo>
                  <a:lnTo>
                    <a:pt x="6350" y="904113"/>
                  </a:lnTo>
                </a:path>
                <a:path w="894714" h="904239">
                  <a:moveTo>
                    <a:pt x="888364" y="0"/>
                  </a:moveTo>
                  <a:lnTo>
                    <a:pt x="888364" y="151269"/>
                  </a:lnTo>
                </a:path>
                <a:path w="894714" h="904239">
                  <a:moveTo>
                    <a:pt x="0" y="6350"/>
                  </a:moveTo>
                  <a:lnTo>
                    <a:pt x="894714" y="6350"/>
                  </a:lnTo>
                </a:path>
                <a:path w="894714" h="904239">
                  <a:moveTo>
                    <a:pt x="0" y="897763"/>
                  </a:moveTo>
                  <a:lnTo>
                    <a:pt x="150622" y="897763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3"/>
          <p:cNvSpPr txBox="1"/>
          <p:nvPr/>
        </p:nvSpPr>
        <p:spPr>
          <a:xfrm>
            <a:off x="4225797" y="187518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5" name="object 124"/>
          <p:cNvSpPr txBox="1"/>
          <p:nvPr/>
        </p:nvSpPr>
        <p:spPr>
          <a:xfrm>
            <a:off x="4519548" y="187518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6" name="object 125"/>
          <p:cNvSpPr txBox="1"/>
          <p:nvPr/>
        </p:nvSpPr>
        <p:spPr>
          <a:xfrm>
            <a:off x="4813680" y="187518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7" name="object 126"/>
          <p:cNvSpPr txBox="1"/>
          <p:nvPr/>
        </p:nvSpPr>
        <p:spPr>
          <a:xfrm>
            <a:off x="4225797" y="217236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8" name="object 127"/>
          <p:cNvSpPr txBox="1"/>
          <p:nvPr/>
        </p:nvSpPr>
        <p:spPr>
          <a:xfrm>
            <a:off x="4519548" y="217236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9" name="object 128"/>
          <p:cNvSpPr txBox="1"/>
          <p:nvPr/>
        </p:nvSpPr>
        <p:spPr>
          <a:xfrm>
            <a:off x="4813680" y="217236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30" name="object 129"/>
          <p:cNvGrpSpPr/>
          <p:nvPr/>
        </p:nvGrpSpPr>
        <p:grpSpPr>
          <a:xfrm>
            <a:off x="5944996" y="1110869"/>
            <a:ext cx="1495425" cy="1506220"/>
            <a:chOff x="5944996" y="1110869"/>
            <a:chExt cx="1495425" cy="1506220"/>
          </a:xfrm>
        </p:grpSpPr>
        <p:sp>
          <p:nvSpPr>
            <p:cNvPr id="131" name="object 130"/>
            <p:cNvSpPr/>
            <p:nvPr/>
          </p:nvSpPr>
          <p:spPr>
            <a:xfrm>
              <a:off x="5957697" y="1123530"/>
              <a:ext cx="1470025" cy="1480820"/>
            </a:xfrm>
            <a:custGeom>
              <a:avLst/>
              <a:gdLst/>
              <a:ahLst/>
              <a:cxnLst/>
              <a:rect l="l" t="t" r="r" b="b"/>
              <a:pathLst>
                <a:path w="1470025" h="1480820">
                  <a:moveTo>
                    <a:pt x="1469923" y="0"/>
                  </a:moveTo>
                  <a:lnTo>
                    <a:pt x="1469923" y="0"/>
                  </a:lnTo>
                  <a:lnTo>
                    <a:pt x="0" y="0"/>
                  </a:lnTo>
                  <a:lnTo>
                    <a:pt x="0" y="236474"/>
                  </a:lnTo>
                  <a:lnTo>
                    <a:pt x="0" y="1480604"/>
                  </a:lnTo>
                  <a:lnTo>
                    <a:pt x="196342" y="1480604"/>
                  </a:lnTo>
                  <a:lnTo>
                    <a:pt x="196342" y="1223556"/>
                  </a:lnTo>
                  <a:lnTo>
                    <a:pt x="489966" y="1223556"/>
                  </a:lnTo>
                  <a:lnTo>
                    <a:pt x="499999" y="1223556"/>
                  </a:lnTo>
                  <a:lnTo>
                    <a:pt x="499999" y="987044"/>
                  </a:lnTo>
                  <a:lnTo>
                    <a:pt x="489991" y="987044"/>
                  </a:lnTo>
                  <a:lnTo>
                    <a:pt x="196342" y="987044"/>
                  </a:lnTo>
                  <a:lnTo>
                    <a:pt x="196342" y="730034"/>
                  </a:lnTo>
                  <a:lnTo>
                    <a:pt x="489966" y="730034"/>
                  </a:lnTo>
                  <a:lnTo>
                    <a:pt x="499999" y="730034"/>
                  </a:lnTo>
                  <a:lnTo>
                    <a:pt x="499999" y="493560"/>
                  </a:lnTo>
                  <a:lnTo>
                    <a:pt x="686308" y="493560"/>
                  </a:lnTo>
                  <a:lnTo>
                    <a:pt x="686308" y="236474"/>
                  </a:lnTo>
                  <a:lnTo>
                    <a:pt x="979932" y="236474"/>
                  </a:lnTo>
                  <a:lnTo>
                    <a:pt x="979932" y="493560"/>
                  </a:lnTo>
                  <a:lnTo>
                    <a:pt x="1176274" y="493560"/>
                  </a:lnTo>
                  <a:lnTo>
                    <a:pt x="1176274" y="236474"/>
                  </a:lnTo>
                  <a:lnTo>
                    <a:pt x="1469923" y="236474"/>
                  </a:lnTo>
                  <a:lnTo>
                    <a:pt x="1469923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1"/>
            <p:cNvSpPr/>
            <p:nvPr/>
          </p:nvSpPr>
          <p:spPr>
            <a:xfrm>
              <a:off x="5951346" y="1117219"/>
              <a:ext cx="1482725" cy="1493520"/>
            </a:xfrm>
            <a:custGeom>
              <a:avLst/>
              <a:gdLst/>
              <a:ahLst/>
              <a:cxnLst/>
              <a:rect l="l" t="t" r="r" b="b"/>
              <a:pathLst>
                <a:path w="1482725" h="1493520">
                  <a:moveTo>
                    <a:pt x="496315" y="0"/>
                  </a:moveTo>
                  <a:lnTo>
                    <a:pt x="496315" y="242785"/>
                  </a:lnTo>
                </a:path>
                <a:path w="1482725" h="1493520">
                  <a:moveTo>
                    <a:pt x="986281" y="0"/>
                  </a:moveTo>
                  <a:lnTo>
                    <a:pt x="986281" y="242785"/>
                  </a:lnTo>
                </a:path>
                <a:path w="1482725" h="1493520">
                  <a:moveTo>
                    <a:pt x="0" y="499871"/>
                  </a:moveTo>
                  <a:lnTo>
                    <a:pt x="202691" y="499871"/>
                  </a:lnTo>
                </a:path>
                <a:path w="1482725" h="1493520">
                  <a:moveTo>
                    <a:pt x="0" y="993393"/>
                  </a:moveTo>
                  <a:lnTo>
                    <a:pt x="202691" y="993393"/>
                  </a:lnTo>
                </a:path>
                <a:path w="1482725" h="1493520">
                  <a:moveTo>
                    <a:pt x="6350" y="0"/>
                  </a:moveTo>
                  <a:lnTo>
                    <a:pt x="6350" y="1493265"/>
                  </a:lnTo>
                </a:path>
                <a:path w="1482725" h="1493520">
                  <a:moveTo>
                    <a:pt x="1476248" y="0"/>
                  </a:moveTo>
                  <a:lnTo>
                    <a:pt x="1476248" y="242785"/>
                  </a:lnTo>
                </a:path>
                <a:path w="1482725" h="1493520">
                  <a:moveTo>
                    <a:pt x="0" y="6350"/>
                  </a:moveTo>
                  <a:lnTo>
                    <a:pt x="1482598" y="635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2"/>
            <p:cNvSpPr/>
            <p:nvPr/>
          </p:nvSpPr>
          <p:spPr>
            <a:xfrm>
              <a:off x="5951346" y="2597785"/>
              <a:ext cx="203200" cy="12700"/>
            </a:xfrm>
            <a:custGeom>
              <a:avLst/>
              <a:gdLst/>
              <a:ahLst/>
              <a:cxnLst/>
              <a:rect l="l" t="t" r="r" b="b"/>
              <a:pathLst>
                <a:path w="203200" h="12700">
                  <a:moveTo>
                    <a:pt x="0" y="12700"/>
                  </a:moveTo>
                  <a:lnTo>
                    <a:pt x="202691" y="12700"/>
                  </a:lnTo>
                  <a:lnTo>
                    <a:pt x="202691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4" name="object 133"/>
          <p:cNvSpPr txBox="1"/>
          <p:nvPr/>
        </p:nvSpPr>
        <p:spPr>
          <a:xfrm>
            <a:off x="6160261" y="1297550"/>
            <a:ext cx="490220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  <a:tabLst>
                <a:tab pos="404495" algn="l"/>
              </a:tabLst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1</a:t>
            </a: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1	</a:t>
            </a: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35" name="object 134"/>
          <p:cNvSpPr txBox="1"/>
          <p:nvPr/>
        </p:nvSpPr>
        <p:spPr>
          <a:xfrm>
            <a:off x="6650481" y="1297550"/>
            <a:ext cx="490220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  <a:tabLst>
                <a:tab pos="404495" algn="l"/>
              </a:tabLst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9</a:t>
            </a: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5	</a:t>
            </a: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36" name="object 135"/>
          <p:cNvSpPr txBox="1"/>
          <p:nvPr/>
        </p:nvSpPr>
        <p:spPr>
          <a:xfrm>
            <a:off x="7140575" y="1297550"/>
            <a:ext cx="17081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62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37" name="object 136"/>
          <p:cNvSpPr txBox="1"/>
          <p:nvPr/>
        </p:nvSpPr>
        <p:spPr>
          <a:xfrm>
            <a:off x="6160262" y="1790698"/>
            <a:ext cx="490220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5"/>
              </a:lnSpc>
              <a:tabLst>
                <a:tab pos="404495" algn="l"/>
              </a:tabLst>
            </a:pP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59	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38" name="object 137"/>
          <p:cNvSpPr txBox="1"/>
          <p:nvPr/>
        </p:nvSpPr>
        <p:spPr>
          <a:xfrm>
            <a:off x="6650482" y="1790698"/>
            <a:ext cx="17081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5"/>
              </a:lnSpc>
            </a:pP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82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39" name="object 138"/>
          <p:cNvSpPr txBox="1"/>
          <p:nvPr/>
        </p:nvSpPr>
        <p:spPr>
          <a:xfrm>
            <a:off x="7140575" y="1790698"/>
            <a:ext cx="17081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5"/>
              </a:lnSpc>
            </a:pP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14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40" name="object 139"/>
          <p:cNvSpPr txBox="1"/>
          <p:nvPr/>
        </p:nvSpPr>
        <p:spPr>
          <a:xfrm>
            <a:off x="6160261" y="2284721"/>
            <a:ext cx="490220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  <a:tabLst>
                <a:tab pos="404495" algn="l"/>
              </a:tabLst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5</a:t>
            </a: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1	</a:t>
            </a: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41" name="object 140"/>
          <p:cNvSpPr txBox="1"/>
          <p:nvPr/>
        </p:nvSpPr>
        <p:spPr>
          <a:xfrm>
            <a:off x="6650481" y="2284721"/>
            <a:ext cx="17081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53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42" name="object 141"/>
          <p:cNvSpPr txBox="1"/>
          <p:nvPr/>
        </p:nvSpPr>
        <p:spPr>
          <a:xfrm>
            <a:off x="7140575" y="2284721"/>
            <a:ext cx="17081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69</a:t>
            </a:r>
            <a:endParaRPr sz="1200">
              <a:latin typeface="等线"/>
              <a:cs typeface="等线"/>
            </a:endParaRPr>
          </a:p>
        </p:txBody>
      </p:sp>
      <p:grpSp>
        <p:nvGrpSpPr>
          <p:cNvPr id="143" name="object 142"/>
          <p:cNvGrpSpPr/>
          <p:nvPr/>
        </p:nvGrpSpPr>
        <p:grpSpPr>
          <a:xfrm>
            <a:off x="6141339" y="1347342"/>
            <a:ext cx="1495425" cy="1506220"/>
            <a:chOff x="6141339" y="1347342"/>
            <a:chExt cx="1495425" cy="1506220"/>
          </a:xfrm>
        </p:grpSpPr>
        <p:sp>
          <p:nvSpPr>
            <p:cNvPr id="144" name="object 143"/>
            <p:cNvSpPr/>
            <p:nvPr/>
          </p:nvSpPr>
          <p:spPr>
            <a:xfrm>
              <a:off x="6154039" y="1360004"/>
              <a:ext cx="1470025" cy="1480820"/>
            </a:xfrm>
            <a:custGeom>
              <a:avLst/>
              <a:gdLst/>
              <a:ahLst/>
              <a:cxnLst/>
              <a:rect l="l" t="t" r="r" b="b"/>
              <a:pathLst>
                <a:path w="1470025" h="1480820">
                  <a:moveTo>
                    <a:pt x="793623" y="987171"/>
                  </a:moveTo>
                  <a:lnTo>
                    <a:pt x="489991" y="987171"/>
                  </a:lnTo>
                  <a:lnTo>
                    <a:pt x="0" y="987171"/>
                  </a:lnTo>
                  <a:lnTo>
                    <a:pt x="0" y="1243876"/>
                  </a:lnTo>
                  <a:lnTo>
                    <a:pt x="0" y="1480731"/>
                  </a:lnTo>
                  <a:lnTo>
                    <a:pt x="303657" y="1480731"/>
                  </a:lnTo>
                  <a:lnTo>
                    <a:pt x="303657" y="1243876"/>
                  </a:lnTo>
                  <a:lnTo>
                    <a:pt x="489966" y="1243876"/>
                  </a:lnTo>
                  <a:lnTo>
                    <a:pt x="793623" y="1243876"/>
                  </a:lnTo>
                  <a:lnTo>
                    <a:pt x="793623" y="987171"/>
                  </a:lnTo>
                  <a:close/>
                </a:path>
                <a:path w="1470025" h="1480820">
                  <a:moveTo>
                    <a:pt x="1283716" y="987171"/>
                  </a:moveTo>
                  <a:lnTo>
                    <a:pt x="979932" y="987171"/>
                  </a:lnTo>
                  <a:lnTo>
                    <a:pt x="979932" y="1243876"/>
                  </a:lnTo>
                  <a:lnTo>
                    <a:pt x="1283716" y="1243876"/>
                  </a:lnTo>
                  <a:lnTo>
                    <a:pt x="1283716" y="987171"/>
                  </a:lnTo>
                  <a:close/>
                </a:path>
                <a:path w="1470025" h="1480820">
                  <a:moveTo>
                    <a:pt x="1469923" y="0"/>
                  </a:moveTo>
                  <a:lnTo>
                    <a:pt x="1469923" y="0"/>
                  </a:lnTo>
                  <a:lnTo>
                    <a:pt x="0" y="0"/>
                  </a:lnTo>
                  <a:lnTo>
                    <a:pt x="0" y="256667"/>
                  </a:lnTo>
                  <a:lnTo>
                    <a:pt x="0" y="493522"/>
                  </a:lnTo>
                  <a:lnTo>
                    <a:pt x="0" y="750227"/>
                  </a:lnTo>
                  <a:lnTo>
                    <a:pt x="0" y="987082"/>
                  </a:lnTo>
                  <a:lnTo>
                    <a:pt x="303657" y="987082"/>
                  </a:lnTo>
                  <a:lnTo>
                    <a:pt x="303657" y="750227"/>
                  </a:lnTo>
                  <a:lnTo>
                    <a:pt x="489966" y="750227"/>
                  </a:lnTo>
                  <a:lnTo>
                    <a:pt x="793623" y="750227"/>
                  </a:lnTo>
                  <a:lnTo>
                    <a:pt x="793623" y="493560"/>
                  </a:lnTo>
                  <a:lnTo>
                    <a:pt x="793623" y="256667"/>
                  </a:lnTo>
                  <a:lnTo>
                    <a:pt x="979932" y="256667"/>
                  </a:lnTo>
                  <a:lnTo>
                    <a:pt x="979932" y="493522"/>
                  </a:lnTo>
                  <a:lnTo>
                    <a:pt x="979932" y="750227"/>
                  </a:lnTo>
                  <a:lnTo>
                    <a:pt x="1283716" y="750227"/>
                  </a:lnTo>
                  <a:lnTo>
                    <a:pt x="1283716" y="493560"/>
                  </a:lnTo>
                  <a:lnTo>
                    <a:pt x="1283716" y="256667"/>
                  </a:lnTo>
                  <a:lnTo>
                    <a:pt x="1469923" y="256667"/>
                  </a:lnTo>
                  <a:lnTo>
                    <a:pt x="1469923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4"/>
            <p:cNvSpPr/>
            <p:nvPr/>
          </p:nvSpPr>
          <p:spPr>
            <a:xfrm>
              <a:off x="6147689" y="1353692"/>
              <a:ext cx="986790" cy="500380"/>
            </a:xfrm>
            <a:custGeom>
              <a:avLst/>
              <a:gdLst/>
              <a:ahLst/>
              <a:cxnLst/>
              <a:rect l="l" t="t" r="r" b="b"/>
              <a:pathLst>
                <a:path w="986790" h="500380">
                  <a:moveTo>
                    <a:pt x="496315" y="0"/>
                  </a:moveTo>
                  <a:lnTo>
                    <a:pt x="496315" y="262978"/>
                  </a:lnTo>
                </a:path>
                <a:path w="986790" h="500380">
                  <a:moveTo>
                    <a:pt x="986282" y="0"/>
                  </a:moveTo>
                  <a:lnTo>
                    <a:pt x="986282" y="262978"/>
                  </a:lnTo>
                </a:path>
                <a:path w="986790" h="500380">
                  <a:moveTo>
                    <a:pt x="0" y="499872"/>
                  </a:moveTo>
                  <a:lnTo>
                    <a:pt x="310007" y="499872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5"/>
            <p:cNvSpPr/>
            <p:nvPr/>
          </p:nvSpPr>
          <p:spPr>
            <a:xfrm>
              <a:off x="6147689" y="2340736"/>
              <a:ext cx="310515" cy="12700"/>
            </a:xfrm>
            <a:custGeom>
              <a:avLst/>
              <a:gdLst/>
              <a:ahLst/>
              <a:cxnLst/>
              <a:rect l="l" t="t" r="r" b="b"/>
              <a:pathLst>
                <a:path w="310514" h="12700">
                  <a:moveTo>
                    <a:pt x="0" y="12700"/>
                  </a:moveTo>
                  <a:lnTo>
                    <a:pt x="310007" y="12700"/>
                  </a:lnTo>
                  <a:lnTo>
                    <a:pt x="310007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6"/>
            <p:cNvSpPr/>
            <p:nvPr/>
          </p:nvSpPr>
          <p:spPr>
            <a:xfrm>
              <a:off x="6147689" y="1353692"/>
              <a:ext cx="1482725" cy="1493520"/>
            </a:xfrm>
            <a:custGeom>
              <a:avLst/>
              <a:gdLst/>
              <a:ahLst/>
              <a:cxnLst/>
              <a:rect l="l" t="t" r="r" b="b"/>
              <a:pathLst>
                <a:path w="1482725" h="1493520">
                  <a:moveTo>
                    <a:pt x="6350" y="0"/>
                  </a:moveTo>
                  <a:lnTo>
                    <a:pt x="6350" y="1493393"/>
                  </a:lnTo>
                </a:path>
                <a:path w="1482725" h="1493520">
                  <a:moveTo>
                    <a:pt x="1476247" y="0"/>
                  </a:moveTo>
                  <a:lnTo>
                    <a:pt x="1476247" y="262978"/>
                  </a:lnTo>
                </a:path>
                <a:path w="1482725" h="1493520">
                  <a:moveTo>
                    <a:pt x="0" y="6350"/>
                  </a:moveTo>
                  <a:lnTo>
                    <a:pt x="1482597" y="635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7"/>
            <p:cNvSpPr/>
            <p:nvPr/>
          </p:nvSpPr>
          <p:spPr>
            <a:xfrm>
              <a:off x="6147689" y="2834385"/>
              <a:ext cx="310515" cy="12700"/>
            </a:xfrm>
            <a:custGeom>
              <a:avLst/>
              <a:gdLst/>
              <a:ahLst/>
              <a:cxnLst/>
              <a:rect l="l" t="t" r="r" b="b"/>
              <a:pathLst>
                <a:path w="310514" h="12700">
                  <a:moveTo>
                    <a:pt x="0" y="12700"/>
                  </a:moveTo>
                  <a:lnTo>
                    <a:pt x="310007" y="12700"/>
                  </a:lnTo>
                  <a:lnTo>
                    <a:pt x="310007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9" name="object 148"/>
          <p:cNvSpPr txBox="1"/>
          <p:nvPr/>
        </p:nvSpPr>
        <p:spPr>
          <a:xfrm>
            <a:off x="6356858" y="2027800"/>
            <a:ext cx="57594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  <a:tabLst>
                <a:tab pos="404495" algn="l"/>
              </a:tabLst>
            </a:pP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0</a:t>
            </a:r>
            <a:r>
              <a:rPr sz="1200" b="1" dirty="0">
                <a:solidFill>
                  <a:srgbClr val="385622"/>
                </a:solidFill>
                <a:latin typeface="等线"/>
                <a:cs typeface="等线"/>
              </a:rPr>
              <a:t>1	</a:t>
            </a: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27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50" name="object 149"/>
          <p:cNvSpPr txBox="1"/>
          <p:nvPr/>
        </p:nvSpPr>
        <p:spPr>
          <a:xfrm>
            <a:off x="6932421" y="1790698"/>
            <a:ext cx="49022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2555">
              <a:lnSpc>
                <a:spcPts val="1215"/>
              </a:lnSpc>
            </a:pP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2</a:t>
            </a:r>
            <a:endParaRPr sz="1200">
              <a:latin typeface="等线"/>
              <a:cs typeface="等线"/>
            </a:endParaRPr>
          </a:p>
          <a:p>
            <a:pPr>
              <a:lnSpc>
                <a:spcPct val="100000"/>
              </a:lnSpc>
              <a:spcBef>
                <a:spcPts val="425"/>
              </a:spcBef>
              <a:tabLst>
                <a:tab pos="318770" algn="l"/>
              </a:tabLst>
            </a:pPr>
            <a:r>
              <a:rPr sz="1200" b="1" dirty="0">
                <a:solidFill>
                  <a:srgbClr val="385622"/>
                </a:solidFill>
                <a:latin typeface="等线"/>
                <a:cs typeface="等线"/>
              </a:rPr>
              <a:t>8	</a:t>
            </a: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25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51" name="object 150"/>
          <p:cNvSpPr txBox="1"/>
          <p:nvPr/>
        </p:nvSpPr>
        <p:spPr>
          <a:xfrm>
            <a:off x="7422133" y="2027800"/>
            <a:ext cx="857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6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52" name="object 151"/>
          <p:cNvSpPr txBox="1"/>
          <p:nvPr/>
        </p:nvSpPr>
        <p:spPr>
          <a:xfrm>
            <a:off x="6356858" y="2521322"/>
            <a:ext cx="57594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  <a:tabLst>
                <a:tab pos="404495" algn="l"/>
              </a:tabLst>
            </a:pP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3</a:t>
            </a:r>
            <a:r>
              <a:rPr sz="1200" b="1" dirty="0">
                <a:solidFill>
                  <a:srgbClr val="385622"/>
                </a:solidFill>
                <a:latin typeface="等线"/>
                <a:cs typeface="等线"/>
              </a:rPr>
              <a:t>9	</a:t>
            </a: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28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53" name="object 152"/>
          <p:cNvSpPr txBox="1"/>
          <p:nvPr/>
        </p:nvSpPr>
        <p:spPr>
          <a:xfrm>
            <a:off x="6932421" y="2284721"/>
            <a:ext cx="490220" cy="395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2555">
              <a:lnSpc>
                <a:spcPts val="1210"/>
              </a:lnSpc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1</a:t>
            </a:r>
            <a:endParaRPr sz="1200">
              <a:latin typeface="等线"/>
              <a:cs typeface="等线"/>
            </a:endParaRPr>
          </a:p>
          <a:p>
            <a:pPr>
              <a:lnSpc>
                <a:spcPct val="100000"/>
              </a:lnSpc>
              <a:spcBef>
                <a:spcPts val="420"/>
              </a:spcBef>
              <a:tabLst>
                <a:tab pos="318770" algn="l"/>
              </a:tabLst>
            </a:pPr>
            <a:r>
              <a:rPr sz="1200" b="1" dirty="0">
                <a:solidFill>
                  <a:srgbClr val="385622"/>
                </a:solidFill>
                <a:latin typeface="等线"/>
                <a:cs typeface="等线"/>
              </a:rPr>
              <a:t>7	</a:t>
            </a: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24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54" name="object 153"/>
          <p:cNvSpPr txBox="1"/>
          <p:nvPr/>
        </p:nvSpPr>
        <p:spPr>
          <a:xfrm>
            <a:off x="7422133" y="2521322"/>
            <a:ext cx="857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1</a:t>
            </a:r>
            <a:endParaRPr sz="1200">
              <a:latin typeface="等线"/>
              <a:cs typeface="等线"/>
            </a:endParaRPr>
          </a:p>
        </p:txBody>
      </p:sp>
      <p:grpSp>
        <p:nvGrpSpPr>
          <p:cNvPr id="155" name="object 154"/>
          <p:cNvGrpSpPr/>
          <p:nvPr/>
        </p:nvGrpSpPr>
        <p:grpSpPr>
          <a:xfrm>
            <a:off x="6451346" y="1610360"/>
            <a:ext cx="1482725" cy="1493520"/>
            <a:chOff x="6451346" y="1610360"/>
            <a:chExt cx="1482725" cy="1493520"/>
          </a:xfrm>
        </p:grpSpPr>
        <p:sp>
          <p:nvSpPr>
            <p:cNvPr id="156" name="object 155"/>
            <p:cNvSpPr/>
            <p:nvPr/>
          </p:nvSpPr>
          <p:spPr>
            <a:xfrm>
              <a:off x="6457696" y="1616671"/>
              <a:ext cx="1470660" cy="1480820"/>
            </a:xfrm>
            <a:custGeom>
              <a:avLst/>
              <a:gdLst/>
              <a:ahLst/>
              <a:cxnLst/>
              <a:rect l="l" t="t" r="r" b="b"/>
              <a:pathLst>
                <a:path w="1470659" h="1480820">
                  <a:moveTo>
                    <a:pt x="979944" y="493649"/>
                  </a:moveTo>
                  <a:lnTo>
                    <a:pt x="489991" y="493649"/>
                  </a:lnTo>
                  <a:lnTo>
                    <a:pt x="0" y="493649"/>
                  </a:lnTo>
                  <a:lnTo>
                    <a:pt x="0" y="987171"/>
                  </a:lnTo>
                  <a:lnTo>
                    <a:pt x="0" y="1480731"/>
                  </a:lnTo>
                  <a:lnTo>
                    <a:pt x="489966" y="1480731"/>
                  </a:lnTo>
                  <a:lnTo>
                    <a:pt x="979944" y="1480731"/>
                  </a:lnTo>
                  <a:lnTo>
                    <a:pt x="979944" y="987209"/>
                  </a:lnTo>
                  <a:lnTo>
                    <a:pt x="979944" y="493649"/>
                  </a:lnTo>
                  <a:close/>
                </a:path>
                <a:path w="1470659" h="1480820">
                  <a:moveTo>
                    <a:pt x="979944" y="0"/>
                  </a:moveTo>
                  <a:lnTo>
                    <a:pt x="489991" y="0"/>
                  </a:lnTo>
                  <a:lnTo>
                    <a:pt x="0" y="0"/>
                  </a:lnTo>
                  <a:lnTo>
                    <a:pt x="0" y="493560"/>
                  </a:lnTo>
                  <a:lnTo>
                    <a:pt x="489966" y="493560"/>
                  </a:lnTo>
                  <a:lnTo>
                    <a:pt x="979944" y="493560"/>
                  </a:lnTo>
                  <a:lnTo>
                    <a:pt x="979944" y="0"/>
                  </a:lnTo>
                  <a:close/>
                </a:path>
                <a:path w="1470659" h="1480820">
                  <a:moveTo>
                    <a:pt x="1470050" y="493649"/>
                  </a:moveTo>
                  <a:lnTo>
                    <a:pt x="980059" y="493649"/>
                  </a:lnTo>
                  <a:lnTo>
                    <a:pt x="980059" y="987171"/>
                  </a:lnTo>
                  <a:lnTo>
                    <a:pt x="980059" y="1480731"/>
                  </a:lnTo>
                  <a:lnTo>
                    <a:pt x="1470050" y="1480731"/>
                  </a:lnTo>
                  <a:lnTo>
                    <a:pt x="1470050" y="987209"/>
                  </a:lnTo>
                  <a:lnTo>
                    <a:pt x="1470050" y="493649"/>
                  </a:lnTo>
                  <a:close/>
                </a:path>
                <a:path w="1470659" h="1480820">
                  <a:moveTo>
                    <a:pt x="1470050" y="0"/>
                  </a:moveTo>
                  <a:lnTo>
                    <a:pt x="980059" y="0"/>
                  </a:lnTo>
                  <a:lnTo>
                    <a:pt x="980059" y="493560"/>
                  </a:lnTo>
                  <a:lnTo>
                    <a:pt x="1470050" y="493560"/>
                  </a:lnTo>
                  <a:lnTo>
                    <a:pt x="1470050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6"/>
            <p:cNvSpPr/>
            <p:nvPr/>
          </p:nvSpPr>
          <p:spPr>
            <a:xfrm>
              <a:off x="6451346" y="1610360"/>
              <a:ext cx="1482725" cy="1493520"/>
            </a:xfrm>
            <a:custGeom>
              <a:avLst/>
              <a:gdLst/>
              <a:ahLst/>
              <a:cxnLst/>
              <a:rect l="l" t="t" r="r" b="b"/>
              <a:pathLst>
                <a:path w="1482725" h="1493520">
                  <a:moveTo>
                    <a:pt x="496315" y="0"/>
                  </a:moveTo>
                  <a:lnTo>
                    <a:pt x="496315" y="1493392"/>
                  </a:lnTo>
                </a:path>
                <a:path w="1482725" h="1493520">
                  <a:moveTo>
                    <a:pt x="986408" y="0"/>
                  </a:moveTo>
                  <a:lnTo>
                    <a:pt x="986408" y="1493392"/>
                  </a:lnTo>
                </a:path>
                <a:path w="1482725" h="1493520">
                  <a:moveTo>
                    <a:pt x="0" y="499872"/>
                  </a:moveTo>
                  <a:lnTo>
                    <a:pt x="1482725" y="499872"/>
                  </a:lnTo>
                </a:path>
                <a:path w="1482725" h="1493520">
                  <a:moveTo>
                    <a:pt x="0" y="993520"/>
                  </a:moveTo>
                  <a:lnTo>
                    <a:pt x="1482725" y="993520"/>
                  </a:lnTo>
                </a:path>
                <a:path w="1482725" h="1493520">
                  <a:moveTo>
                    <a:pt x="6350" y="0"/>
                  </a:moveTo>
                  <a:lnTo>
                    <a:pt x="6350" y="1493392"/>
                  </a:lnTo>
                </a:path>
                <a:path w="1482725" h="1493520">
                  <a:moveTo>
                    <a:pt x="1476375" y="0"/>
                  </a:moveTo>
                  <a:lnTo>
                    <a:pt x="1476375" y="1493392"/>
                  </a:lnTo>
                </a:path>
                <a:path w="1482725" h="1493520">
                  <a:moveTo>
                    <a:pt x="0" y="6350"/>
                  </a:moveTo>
                  <a:lnTo>
                    <a:pt x="1482725" y="6350"/>
                  </a:lnTo>
                </a:path>
                <a:path w="1482725" h="1493520">
                  <a:moveTo>
                    <a:pt x="0" y="1487042"/>
                  </a:moveTo>
                  <a:lnTo>
                    <a:pt x="1482725" y="1487042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8" name="object 157"/>
          <p:cNvSpPr/>
          <p:nvPr/>
        </p:nvSpPr>
        <p:spPr>
          <a:xfrm>
            <a:off x="8034528" y="1758695"/>
            <a:ext cx="472440" cy="553720"/>
          </a:xfrm>
          <a:custGeom>
            <a:avLst/>
            <a:gdLst/>
            <a:ahLst/>
            <a:cxnLst/>
            <a:rect l="l" t="t" r="r" b="b"/>
            <a:pathLst>
              <a:path w="472440" h="553719">
                <a:moveTo>
                  <a:pt x="472440" y="0"/>
                </a:moveTo>
                <a:lnTo>
                  <a:pt x="0" y="0"/>
                </a:lnTo>
                <a:lnTo>
                  <a:pt x="0" y="553212"/>
                </a:lnTo>
                <a:lnTo>
                  <a:pt x="472440" y="553212"/>
                </a:lnTo>
                <a:lnTo>
                  <a:pt x="472440" y="0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9" name="object 158"/>
          <p:cNvGraphicFramePr>
            <a:graphicFrameLocks noGrp="1"/>
          </p:cNvGraphicFramePr>
          <p:nvPr/>
        </p:nvGraphicFramePr>
        <p:xfrm>
          <a:off x="9597008" y="1353692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625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837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7314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778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713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854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7314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674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745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799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7314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579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60" name="object 159"/>
          <p:cNvGrpSpPr/>
          <p:nvPr/>
        </p:nvGrpSpPr>
        <p:grpSpPr>
          <a:xfrm>
            <a:off x="4279138" y="1708911"/>
            <a:ext cx="894715" cy="904240"/>
            <a:chOff x="4279138" y="1708911"/>
            <a:chExt cx="894715" cy="904240"/>
          </a:xfrm>
        </p:grpSpPr>
        <p:sp>
          <p:nvSpPr>
            <p:cNvPr id="161" name="object 160"/>
            <p:cNvSpPr/>
            <p:nvPr/>
          </p:nvSpPr>
          <p:spPr>
            <a:xfrm>
              <a:off x="4285488" y="1715274"/>
              <a:ext cx="882015" cy="891540"/>
            </a:xfrm>
            <a:custGeom>
              <a:avLst/>
              <a:gdLst/>
              <a:ahLst/>
              <a:cxnLst/>
              <a:rect l="l" t="t" r="r" b="b"/>
              <a:pathLst>
                <a:path w="882014" h="891539">
                  <a:moveTo>
                    <a:pt x="293992" y="594360"/>
                  </a:moveTo>
                  <a:lnTo>
                    <a:pt x="0" y="594360"/>
                  </a:lnTo>
                  <a:lnTo>
                    <a:pt x="0" y="891527"/>
                  </a:lnTo>
                  <a:lnTo>
                    <a:pt x="293992" y="891527"/>
                  </a:lnTo>
                  <a:lnTo>
                    <a:pt x="293992" y="594360"/>
                  </a:lnTo>
                  <a:close/>
                </a:path>
                <a:path w="882014" h="891539">
                  <a:moveTo>
                    <a:pt x="293992" y="297180"/>
                  </a:moveTo>
                  <a:lnTo>
                    <a:pt x="0" y="297180"/>
                  </a:lnTo>
                  <a:lnTo>
                    <a:pt x="0" y="594347"/>
                  </a:lnTo>
                  <a:lnTo>
                    <a:pt x="293992" y="594347"/>
                  </a:lnTo>
                  <a:lnTo>
                    <a:pt x="293992" y="297180"/>
                  </a:lnTo>
                  <a:close/>
                </a:path>
                <a:path w="882014" h="891539">
                  <a:moveTo>
                    <a:pt x="293992" y="0"/>
                  </a:moveTo>
                  <a:lnTo>
                    <a:pt x="0" y="0"/>
                  </a:lnTo>
                  <a:lnTo>
                    <a:pt x="0" y="297167"/>
                  </a:lnTo>
                  <a:lnTo>
                    <a:pt x="293992" y="297167"/>
                  </a:lnTo>
                  <a:lnTo>
                    <a:pt x="293992" y="0"/>
                  </a:lnTo>
                  <a:close/>
                </a:path>
                <a:path w="882014" h="891539">
                  <a:moveTo>
                    <a:pt x="587997" y="594360"/>
                  </a:moveTo>
                  <a:lnTo>
                    <a:pt x="294005" y="594360"/>
                  </a:lnTo>
                  <a:lnTo>
                    <a:pt x="294005" y="891527"/>
                  </a:lnTo>
                  <a:lnTo>
                    <a:pt x="587997" y="891527"/>
                  </a:lnTo>
                  <a:lnTo>
                    <a:pt x="587997" y="594360"/>
                  </a:lnTo>
                  <a:close/>
                </a:path>
                <a:path w="882014" h="891539">
                  <a:moveTo>
                    <a:pt x="587997" y="297180"/>
                  </a:moveTo>
                  <a:lnTo>
                    <a:pt x="294005" y="297180"/>
                  </a:lnTo>
                  <a:lnTo>
                    <a:pt x="294005" y="594347"/>
                  </a:lnTo>
                  <a:lnTo>
                    <a:pt x="587997" y="594347"/>
                  </a:lnTo>
                  <a:lnTo>
                    <a:pt x="587997" y="297180"/>
                  </a:lnTo>
                  <a:close/>
                </a:path>
                <a:path w="882014" h="891539">
                  <a:moveTo>
                    <a:pt x="587997" y="0"/>
                  </a:moveTo>
                  <a:lnTo>
                    <a:pt x="294005" y="0"/>
                  </a:lnTo>
                  <a:lnTo>
                    <a:pt x="294005" y="297167"/>
                  </a:lnTo>
                  <a:lnTo>
                    <a:pt x="587997" y="297167"/>
                  </a:lnTo>
                  <a:lnTo>
                    <a:pt x="587997" y="0"/>
                  </a:lnTo>
                  <a:close/>
                </a:path>
                <a:path w="882014" h="891539">
                  <a:moveTo>
                    <a:pt x="882002" y="594360"/>
                  </a:moveTo>
                  <a:lnTo>
                    <a:pt x="588010" y="594360"/>
                  </a:lnTo>
                  <a:lnTo>
                    <a:pt x="588010" y="891527"/>
                  </a:lnTo>
                  <a:lnTo>
                    <a:pt x="882002" y="891527"/>
                  </a:lnTo>
                  <a:lnTo>
                    <a:pt x="882002" y="594360"/>
                  </a:lnTo>
                  <a:close/>
                </a:path>
                <a:path w="882014" h="891539">
                  <a:moveTo>
                    <a:pt x="882002" y="297180"/>
                  </a:moveTo>
                  <a:lnTo>
                    <a:pt x="588010" y="297180"/>
                  </a:lnTo>
                  <a:lnTo>
                    <a:pt x="588010" y="594347"/>
                  </a:lnTo>
                  <a:lnTo>
                    <a:pt x="882002" y="594347"/>
                  </a:lnTo>
                  <a:lnTo>
                    <a:pt x="882002" y="297180"/>
                  </a:lnTo>
                  <a:close/>
                </a:path>
                <a:path w="882014" h="891539">
                  <a:moveTo>
                    <a:pt x="882002" y="0"/>
                  </a:moveTo>
                  <a:lnTo>
                    <a:pt x="588010" y="0"/>
                  </a:lnTo>
                  <a:lnTo>
                    <a:pt x="588010" y="297167"/>
                  </a:lnTo>
                  <a:lnTo>
                    <a:pt x="882002" y="297167"/>
                  </a:lnTo>
                  <a:lnTo>
                    <a:pt x="88200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1"/>
            <p:cNvSpPr/>
            <p:nvPr/>
          </p:nvSpPr>
          <p:spPr>
            <a:xfrm>
              <a:off x="4279138" y="1708911"/>
              <a:ext cx="894715" cy="904240"/>
            </a:xfrm>
            <a:custGeom>
              <a:avLst/>
              <a:gdLst/>
              <a:ahLst/>
              <a:cxnLst/>
              <a:rect l="l" t="t" r="r" b="b"/>
              <a:pathLst>
                <a:path w="894714" h="904239">
                  <a:moveTo>
                    <a:pt x="300354" y="0"/>
                  </a:moveTo>
                  <a:lnTo>
                    <a:pt x="300354" y="904239"/>
                  </a:lnTo>
                </a:path>
                <a:path w="894714" h="904239">
                  <a:moveTo>
                    <a:pt x="594360" y="0"/>
                  </a:moveTo>
                  <a:lnTo>
                    <a:pt x="594360" y="904239"/>
                  </a:lnTo>
                </a:path>
                <a:path w="894714" h="904239">
                  <a:moveTo>
                    <a:pt x="0" y="303529"/>
                  </a:moveTo>
                  <a:lnTo>
                    <a:pt x="894714" y="303529"/>
                  </a:lnTo>
                </a:path>
                <a:path w="894714" h="904239">
                  <a:moveTo>
                    <a:pt x="0" y="600710"/>
                  </a:moveTo>
                  <a:lnTo>
                    <a:pt x="894714" y="600710"/>
                  </a:lnTo>
                </a:path>
                <a:path w="894714" h="904239">
                  <a:moveTo>
                    <a:pt x="6350" y="0"/>
                  </a:moveTo>
                  <a:lnTo>
                    <a:pt x="6350" y="904239"/>
                  </a:lnTo>
                </a:path>
                <a:path w="894714" h="904239">
                  <a:moveTo>
                    <a:pt x="888364" y="0"/>
                  </a:moveTo>
                  <a:lnTo>
                    <a:pt x="888364" y="904239"/>
                  </a:lnTo>
                </a:path>
                <a:path w="894714" h="904239">
                  <a:moveTo>
                    <a:pt x="0" y="6350"/>
                  </a:moveTo>
                  <a:lnTo>
                    <a:pt x="894714" y="6350"/>
                  </a:lnTo>
                </a:path>
                <a:path w="894714" h="904239">
                  <a:moveTo>
                    <a:pt x="0" y="897889"/>
                  </a:moveTo>
                  <a:lnTo>
                    <a:pt x="894714" y="897889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63" name="object 162"/>
          <p:cNvGraphicFramePr>
            <a:graphicFrameLocks noGrp="1"/>
          </p:cNvGraphicFramePr>
          <p:nvPr/>
        </p:nvGraphicFramePr>
        <p:xfrm>
          <a:off x="3218688" y="873252"/>
          <a:ext cx="5687692" cy="28879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0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5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7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5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5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1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772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B82B0E"/>
                      </a:solidFill>
                      <a:prstDash val="solid"/>
                    </a:lnL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146685">
                        <a:lnSpc>
                          <a:spcPct val="100000"/>
                        </a:lnSpc>
                      </a:pPr>
                      <a:r>
                        <a:rPr sz="1600" b="1" spc="150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r>
                        <a:rPr sz="2400" b="1" spc="284" baseline="-39930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r>
                        <a:rPr sz="1600" b="1" spc="150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r>
                        <a:rPr sz="2400" b="1" spc="292" baseline="-39930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r>
                        <a:rPr sz="1600" b="1" spc="150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r>
                        <a:rPr sz="2400" b="1" baseline="-39930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2400" baseline="-39930">
                        <a:latin typeface="微软雅黑"/>
                        <a:cs typeface="微软雅黑"/>
                      </a:endParaRPr>
                    </a:p>
                  </a:txBody>
                  <a:tcPr marL="0" marR="0" marT="508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77800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179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101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245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101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268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B82B0E"/>
                      </a:solidFill>
                      <a:prstDash val="solid"/>
                    </a:lnR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7269">
                <a:tc>
                  <a:txBody>
                    <a:bodyPr/>
                    <a:lstStyle/>
                    <a:p>
                      <a:pPr marL="145415">
                        <a:lnSpc>
                          <a:spcPts val="4125"/>
                        </a:lnSpc>
                      </a:pPr>
                      <a:r>
                        <a:rPr sz="36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⨀</a:t>
                      </a:r>
                      <a:endParaRPr sz="36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57150">
                      <a:solidFill>
                        <a:srgbClr val="B82B0E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34975">
                        <a:lnSpc>
                          <a:spcPct val="100000"/>
                        </a:lnSpc>
                        <a:spcBef>
                          <a:spcPts val="175"/>
                        </a:spcBef>
                        <a:tabLst>
                          <a:tab pos="729615" algn="l"/>
                        </a:tabLst>
                      </a:pPr>
                      <a:r>
                        <a:rPr sz="1600" b="1" spc="-5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	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  <a:p>
                      <a:pPr marL="434975">
                        <a:lnSpc>
                          <a:spcPct val="100000"/>
                        </a:lnSpc>
                        <a:spcBef>
                          <a:spcPts val="425"/>
                        </a:spcBef>
                        <a:tabLst>
                          <a:tab pos="729615" algn="l"/>
                        </a:tabLst>
                      </a:pPr>
                      <a:r>
                        <a:rPr sz="1600" b="1" spc="-5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	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  <a:p>
                      <a:pPr marL="434975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729615" algn="l"/>
                        </a:tabLst>
                      </a:pPr>
                      <a:r>
                        <a:rPr sz="1600" b="1" spc="-5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	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  <a:p>
                      <a:pPr marL="952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  <a:p>
                      <a:pPr marL="952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274955">
                        <a:lnSpc>
                          <a:spcPts val="4315"/>
                        </a:lnSpc>
                      </a:pPr>
                      <a:r>
                        <a:rPr sz="36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=</a:t>
                      </a:r>
                      <a:endParaRPr sz="36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</a:t>
                      </a:r>
                      <a:endParaRPr sz="1200">
                        <a:latin typeface="等线"/>
                        <a:cs typeface="等线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7780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</a:t>
                      </a:r>
                      <a:endParaRPr sz="1200">
                        <a:latin typeface="等线"/>
                        <a:cs typeface="等线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235</a:t>
                      </a:r>
                      <a:endParaRPr sz="1200">
                        <a:latin typeface="等线"/>
                        <a:cs typeface="等线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4130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253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0165" marB="0"/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297</a:t>
                      </a:r>
                      <a:endParaRPr sz="1200">
                        <a:latin typeface="等线"/>
                        <a:cs typeface="等线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3495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294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016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248</a:t>
                      </a:r>
                      <a:endParaRPr sz="1200">
                        <a:latin typeface="等线"/>
                        <a:cs typeface="等线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4130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204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6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+</a:t>
                      </a:r>
                      <a:endParaRPr sz="3600">
                        <a:latin typeface="Cambria Math"/>
                        <a:cs typeface="Cambria Math"/>
                      </a:endParaRPr>
                    </a:p>
                  </a:txBody>
                  <a:tcPr marL="0" marR="0" marT="18415" marB="0">
                    <a:lnR w="57150">
                      <a:solidFill>
                        <a:srgbClr val="B82B0E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0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B82B0E"/>
                      </a:solidFill>
                      <a:prstDash val="solid"/>
                    </a:lnL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19685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19685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169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19685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B82B0E"/>
                      </a:solidFill>
                      <a:prstDash val="solid"/>
                    </a:lnR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30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Convolution</a:t>
                      </a:r>
                      <a:endParaRPr sz="2400">
                        <a:latin typeface="微软雅黑"/>
                        <a:cs typeface="微软雅黑"/>
                      </a:endParaRPr>
                    </a:p>
                  </a:txBody>
                  <a:tcPr marL="0" marR="0" marT="20955" marB="0">
                    <a:lnT w="57150" cap="flat" cmpd="sng" algn="ctr">
                      <a:solidFill>
                        <a:srgbClr val="B82B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82B0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4" name="object 163"/>
          <p:cNvSpPr/>
          <p:nvPr/>
        </p:nvSpPr>
        <p:spPr>
          <a:xfrm>
            <a:off x="2737104" y="1923288"/>
            <a:ext cx="323215" cy="193675"/>
          </a:xfrm>
          <a:custGeom>
            <a:avLst/>
            <a:gdLst/>
            <a:ahLst/>
            <a:cxnLst/>
            <a:rect l="l" t="t" r="r" b="b"/>
            <a:pathLst>
              <a:path w="323214" h="193675">
                <a:moveTo>
                  <a:pt x="226313" y="0"/>
                </a:moveTo>
                <a:lnTo>
                  <a:pt x="226313" y="48387"/>
                </a:lnTo>
                <a:lnTo>
                  <a:pt x="0" y="48387"/>
                </a:lnTo>
                <a:lnTo>
                  <a:pt x="0" y="145161"/>
                </a:lnTo>
                <a:lnTo>
                  <a:pt x="226313" y="145161"/>
                </a:lnTo>
                <a:lnTo>
                  <a:pt x="226313" y="193548"/>
                </a:lnTo>
                <a:lnTo>
                  <a:pt x="323088" y="96774"/>
                </a:lnTo>
                <a:lnTo>
                  <a:pt x="226313" y="0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4"/>
          <p:cNvSpPr/>
          <p:nvPr/>
        </p:nvSpPr>
        <p:spPr>
          <a:xfrm>
            <a:off x="9116568" y="1923288"/>
            <a:ext cx="323215" cy="193675"/>
          </a:xfrm>
          <a:custGeom>
            <a:avLst/>
            <a:gdLst/>
            <a:ahLst/>
            <a:cxnLst/>
            <a:rect l="l" t="t" r="r" b="b"/>
            <a:pathLst>
              <a:path w="323215" h="193675">
                <a:moveTo>
                  <a:pt x="226313" y="0"/>
                </a:moveTo>
                <a:lnTo>
                  <a:pt x="226313" y="48387"/>
                </a:lnTo>
                <a:lnTo>
                  <a:pt x="0" y="48387"/>
                </a:lnTo>
                <a:lnTo>
                  <a:pt x="0" y="145161"/>
                </a:lnTo>
                <a:lnTo>
                  <a:pt x="226313" y="145161"/>
                </a:lnTo>
                <a:lnTo>
                  <a:pt x="226313" y="193548"/>
                </a:lnTo>
                <a:lnTo>
                  <a:pt x="323087" y="96774"/>
                </a:lnTo>
                <a:lnTo>
                  <a:pt x="226313" y="0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6" name="object 165"/>
          <p:cNvGrpSpPr/>
          <p:nvPr/>
        </p:nvGrpSpPr>
        <p:grpSpPr>
          <a:xfrm>
            <a:off x="1232916" y="3919728"/>
            <a:ext cx="878205" cy="2192020"/>
            <a:chOff x="1232916" y="3919728"/>
            <a:chExt cx="878205" cy="2192020"/>
          </a:xfrm>
        </p:grpSpPr>
        <p:sp>
          <p:nvSpPr>
            <p:cNvPr id="167" name="object 166"/>
            <p:cNvSpPr/>
            <p:nvPr/>
          </p:nvSpPr>
          <p:spPr>
            <a:xfrm>
              <a:off x="1239012" y="4452747"/>
              <a:ext cx="78105" cy="1652905"/>
            </a:xfrm>
            <a:custGeom>
              <a:avLst/>
              <a:gdLst/>
              <a:ahLst/>
              <a:cxnLst/>
              <a:rect l="l" t="t" r="r" b="b"/>
              <a:pathLst>
                <a:path w="78105" h="1652904">
                  <a:moveTo>
                    <a:pt x="78042" y="0"/>
                  </a:moveTo>
                  <a:lnTo>
                    <a:pt x="0" y="0"/>
                  </a:lnTo>
                  <a:lnTo>
                    <a:pt x="0" y="1652396"/>
                  </a:lnTo>
                  <a:lnTo>
                    <a:pt x="78042" y="1652396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7"/>
            <p:cNvSpPr/>
            <p:nvPr/>
          </p:nvSpPr>
          <p:spPr>
            <a:xfrm>
              <a:off x="1317117" y="3925824"/>
              <a:ext cx="527050" cy="2179320"/>
            </a:xfrm>
            <a:custGeom>
              <a:avLst/>
              <a:gdLst/>
              <a:ahLst/>
              <a:cxnLst/>
              <a:rect l="l" t="t" r="r" b="b"/>
              <a:pathLst>
                <a:path w="527050" h="2179320">
                  <a:moveTo>
                    <a:pt x="526922" y="0"/>
                  </a:moveTo>
                  <a:lnTo>
                    <a:pt x="0" y="526923"/>
                  </a:lnTo>
                  <a:lnTo>
                    <a:pt x="0" y="2179320"/>
                  </a:lnTo>
                  <a:lnTo>
                    <a:pt x="526922" y="1652397"/>
                  </a:lnTo>
                  <a:lnTo>
                    <a:pt x="526922" y="0"/>
                  </a:lnTo>
                  <a:close/>
                </a:path>
              </a:pathLst>
            </a:custGeom>
            <a:solidFill>
              <a:srgbClr val="C9B8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8"/>
            <p:cNvSpPr/>
            <p:nvPr/>
          </p:nvSpPr>
          <p:spPr>
            <a:xfrm>
              <a:off x="1239012" y="3925824"/>
              <a:ext cx="605155" cy="527050"/>
            </a:xfrm>
            <a:custGeom>
              <a:avLst/>
              <a:gdLst/>
              <a:ahLst/>
              <a:cxnLst/>
              <a:rect l="l" t="t" r="r" b="b"/>
              <a:pathLst>
                <a:path w="605155" h="527050">
                  <a:moveTo>
                    <a:pt x="605027" y="0"/>
                  </a:moveTo>
                  <a:lnTo>
                    <a:pt x="526923" y="0"/>
                  </a:lnTo>
                  <a:lnTo>
                    <a:pt x="0" y="526923"/>
                  </a:lnTo>
                  <a:lnTo>
                    <a:pt x="78104" y="526923"/>
                  </a:lnTo>
                  <a:lnTo>
                    <a:pt x="605027" y="0"/>
                  </a:lnTo>
                  <a:close/>
                </a:path>
              </a:pathLst>
            </a:custGeom>
            <a:solidFill>
              <a:srgbClr val="FBEA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69"/>
            <p:cNvSpPr/>
            <p:nvPr/>
          </p:nvSpPr>
          <p:spPr>
            <a:xfrm>
              <a:off x="1239012" y="3925824"/>
              <a:ext cx="605155" cy="2179320"/>
            </a:xfrm>
            <a:custGeom>
              <a:avLst/>
              <a:gdLst/>
              <a:ahLst/>
              <a:cxnLst/>
              <a:rect l="l" t="t" r="r" b="b"/>
              <a:pathLst>
                <a:path w="605155" h="2179320">
                  <a:moveTo>
                    <a:pt x="0" y="526923"/>
                  </a:moveTo>
                  <a:lnTo>
                    <a:pt x="526923" y="0"/>
                  </a:lnTo>
                  <a:lnTo>
                    <a:pt x="605027" y="0"/>
                  </a:lnTo>
                  <a:lnTo>
                    <a:pt x="605027" y="1652397"/>
                  </a:lnTo>
                  <a:lnTo>
                    <a:pt x="78104" y="2179320"/>
                  </a:lnTo>
                  <a:lnTo>
                    <a:pt x="0" y="2179320"/>
                  </a:lnTo>
                  <a:lnTo>
                    <a:pt x="0" y="526923"/>
                  </a:lnTo>
                  <a:close/>
                </a:path>
                <a:path w="605155" h="2179320">
                  <a:moveTo>
                    <a:pt x="0" y="526923"/>
                  </a:moveTo>
                  <a:lnTo>
                    <a:pt x="78104" y="526923"/>
                  </a:lnTo>
                  <a:lnTo>
                    <a:pt x="605027" y="0"/>
                  </a:lnTo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0"/>
            <p:cNvSpPr/>
            <p:nvPr/>
          </p:nvSpPr>
          <p:spPr>
            <a:xfrm>
              <a:off x="1311021" y="4452747"/>
              <a:ext cx="12700" cy="1652905"/>
            </a:xfrm>
            <a:custGeom>
              <a:avLst/>
              <a:gdLst/>
              <a:ahLst/>
              <a:cxnLst/>
              <a:rect l="l" t="t" r="r" b="b"/>
              <a:pathLst>
                <a:path w="12700" h="1652904">
                  <a:moveTo>
                    <a:pt x="0" y="1652396"/>
                  </a:moveTo>
                  <a:lnTo>
                    <a:pt x="12192" y="1652396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1652396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1"/>
            <p:cNvSpPr/>
            <p:nvPr/>
          </p:nvSpPr>
          <p:spPr>
            <a:xfrm>
              <a:off x="1370076" y="4452747"/>
              <a:ext cx="78105" cy="1652905"/>
            </a:xfrm>
            <a:custGeom>
              <a:avLst/>
              <a:gdLst/>
              <a:ahLst/>
              <a:cxnLst/>
              <a:rect l="l" t="t" r="r" b="b"/>
              <a:pathLst>
                <a:path w="78105" h="1652904">
                  <a:moveTo>
                    <a:pt x="78042" y="0"/>
                  </a:moveTo>
                  <a:lnTo>
                    <a:pt x="0" y="0"/>
                  </a:lnTo>
                  <a:lnTo>
                    <a:pt x="0" y="1652396"/>
                  </a:lnTo>
                  <a:lnTo>
                    <a:pt x="78042" y="1652396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2"/>
            <p:cNvSpPr/>
            <p:nvPr/>
          </p:nvSpPr>
          <p:spPr>
            <a:xfrm>
              <a:off x="1448181" y="3925824"/>
              <a:ext cx="527050" cy="2179320"/>
            </a:xfrm>
            <a:custGeom>
              <a:avLst/>
              <a:gdLst/>
              <a:ahLst/>
              <a:cxnLst/>
              <a:rect l="l" t="t" r="r" b="b"/>
              <a:pathLst>
                <a:path w="527050" h="2179320">
                  <a:moveTo>
                    <a:pt x="526923" y="0"/>
                  </a:moveTo>
                  <a:lnTo>
                    <a:pt x="0" y="526923"/>
                  </a:lnTo>
                  <a:lnTo>
                    <a:pt x="0" y="2179320"/>
                  </a:lnTo>
                  <a:lnTo>
                    <a:pt x="526923" y="1652397"/>
                  </a:lnTo>
                  <a:lnTo>
                    <a:pt x="526923" y="0"/>
                  </a:lnTo>
                  <a:close/>
                </a:path>
              </a:pathLst>
            </a:custGeom>
            <a:solidFill>
              <a:srgbClr val="B6C1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3"/>
            <p:cNvSpPr/>
            <p:nvPr/>
          </p:nvSpPr>
          <p:spPr>
            <a:xfrm>
              <a:off x="1370076" y="3925824"/>
              <a:ext cx="605155" cy="527050"/>
            </a:xfrm>
            <a:custGeom>
              <a:avLst/>
              <a:gdLst/>
              <a:ahLst/>
              <a:cxnLst/>
              <a:rect l="l" t="t" r="r" b="b"/>
              <a:pathLst>
                <a:path w="605155" h="527050">
                  <a:moveTo>
                    <a:pt x="605028" y="0"/>
                  </a:moveTo>
                  <a:lnTo>
                    <a:pt x="526923" y="0"/>
                  </a:lnTo>
                  <a:lnTo>
                    <a:pt x="0" y="526923"/>
                  </a:lnTo>
                  <a:lnTo>
                    <a:pt x="78105" y="526923"/>
                  </a:lnTo>
                  <a:lnTo>
                    <a:pt x="605028" y="0"/>
                  </a:lnTo>
                  <a:close/>
                </a:path>
              </a:pathLst>
            </a:custGeom>
            <a:solidFill>
              <a:srgbClr val="E8F3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4"/>
            <p:cNvSpPr/>
            <p:nvPr/>
          </p:nvSpPr>
          <p:spPr>
            <a:xfrm>
              <a:off x="1370076" y="3925824"/>
              <a:ext cx="605155" cy="2179320"/>
            </a:xfrm>
            <a:custGeom>
              <a:avLst/>
              <a:gdLst/>
              <a:ahLst/>
              <a:cxnLst/>
              <a:rect l="l" t="t" r="r" b="b"/>
              <a:pathLst>
                <a:path w="605155" h="2179320">
                  <a:moveTo>
                    <a:pt x="0" y="526923"/>
                  </a:moveTo>
                  <a:lnTo>
                    <a:pt x="526923" y="0"/>
                  </a:lnTo>
                  <a:lnTo>
                    <a:pt x="605028" y="0"/>
                  </a:lnTo>
                  <a:lnTo>
                    <a:pt x="605028" y="1652397"/>
                  </a:lnTo>
                  <a:lnTo>
                    <a:pt x="78105" y="2179320"/>
                  </a:lnTo>
                  <a:lnTo>
                    <a:pt x="0" y="2179320"/>
                  </a:lnTo>
                  <a:lnTo>
                    <a:pt x="0" y="526923"/>
                  </a:lnTo>
                  <a:close/>
                </a:path>
                <a:path w="605155" h="2179320">
                  <a:moveTo>
                    <a:pt x="0" y="526923"/>
                  </a:moveTo>
                  <a:lnTo>
                    <a:pt x="78105" y="526923"/>
                  </a:lnTo>
                  <a:lnTo>
                    <a:pt x="605028" y="0"/>
                  </a:lnTo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5"/>
            <p:cNvSpPr/>
            <p:nvPr/>
          </p:nvSpPr>
          <p:spPr>
            <a:xfrm>
              <a:off x="1442085" y="4452747"/>
              <a:ext cx="12700" cy="1652905"/>
            </a:xfrm>
            <a:custGeom>
              <a:avLst/>
              <a:gdLst/>
              <a:ahLst/>
              <a:cxnLst/>
              <a:rect l="l" t="t" r="r" b="b"/>
              <a:pathLst>
                <a:path w="12700" h="1652904">
                  <a:moveTo>
                    <a:pt x="0" y="1652396"/>
                  </a:moveTo>
                  <a:lnTo>
                    <a:pt x="12192" y="1652396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1652396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6"/>
            <p:cNvSpPr/>
            <p:nvPr/>
          </p:nvSpPr>
          <p:spPr>
            <a:xfrm>
              <a:off x="1501140" y="4451477"/>
              <a:ext cx="78105" cy="1654175"/>
            </a:xfrm>
            <a:custGeom>
              <a:avLst/>
              <a:gdLst/>
              <a:ahLst/>
              <a:cxnLst/>
              <a:rect l="l" t="t" r="r" b="b"/>
              <a:pathLst>
                <a:path w="78105" h="1654175">
                  <a:moveTo>
                    <a:pt x="77847" y="0"/>
                  </a:moveTo>
                  <a:lnTo>
                    <a:pt x="0" y="0"/>
                  </a:lnTo>
                  <a:lnTo>
                    <a:pt x="0" y="1653667"/>
                  </a:lnTo>
                  <a:lnTo>
                    <a:pt x="77847" y="1653667"/>
                  </a:lnTo>
                  <a:lnTo>
                    <a:pt x="77847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7"/>
            <p:cNvSpPr/>
            <p:nvPr/>
          </p:nvSpPr>
          <p:spPr>
            <a:xfrm>
              <a:off x="1578991" y="3925824"/>
              <a:ext cx="525780" cy="2179320"/>
            </a:xfrm>
            <a:custGeom>
              <a:avLst/>
              <a:gdLst/>
              <a:ahLst/>
              <a:cxnLst/>
              <a:rect l="l" t="t" r="r" b="b"/>
              <a:pathLst>
                <a:path w="525780" h="2179320">
                  <a:moveTo>
                    <a:pt x="525653" y="0"/>
                  </a:moveTo>
                  <a:lnTo>
                    <a:pt x="0" y="525652"/>
                  </a:lnTo>
                  <a:lnTo>
                    <a:pt x="0" y="2179320"/>
                  </a:lnTo>
                  <a:lnTo>
                    <a:pt x="525653" y="1653666"/>
                  </a:lnTo>
                  <a:lnTo>
                    <a:pt x="525653" y="0"/>
                  </a:lnTo>
                  <a:close/>
                </a:path>
              </a:pathLst>
            </a:custGeom>
            <a:solidFill>
              <a:srgbClr val="AEB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8"/>
            <p:cNvSpPr/>
            <p:nvPr/>
          </p:nvSpPr>
          <p:spPr>
            <a:xfrm>
              <a:off x="1501140" y="3925824"/>
              <a:ext cx="603885" cy="525780"/>
            </a:xfrm>
            <a:custGeom>
              <a:avLst/>
              <a:gdLst/>
              <a:ahLst/>
              <a:cxnLst/>
              <a:rect l="l" t="t" r="r" b="b"/>
              <a:pathLst>
                <a:path w="603885" h="525779">
                  <a:moveTo>
                    <a:pt x="603504" y="0"/>
                  </a:moveTo>
                  <a:lnTo>
                    <a:pt x="525653" y="0"/>
                  </a:lnTo>
                  <a:lnTo>
                    <a:pt x="0" y="525652"/>
                  </a:lnTo>
                  <a:lnTo>
                    <a:pt x="77850" y="525652"/>
                  </a:lnTo>
                  <a:lnTo>
                    <a:pt x="603504" y="0"/>
                  </a:lnTo>
                  <a:close/>
                </a:path>
              </a:pathLst>
            </a:custGeom>
            <a:solidFill>
              <a:srgbClr val="E0E8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79"/>
            <p:cNvSpPr/>
            <p:nvPr/>
          </p:nvSpPr>
          <p:spPr>
            <a:xfrm>
              <a:off x="1501140" y="3925824"/>
              <a:ext cx="603885" cy="2179320"/>
            </a:xfrm>
            <a:custGeom>
              <a:avLst/>
              <a:gdLst/>
              <a:ahLst/>
              <a:cxnLst/>
              <a:rect l="l" t="t" r="r" b="b"/>
              <a:pathLst>
                <a:path w="603885" h="2179320">
                  <a:moveTo>
                    <a:pt x="0" y="525652"/>
                  </a:moveTo>
                  <a:lnTo>
                    <a:pt x="525653" y="0"/>
                  </a:lnTo>
                  <a:lnTo>
                    <a:pt x="603504" y="0"/>
                  </a:lnTo>
                  <a:lnTo>
                    <a:pt x="603504" y="1653666"/>
                  </a:lnTo>
                  <a:lnTo>
                    <a:pt x="77850" y="2179320"/>
                  </a:lnTo>
                  <a:lnTo>
                    <a:pt x="0" y="2179320"/>
                  </a:lnTo>
                  <a:lnTo>
                    <a:pt x="0" y="525652"/>
                  </a:lnTo>
                  <a:close/>
                </a:path>
                <a:path w="603885" h="2179320">
                  <a:moveTo>
                    <a:pt x="0" y="525652"/>
                  </a:moveTo>
                  <a:lnTo>
                    <a:pt x="77850" y="525652"/>
                  </a:lnTo>
                  <a:lnTo>
                    <a:pt x="603504" y="0"/>
                  </a:lnTo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0"/>
            <p:cNvSpPr/>
            <p:nvPr/>
          </p:nvSpPr>
          <p:spPr>
            <a:xfrm>
              <a:off x="1572895" y="4451477"/>
              <a:ext cx="12700" cy="1654175"/>
            </a:xfrm>
            <a:custGeom>
              <a:avLst/>
              <a:gdLst/>
              <a:ahLst/>
              <a:cxnLst/>
              <a:rect l="l" t="t" r="r" b="b"/>
              <a:pathLst>
                <a:path w="12700" h="1654175">
                  <a:moveTo>
                    <a:pt x="0" y="1653667"/>
                  </a:moveTo>
                  <a:lnTo>
                    <a:pt x="12192" y="1653667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1653667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2" name="object 181"/>
          <p:cNvGrpSpPr/>
          <p:nvPr/>
        </p:nvGrpSpPr>
        <p:grpSpPr>
          <a:xfrm>
            <a:off x="10104119" y="4315967"/>
            <a:ext cx="467995" cy="1397635"/>
            <a:chOff x="10104119" y="4315967"/>
            <a:chExt cx="467995" cy="1397635"/>
          </a:xfrm>
        </p:grpSpPr>
        <p:sp>
          <p:nvSpPr>
            <p:cNvPr id="183" name="object 182"/>
            <p:cNvSpPr/>
            <p:nvPr/>
          </p:nvSpPr>
          <p:spPr>
            <a:xfrm>
              <a:off x="10110215" y="4718964"/>
              <a:ext cx="59055" cy="988694"/>
            </a:xfrm>
            <a:custGeom>
              <a:avLst/>
              <a:gdLst/>
              <a:ahLst/>
              <a:cxnLst/>
              <a:rect l="l" t="t" r="r" b="b"/>
              <a:pathLst>
                <a:path w="59054" h="988695">
                  <a:moveTo>
                    <a:pt x="58778" y="0"/>
                  </a:moveTo>
                  <a:lnTo>
                    <a:pt x="0" y="0"/>
                  </a:lnTo>
                  <a:lnTo>
                    <a:pt x="0" y="988415"/>
                  </a:lnTo>
                  <a:lnTo>
                    <a:pt x="58778" y="988415"/>
                  </a:lnTo>
                  <a:lnTo>
                    <a:pt x="58778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3"/>
            <p:cNvSpPr/>
            <p:nvPr/>
          </p:nvSpPr>
          <p:spPr>
            <a:xfrm>
              <a:off x="10169016" y="4322063"/>
              <a:ext cx="396875" cy="1385570"/>
            </a:xfrm>
            <a:custGeom>
              <a:avLst/>
              <a:gdLst/>
              <a:ahLst/>
              <a:cxnLst/>
              <a:rect l="l" t="t" r="r" b="b"/>
              <a:pathLst>
                <a:path w="396875" h="1385570">
                  <a:moveTo>
                    <a:pt x="396875" y="0"/>
                  </a:moveTo>
                  <a:lnTo>
                    <a:pt x="0" y="396875"/>
                  </a:lnTo>
                  <a:lnTo>
                    <a:pt x="0" y="1385316"/>
                  </a:lnTo>
                  <a:lnTo>
                    <a:pt x="396875" y="988441"/>
                  </a:lnTo>
                  <a:lnTo>
                    <a:pt x="396875" y="0"/>
                  </a:lnTo>
                  <a:close/>
                </a:path>
              </a:pathLst>
            </a:custGeom>
            <a:solidFill>
              <a:srgbClr val="AEB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4"/>
            <p:cNvSpPr/>
            <p:nvPr/>
          </p:nvSpPr>
          <p:spPr>
            <a:xfrm>
              <a:off x="10110215" y="4322063"/>
              <a:ext cx="455930" cy="396875"/>
            </a:xfrm>
            <a:custGeom>
              <a:avLst/>
              <a:gdLst/>
              <a:ahLst/>
              <a:cxnLst/>
              <a:rect l="l" t="t" r="r" b="b"/>
              <a:pathLst>
                <a:path w="455929" h="396875">
                  <a:moveTo>
                    <a:pt x="455675" y="0"/>
                  </a:moveTo>
                  <a:lnTo>
                    <a:pt x="396875" y="0"/>
                  </a:lnTo>
                  <a:lnTo>
                    <a:pt x="0" y="396875"/>
                  </a:lnTo>
                  <a:lnTo>
                    <a:pt x="58800" y="396875"/>
                  </a:lnTo>
                  <a:lnTo>
                    <a:pt x="455675" y="0"/>
                  </a:lnTo>
                  <a:close/>
                </a:path>
              </a:pathLst>
            </a:custGeom>
            <a:solidFill>
              <a:srgbClr val="E0E8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5"/>
            <p:cNvSpPr/>
            <p:nvPr/>
          </p:nvSpPr>
          <p:spPr>
            <a:xfrm>
              <a:off x="10110215" y="4322063"/>
              <a:ext cx="455930" cy="1385570"/>
            </a:xfrm>
            <a:custGeom>
              <a:avLst/>
              <a:gdLst/>
              <a:ahLst/>
              <a:cxnLst/>
              <a:rect l="l" t="t" r="r" b="b"/>
              <a:pathLst>
                <a:path w="455929" h="1385570">
                  <a:moveTo>
                    <a:pt x="0" y="396875"/>
                  </a:moveTo>
                  <a:lnTo>
                    <a:pt x="396875" y="0"/>
                  </a:lnTo>
                  <a:lnTo>
                    <a:pt x="455675" y="0"/>
                  </a:lnTo>
                  <a:lnTo>
                    <a:pt x="455675" y="988441"/>
                  </a:lnTo>
                  <a:lnTo>
                    <a:pt x="58800" y="1385316"/>
                  </a:lnTo>
                  <a:lnTo>
                    <a:pt x="0" y="1385316"/>
                  </a:lnTo>
                  <a:lnTo>
                    <a:pt x="0" y="396875"/>
                  </a:lnTo>
                  <a:close/>
                </a:path>
                <a:path w="455929" h="1385570">
                  <a:moveTo>
                    <a:pt x="0" y="396875"/>
                  </a:moveTo>
                  <a:lnTo>
                    <a:pt x="58800" y="396875"/>
                  </a:lnTo>
                  <a:lnTo>
                    <a:pt x="455675" y="0"/>
                  </a:lnTo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6"/>
            <p:cNvSpPr/>
            <p:nvPr/>
          </p:nvSpPr>
          <p:spPr>
            <a:xfrm>
              <a:off x="10162920" y="4718938"/>
              <a:ext cx="12700" cy="988694"/>
            </a:xfrm>
            <a:custGeom>
              <a:avLst/>
              <a:gdLst/>
              <a:ahLst/>
              <a:cxnLst/>
              <a:rect l="l" t="t" r="r" b="b"/>
              <a:pathLst>
                <a:path w="12700" h="988695">
                  <a:moveTo>
                    <a:pt x="0" y="988441"/>
                  </a:moveTo>
                  <a:lnTo>
                    <a:pt x="12192" y="988441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988441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8" name="object 187"/>
          <p:cNvSpPr txBox="1"/>
          <p:nvPr/>
        </p:nvSpPr>
        <p:spPr>
          <a:xfrm>
            <a:off x="5152135" y="5520639"/>
            <a:ext cx="1512570" cy="641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3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×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2000" spc="-5" dirty="0">
                <a:latin typeface="微软雅黑"/>
                <a:cs typeface="微软雅黑"/>
              </a:rPr>
              <a:t>Convolution</a:t>
            </a:r>
            <a:endParaRPr sz="200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44451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多个输入</a:t>
            </a:r>
            <a:r>
              <a:rPr lang="zh-CN" altLang="en-US" dirty="0" smtClean="0"/>
              <a:t>通道</a:t>
            </a:r>
            <a:endParaRPr lang="zh-CN" altLang="en-US" dirty="0"/>
          </a:p>
        </p:txBody>
      </p:sp>
      <p:grpSp>
        <p:nvGrpSpPr>
          <p:cNvPr id="3" name="object 3"/>
          <p:cNvGrpSpPr/>
          <p:nvPr/>
        </p:nvGrpSpPr>
        <p:grpSpPr>
          <a:xfrm>
            <a:off x="799388" y="1102233"/>
            <a:ext cx="1495425" cy="1511300"/>
            <a:chOff x="799388" y="1102233"/>
            <a:chExt cx="1495425" cy="1511300"/>
          </a:xfrm>
        </p:grpSpPr>
        <p:sp>
          <p:nvSpPr>
            <p:cNvPr id="4" name="object 4"/>
            <p:cNvSpPr/>
            <p:nvPr/>
          </p:nvSpPr>
          <p:spPr>
            <a:xfrm>
              <a:off x="812088" y="1114945"/>
              <a:ext cx="1470025" cy="1485900"/>
            </a:xfrm>
            <a:custGeom>
              <a:avLst/>
              <a:gdLst/>
              <a:ahLst/>
              <a:cxnLst/>
              <a:rect l="l" t="t" r="r" b="b"/>
              <a:pathLst>
                <a:path w="1470025" h="1485900">
                  <a:moveTo>
                    <a:pt x="255828" y="1188720"/>
                  </a:moveTo>
                  <a:lnTo>
                    <a:pt x="0" y="1188720"/>
                  </a:lnTo>
                  <a:lnTo>
                    <a:pt x="0" y="1318120"/>
                  </a:lnTo>
                  <a:lnTo>
                    <a:pt x="0" y="1485887"/>
                  </a:lnTo>
                  <a:lnTo>
                    <a:pt x="127914" y="1485887"/>
                  </a:lnTo>
                  <a:lnTo>
                    <a:pt x="127914" y="1318120"/>
                  </a:lnTo>
                  <a:lnTo>
                    <a:pt x="255828" y="1318120"/>
                  </a:lnTo>
                  <a:lnTo>
                    <a:pt x="255828" y="1188720"/>
                  </a:lnTo>
                  <a:close/>
                </a:path>
                <a:path w="1470025" h="1485900">
                  <a:moveTo>
                    <a:pt x="255828" y="891540"/>
                  </a:moveTo>
                  <a:lnTo>
                    <a:pt x="0" y="891540"/>
                  </a:lnTo>
                  <a:lnTo>
                    <a:pt x="0" y="1020940"/>
                  </a:lnTo>
                  <a:lnTo>
                    <a:pt x="0" y="1188707"/>
                  </a:lnTo>
                  <a:lnTo>
                    <a:pt x="127914" y="1188707"/>
                  </a:lnTo>
                  <a:lnTo>
                    <a:pt x="127914" y="1020940"/>
                  </a:lnTo>
                  <a:lnTo>
                    <a:pt x="255828" y="1020940"/>
                  </a:lnTo>
                  <a:lnTo>
                    <a:pt x="255828" y="891540"/>
                  </a:lnTo>
                  <a:close/>
                </a:path>
                <a:path w="1470025" h="1485900">
                  <a:moveTo>
                    <a:pt x="255828" y="594360"/>
                  </a:moveTo>
                  <a:lnTo>
                    <a:pt x="0" y="594360"/>
                  </a:lnTo>
                  <a:lnTo>
                    <a:pt x="0" y="723760"/>
                  </a:lnTo>
                  <a:lnTo>
                    <a:pt x="0" y="891527"/>
                  </a:lnTo>
                  <a:lnTo>
                    <a:pt x="127914" y="891527"/>
                  </a:lnTo>
                  <a:lnTo>
                    <a:pt x="127914" y="723760"/>
                  </a:lnTo>
                  <a:lnTo>
                    <a:pt x="255828" y="723760"/>
                  </a:lnTo>
                  <a:lnTo>
                    <a:pt x="255828" y="594360"/>
                  </a:lnTo>
                  <a:close/>
                </a:path>
                <a:path w="1470025" h="1485900">
                  <a:moveTo>
                    <a:pt x="255828" y="297180"/>
                  </a:moveTo>
                  <a:lnTo>
                    <a:pt x="0" y="297180"/>
                  </a:lnTo>
                  <a:lnTo>
                    <a:pt x="0" y="426580"/>
                  </a:lnTo>
                  <a:lnTo>
                    <a:pt x="0" y="594347"/>
                  </a:lnTo>
                  <a:lnTo>
                    <a:pt x="127914" y="594347"/>
                  </a:lnTo>
                  <a:lnTo>
                    <a:pt x="127914" y="426580"/>
                  </a:lnTo>
                  <a:lnTo>
                    <a:pt x="255828" y="426580"/>
                  </a:lnTo>
                  <a:lnTo>
                    <a:pt x="255828" y="297180"/>
                  </a:lnTo>
                  <a:close/>
                </a:path>
                <a:path w="1470025" h="1485900">
                  <a:moveTo>
                    <a:pt x="881951" y="0"/>
                  </a:moveTo>
                  <a:lnTo>
                    <a:pt x="587984" y="0"/>
                  </a:lnTo>
                  <a:lnTo>
                    <a:pt x="293992" y="0"/>
                  </a:lnTo>
                  <a:lnTo>
                    <a:pt x="0" y="0"/>
                  </a:lnTo>
                  <a:lnTo>
                    <a:pt x="0" y="129413"/>
                  </a:lnTo>
                  <a:lnTo>
                    <a:pt x="0" y="258826"/>
                  </a:lnTo>
                  <a:lnTo>
                    <a:pt x="0" y="297167"/>
                  </a:lnTo>
                  <a:lnTo>
                    <a:pt x="293992" y="297167"/>
                  </a:lnTo>
                  <a:lnTo>
                    <a:pt x="293992" y="258826"/>
                  </a:lnTo>
                  <a:lnTo>
                    <a:pt x="421906" y="258826"/>
                  </a:lnTo>
                  <a:lnTo>
                    <a:pt x="421906" y="129413"/>
                  </a:lnTo>
                  <a:lnTo>
                    <a:pt x="587959" y="129413"/>
                  </a:lnTo>
                  <a:lnTo>
                    <a:pt x="587959" y="258826"/>
                  </a:lnTo>
                  <a:lnTo>
                    <a:pt x="715848" y="258826"/>
                  </a:lnTo>
                  <a:lnTo>
                    <a:pt x="715848" y="129413"/>
                  </a:lnTo>
                  <a:lnTo>
                    <a:pt x="881951" y="129413"/>
                  </a:lnTo>
                  <a:lnTo>
                    <a:pt x="881951" y="0"/>
                  </a:lnTo>
                  <a:close/>
                </a:path>
                <a:path w="1470025" h="1485900">
                  <a:moveTo>
                    <a:pt x="1175956" y="0"/>
                  </a:moveTo>
                  <a:lnTo>
                    <a:pt x="881964" y="0"/>
                  </a:lnTo>
                  <a:lnTo>
                    <a:pt x="881964" y="129413"/>
                  </a:lnTo>
                  <a:lnTo>
                    <a:pt x="881964" y="258826"/>
                  </a:lnTo>
                  <a:lnTo>
                    <a:pt x="1009853" y="258826"/>
                  </a:lnTo>
                  <a:lnTo>
                    <a:pt x="1009853" y="129413"/>
                  </a:lnTo>
                  <a:lnTo>
                    <a:pt x="1175956" y="129413"/>
                  </a:lnTo>
                  <a:lnTo>
                    <a:pt x="1175956" y="0"/>
                  </a:lnTo>
                  <a:close/>
                </a:path>
                <a:path w="1470025" h="1485900">
                  <a:moveTo>
                    <a:pt x="1469961" y="0"/>
                  </a:moveTo>
                  <a:lnTo>
                    <a:pt x="1175969" y="0"/>
                  </a:lnTo>
                  <a:lnTo>
                    <a:pt x="1175969" y="129413"/>
                  </a:lnTo>
                  <a:lnTo>
                    <a:pt x="1175969" y="258826"/>
                  </a:lnTo>
                  <a:lnTo>
                    <a:pt x="1303858" y="258826"/>
                  </a:lnTo>
                  <a:lnTo>
                    <a:pt x="1303858" y="129413"/>
                  </a:lnTo>
                  <a:lnTo>
                    <a:pt x="1469961" y="129413"/>
                  </a:lnTo>
                  <a:lnTo>
                    <a:pt x="1469961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5738" y="1108583"/>
              <a:ext cx="1182370" cy="303530"/>
            </a:xfrm>
            <a:custGeom>
              <a:avLst/>
              <a:gdLst/>
              <a:ahLst/>
              <a:cxnLst/>
              <a:rect l="l" t="t" r="r" b="b"/>
              <a:pathLst>
                <a:path w="1182370" h="303530">
                  <a:moveTo>
                    <a:pt x="300342" y="0"/>
                  </a:moveTo>
                  <a:lnTo>
                    <a:pt x="300342" y="135775"/>
                  </a:lnTo>
                </a:path>
                <a:path w="1182370" h="303530">
                  <a:moveTo>
                    <a:pt x="594309" y="0"/>
                  </a:moveTo>
                  <a:lnTo>
                    <a:pt x="594309" y="135775"/>
                  </a:lnTo>
                </a:path>
                <a:path w="1182370" h="303530">
                  <a:moveTo>
                    <a:pt x="888314" y="0"/>
                  </a:moveTo>
                  <a:lnTo>
                    <a:pt x="888314" y="135775"/>
                  </a:lnTo>
                </a:path>
                <a:path w="1182370" h="303530">
                  <a:moveTo>
                    <a:pt x="1182319" y="0"/>
                  </a:moveTo>
                  <a:lnTo>
                    <a:pt x="1182319" y="135775"/>
                  </a:lnTo>
                </a:path>
                <a:path w="1182370" h="303530">
                  <a:moveTo>
                    <a:pt x="0" y="303529"/>
                  </a:moveTo>
                  <a:lnTo>
                    <a:pt x="134264" y="303529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5738" y="1702942"/>
              <a:ext cx="134620" cy="607060"/>
            </a:xfrm>
            <a:custGeom>
              <a:avLst/>
              <a:gdLst/>
              <a:ahLst/>
              <a:cxnLst/>
              <a:rect l="l" t="t" r="r" b="b"/>
              <a:pathLst>
                <a:path w="134619" h="607060">
                  <a:moveTo>
                    <a:pt x="134264" y="594360"/>
                  </a:moveTo>
                  <a:lnTo>
                    <a:pt x="0" y="594360"/>
                  </a:lnTo>
                  <a:lnTo>
                    <a:pt x="0" y="607060"/>
                  </a:lnTo>
                  <a:lnTo>
                    <a:pt x="134264" y="607060"/>
                  </a:lnTo>
                  <a:lnTo>
                    <a:pt x="134264" y="594360"/>
                  </a:lnTo>
                  <a:close/>
                </a:path>
                <a:path w="134619" h="607060">
                  <a:moveTo>
                    <a:pt x="134264" y="297180"/>
                  </a:moveTo>
                  <a:lnTo>
                    <a:pt x="0" y="297180"/>
                  </a:lnTo>
                  <a:lnTo>
                    <a:pt x="0" y="309880"/>
                  </a:lnTo>
                  <a:lnTo>
                    <a:pt x="134264" y="309880"/>
                  </a:lnTo>
                  <a:lnTo>
                    <a:pt x="134264" y="297180"/>
                  </a:lnTo>
                  <a:close/>
                </a:path>
                <a:path w="134619" h="607060">
                  <a:moveTo>
                    <a:pt x="13426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264" y="12700"/>
                  </a:lnTo>
                  <a:lnTo>
                    <a:pt x="13426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/>
            <p:cNvSpPr/>
            <p:nvPr/>
          </p:nvSpPr>
          <p:spPr>
            <a:xfrm>
              <a:off x="805738" y="1108583"/>
              <a:ext cx="1482725" cy="1498600"/>
            </a:xfrm>
            <a:custGeom>
              <a:avLst/>
              <a:gdLst/>
              <a:ahLst/>
              <a:cxnLst/>
              <a:rect l="l" t="t" r="r" b="b"/>
              <a:pathLst>
                <a:path w="1482725" h="1498600">
                  <a:moveTo>
                    <a:pt x="6350" y="0"/>
                  </a:moveTo>
                  <a:lnTo>
                    <a:pt x="6350" y="1498600"/>
                  </a:lnTo>
                </a:path>
                <a:path w="1482725" h="1498600">
                  <a:moveTo>
                    <a:pt x="1476324" y="0"/>
                  </a:moveTo>
                  <a:lnTo>
                    <a:pt x="1476324" y="135775"/>
                  </a:lnTo>
                </a:path>
                <a:path w="1482725" h="1498600">
                  <a:moveTo>
                    <a:pt x="0" y="6350"/>
                  </a:moveTo>
                  <a:lnTo>
                    <a:pt x="1482674" y="635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/>
            <p:cNvSpPr/>
            <p:nvPr/>
          </p:nvSpPr>
          <p:spPr>
            <a:xfrm>
              <a:off x="805738" y="2594483"/>
              <a:ext cx="134620" cy="12700"/>
            </a:xfrm>
            <a:custGeom>
              <a:avLst/>
              <a:gdLst/>
              <a:ahLst/>
              <a:cxnLst/>
              <a:rect l="l" t="t" r="r" b="b"/>
              <a:pathLst>
                <a:path w="134619" h="12700">
                  <a:moveTo>
                    <a:pt x="0" y="12700"/>
                  </a:moveTo>
                  <a:lnTo>
                    <a:pt x="134264" y="12700"/>
                  </a:lnTo>
                  <a:lnTo>
                    <a:pt x="134264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9"/>
          <p:cNvSpPr txBox="1"/>
          <p:nvPr/>
        </p:nvSpPr>
        <p:spPr>
          <a:xfrm>
            <a:off x="896111" y="1122010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1189939" y="1122010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" name="object 11"/>
          <p:cNvSpPr txBox="1"/>
          <p:nvPr/>
        </p:nvSpPr>
        <p:spPr>
          <a:xfrm>
            <a:off x="1484122" y="1122010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1778254" y="1122010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2072004" y="1122010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896111" y="14198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1189939" y="14198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1484122" y="14198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1778254" y="14198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2072004" y="14198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896111" y="17170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1189939" y="17170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2" name="object 21"/>
          <p:cNvSpPr txBox="1"/>
          <p:nvPr/>
        </p:nvSpPr>
        <p:spPr>
          <a:xfrm>
            <a:off x="1484122" y="17170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3" name="object 22"/>
          <p:cNvSpPr txBox="1"/>
          <p:nvPr/>
        </p:nvSpPr>
        <p:spPr>
          <a:xfrm>
            <a:off x="1778254" y="17170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2072004" y="17170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5" name="object 24"/>
          <p:cNvSpPr txBox="1"/>
          <p:nvPr/>
        </p:nvSpPr>
        <p:spPr>
          <a:xfrm>
            <a:off x="896111" y="201425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9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1189939" y="201425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7" name="object 26"/>
          <p:cNvSpPr txBox="1"/>
          <p:nvPr/>
        </p:nvSpPr>
        <p:spPr>
          <a:xfrm>
            <a:off x="1484122" y="201425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8" name="object 27"/>
          <p:cNvSpPr txBox="1"/>
          <p:nvPr/>
        </p:nvSpPr>
        <p:spPr>
          <a:xfrm>
            <a:off x="1778254" y="201425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9" name="object 28"/>
          <p:cNvSpPr txBox="1"/>
          <p:nvPr/>
        </p:nvSpPr>
        <p:spPr>
          <a:xfrm>
            <a:off x="2072004" y="201425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0" name="object 29"/>
          <p:cNvSpPr txBox="1"/>
          <p:nvPr/>
        </p:nvSpPr>
        <p:spPr>
          <a:xfrm>
            <a:off x="896111" y="231143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1" name="object 30"/>
          <p:cNvSpPr txBox="1"/>
          <p:nvPr/>
        </p:nvSpPr>
        <p:spPr>
          <a:xfrm>
            <a:off x="1189939" y="231143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2" name="object 31"/>
          <p:cNvSpPr txBox="1"/>
          <p:nvPr/>
        </p:nvSpPr>
        <p:spPr>
          <a:xfrm>
            <a:off x="1484122" y="231143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3" name="object 32"/>
          <p:cNvSpPr txBox="1"/>
          <p:nvPr/>
        </p:nvSpPr>
        <p:spPr>
          <a:xfrm>
            <a:off x="1778254" y="231143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4" name="object 33"/>
          <p:cNvSpPr txBox="1"/>
          <p:nvPr/>
        </p:nvSpPr>
        <p:spPr>
          <a:xfrm>
            <a:off x="2072004" y="231143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843B0C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35" name="object 34"/>
          <p:cNvGrpSpPr/>
          <p:nvPr/>
        </p:nvGrpSpPr>
        <p:grpSpPr>
          <a:xfrm>
            <a:off x="927303" y="1231646"/>
            <a:ext cx="1495425" cy="1511300"/>
            <a:chOff x="927303" y="1231646"/>
            <a:chExt cx="1495425" cy="1511300"/>
          </a:xfrm>
        </p:grpSpPr>
        <p:sp>
          <p:nvSpPr>
            <p:cNvPr id="36" name="object 35"/>
            <p:cNvSpPr/>
            <p:nvPr/>
          </p:nvSpPr>
          <p:spPr>
            <a:xfrm>
              <a:off x="940003" y="1244358"/>
              <a:ext cx="1470025" cy="1485900"/>
            </a:xfrm>
            <a:custGeom>
              <a:avLst/>
              <a:gdLst/>
              <a:ahLst/>
              <a:cxnLst/>
              <a:rect l="l" t="t" r="r" b="b"/>
              <a:pathLst>
                <a:path w="1470025" h="1485900">
                  <a:moveTo>
                    <a:pt x="293992" y="297180"/>
                  </a:moveTo>
                  <a:lnTo>
                    <a:pt x="0" y="297180"/>
                  </a:lnTo>
                  <a:lnTo>
                    <a:pt x="0" y="426580"/>
                  </a:lnTo>
                  <a:lnTo>
                    <a:pt x="0" y="594347"/>
                  </a:lnTo>
                  <a:lnTo>
                    <a:pt x="127914" y="594347"/>
                  </a:lnTo>
                  <a:lnTo>
                    <a:pt x="127914" y="426580"/>
                  </a:lnTo>
                  <a:lnTo>
                    <a:pt x="293992" y="426580"/>
                  </a:lnTo>
                  <a:lnTo>
                    <a:pt x="293992" y="297180"/>
                  </a:lnTo>
                  <a:close/>
                </a:path>
                <a:path w="1470025" h="1485900">
                  <a:moveTo>
                    <a:pt x="421944" y="1188720"/>
                  </a:moveTo>
                  <a:lnTo>
                    <a:pt x="293992" y="1188720"/>
                  </a:lnTo>
                  <a:lnTo>
                    <a:pt x="0" y="1188720"/>
                  </a:lnTo>
                  <a:lnTo>
                    <a:pt x="0" y="1318120"/>
                  </a:lnTo>
                  <a:lnTo>
                    <a:pt x="0" y="1485887"/>
                  </a:lnTo>
                  <a:lnTo>
                    <a:pt x="127914" y="1485887"/>
                  </a:lnTo>
                  <a:lnTo>
                    <a:pt x="127914" y="1318120"/>
                  </a:lnTo>
                  <a:lnTo>
                    <a:pt x="293992" y="1318120"/>
                  </a:lnTo>
                  <a:lnTo>
                    <a:pt x="421944" y="1318120"/>
                  </a:lnTo>
                  <a:lnTo>
                    <a:pt x="421944" y="1188720"/>
                  </a:lnTo>
                  <a:close/>
                </a:path>
                <a:path w="1470025" h="1485900">
                  <a:moveTo>
                    <a:pt x="421944" y="891540"/>
                  </a:moveTo>
                  <a:lnTo>
                    <a:pt x="293992" y="891540"/>
                  </a:lnTo>
                  <a:lnTo>
                    <a:pt x="0" y="891540"/>
                  </a:lnTo>
                  <a:lnTo>
                    <a:pt x="0" y="1020940"/>
                  </a:lnTo>
                  <a:lnTo>
                    <a:pt x="0" y="1188707"/>
                  </a:lnTo>
                  <a:lnTo>
                    <a:pt x="127914" y="1188707"/>
                  </a:lnTo>
                  <a:lnTo>
                    <a:pt x="127914" y="1020940"/>
                  </a:lnTo>
                  <a:lnTo>
                    <a:pt x="293992" y="1020940"/>
                  </a:lnTo>
                  <a:lnTo>
                    <a:pt x="421944" y="1020940"/>
                  </a:lnTo>
                  <a:lnTo>
                    <a:pt x="421944" y="891540"/>
                  </a:lnTo>
                  <a:close/>
                </a:path>
                <a:path w="1470025" h="1485900">
                  <a:moveTo>
                    <a:pt x="421944" y="594360"/>
                  </a:moveTo>
                  <a:lnTo>
                    <a:pt x="293992" y="594360"/>
                  </a:lnTo>
                  <a:lnTo>
                    <a:pt x="0" y="594360"/>
                  </a:lnTo>
                  <a:lnTo>
                    <a:pt x="0" y="723760"/>
                  </a:lnTo>
                  <a:lnTo>
                    <a:pt x="0" y="891527"/>
                  </a:lnTo>
                  <a:lnTo>
                    <a:pt x="127914" y="891527"/>
                  </a:lnTo>
                  <a:lnTo>
                    <a:pt x="127914" y="723760"/>
                  </a:lnTo>
                  <a:lnTo>
                    <a:pt x="293992" y="723760"/>
                  </a:lnTo>
                  <a:lnTo>
                    <a:pt x="421944" y="723760"/>
                  </a:lnTo>
                  <a:lnTo>
                    <a:pt x="421944" y="594360"/>
                  </a:lnTo>
                  <a:close/>
                </a:path>
                <a:path w="1470025" h="1485900">
                  <a:moveTo>
                    <a:pt x="715937" y="1188720"/>
                  </a:moveTo>
                  <a:lnTo>
                    <a:pt x="587933" y="1188720"/>
                  </a:lnTo>
                  <a:lnTo>
                    <a:pt x="587933" y="1318120"/>
                  </a:lnTo>
                  <a:lnTo>
                    <a:pt x="715937" y="1318120"/>
                  </a:lnTo>
                  <a:lnTo>
                    <a:pt x="715937" y="1188720"/>
                  </a:lnTo>
                  <a:close/>
                </a:path>
                <a:path w="1470025" h="1485900">
                  <a:moveTo>
                    <a:pt x="715937" y="891540"/>
                  </a:moveTo>
                  <a:lnTo>
                    <a:pt x="587933" y="891540"/>
                  </a:lnTo>
                  <a:lnTo>
                    <a:pt x="587933" y="1020940"/>
                  </a:lnTo>
                  <a:lnTo>
                    <a:pt x="715937" y="1020940"/>
                  </a:lnTo>
                  <a:lnTo>
                    <a:pt x="715937" y="891540"/>
                  </a:lnTo>
                  <a:close/>
                </a:path>
                <a:path w="1470025" h="1485900">
                  <a:moveTo>
                    <a:pt x="715937" y="594360"/>
                  </a:moveTo>
                  <a:lnTo>
                    <a:pt x="587933" y="594360"/>
                  </a:lnTo>
                  <a:lnTo>
                    <a:pt x="587933" y="723760"/>
                  </a:lnTo>
                  <a:lnTo>
                    <a:pt x="715937" y="723760"/>
                  </a:lnTo>
                  <a:lnTo>
                    <a:pt x="715937" y="594360"/>
                  </a:lnTo>
                  <a:close/>
                </a:path>
                <a:path w="1470025" h="1485900">
                  <a:moveTo>
                    <a:pt x="715937" y="297180"/>
                  </a:moveTo>
                  <a:lnTo>
                    <a:pt x="587933" y="297180"/>
                  </a:lnTo>
                  <a:lnTo>
                    <a:pt x="587933" y="426580"/>
                  </a:lnTo>
                  <a:lnTo>
                    <a:pt x="715937" y="426580"/>
                  </a:lnTo>
                  <a:lnTo>
                    <a:pt x="715937" y="297180"/>
                  </a:lnTo>
                  <a:close/>
                </a:path>
                <a:path w="1470025" h="1485900">
                  <a:moveTo>
                    <a:pt x="881926" y="0"/>
                  </a:moveTo>
                  <a:lnTo>
                    <a:pt x="587984" y="0"/>
                  </a:lnTo>
                  <a:lnTo>
                    <a:pt x="293992" y="0"/>
                  </a:lnTo>
                  <a:lnTo>
                    <a:pt x="0" y="0"/>
                  </a:lnTo>
                  <a:lnTo>
                    <a:pt x="0" y="129413"/>
                  </a:lnTo>
                  <a:lnTo>
                    <a:pt x="0" y="297167"/>
                  </a:lnTo>
                  <a:lnTo>
                    <a:pt x="293992" y="297167"/>
                  </a:lnTo>
                  <a:lnTo>
                    <a:pt x="293992" y="129413"/>
                  </a:lnTo>
                  <a:lnTo>
                    <a:pt x="587933" y="129413"/>
                  </a:lnTo>
                  <a:lnTo>
                    <a:pt x="587933" y="297167"/>
                  </a:lnTo>
                  <a:lnTo>
                    <a:pt x="715937" y="297167"/>
                  </a:lnTo>
                  <a:lnTo>
                    <a:pt x="715937" y="129413"/>
                  </a:lnTo>
                  <a:lnTo>
                    <a:pt x="881926" y="129413"/>
                  </a:lnTo>
                  <a:lnTo>
                    <a:pt x="881926" y="0"/>
                  </a:lnTo>
                  <a:close/>
                </a:path>
                <a:path w="1470025" h="1485900">
                  <a:moveTo>
                    <a:pt x="1009954" y="1188720"/>
                  </a:moveTo>
                  <a:lnTo>
                    <a:pt x="881938" y="1188720"/>
                  </a:lnTo>
                  <a:lnTo>
                    <a:pt x="881938" y="1318120"/>
                  </a:lnTo>
                  <a:lnTo>
                    <a:pt x="1009954" y="1318120"/>
                  </a:lnTo>
                  <a:lnTo>
                    <a:pt x="1009954" y="1188720"/>
                  </a:lnTo>
                  <a:close/>
                </a:path>
                <a:path w="1470025" h="1485900">
                  <a:moveTo>
                    <a:pt x="1009954" y="891540"/>
                  </a:moveTo>
                  <a:lnTo>
                    <a:pt x="881938" y="891540"/>
                  </a:lnTo>
                  <a:lnTo>
                    <a:pt x="881938" y="1020940"/>
                  </a:lnTo>
                  <a:lnTo>
                    <a:pt x="1009954" y="1020940"/>
                  </a:lnTo>
                  <a:lnTo>
                    <a:pt x="1009954" y="891540"/>
                  </a:lnTo>
                  <a:close/>
                </a:path>
                <a:path w="1470025" h="1485900">
                  <a:moveTo>
                    <a:pt x="1009954" y="594360"/>
                  </a:moveTo>
                  <a:lnTo>
                    <a:pt x="881938" y="594360"/>
                  </a:lnTo>
                  <a:lnTo>
                    <a:pt x="881938" y="723760"/>
                  </a:lnTo>
                  <a:lnTo>
                    <a:pt x="1009954" y="723760"/>
                  </a:lnTo>
                  <a:lnTo>
                    <a:pt x="1009954" y="594360"/>
                  </a:lnTo>
                  <a:close/>
                </a:path>
                <a:path w="1470025" h="1485900">
                  <a:moveTo>
                    <a:pt x="1009954" y="297180"/>
                  </a:moveTo>
                  <a:lnTo>
                    <a:pt x="881938" y="297180"/>
                  </a:lnTo>
                  <a:lnTo>
                    <a:pt x="881938" y="426580"/>
                  </a:lnTo>
                  <a:lnTo>
                    <a:pt x="1009954" y="426580"/>
                  </a:lnTo>
                  <a:lnTo>
                    <a:pt x="1009954" y="297180"/>
                  </a:lnTo>
                  <a:close/>
                </a:path>
                <a:path w="1470025" h="1485900">
                  <a:moveTo>
                    <a:pt x="1175931" y="0"/>
                  </a:moveTo>
                  <a:lnTo>
                    <a:pt x="881938" y="0"/>
                  </a:lnTo>
                  <a:lnTo>
                    <a:pt x="881938" y="129413"/>
                  </a:lnTo>
                  <a:lnTo>
                    <a:pt x="881938" y="297167"/>
                  </a:lnTo>
                  <a:lnTo>
                    <a:pt x="1009954" y="297167"/>
                  </a:lnTo>
                  <a:lnTo>
                    <a:pt x="1009954" y="129413"/>
                  </a:lnTo>
                  <a:lnTo>
                    <a:pt x="1175931" y="129413"/>
                  </a:lnTo>
                  <a:lnTo>
                    <a:pt x="1175931" y="0"/>
                  </a:lnTo>
                  <a:close/>
                </a:path>
                <a:path w="1470025" h="1485900">
                  <a:moveTo>
                    <a:pt x="1303832" y="1188720"/>
                  </a:moveTo>
                  <a:lnTo>
                    <a:pt x="1175943" y="1188720"/>
                  </a:lnTo>
                  <a:lnTo>
                    <a:pt x="1175943" y="1318120"/>
                  </a:lnTo>
                  <a:lnTo>
                    <a:pt x="1303832" y="1318120"/>
                  </a:lnTo>
                  <a:lnTo>
                    <a:pt x="1303832" y="1188720"/>
                  </a:lnTo>
                  <a:close/>
                </a:path>
                <a:path w="1470025" h="1485900">
                  <a:moveTo>
                    <a:pt x="1303832" y="891540"/>
                  </a:moveTo>
                  <a:lnTo>
                    <a:pt x="1175943" y="891540"/>
                  </a:lnTo>
                  <a:lnTo>
                    <a:pt x="1175943" y="1020940"/>
                  </a:lnTo>
                  <a:lnTo>
                    <a:pt x="1303832" y="1020940"/>
                  </a:lnTo>
                  <a:lnTo>
                    <a:pt x="1303832" y="891540"/>
                  </a:lnTo>
                  <a:close/>
                </a:path>
                <a:path w="1470025" h="1485900">
                  <a:moveTo>
                    <a:pt x="1303832" y="594360"/>
                  </a:moveTo>
                  <a:lnTo>
                    <a:pt x="1175943" y="594360"/>
                  </a:lnTo>
                  <a:lnTo>
                    <a:pt x="1175943" y="723760"/>
                  </a:lnTo>
                  <a:lnTo>
                    <a:pt x="1303832" y="723760"/>
                  </a:lnTo>
                  <a:lnTo>
                    <a:pt x="1303832" y="594360"/>
                  </a:lnTo>
                  <a:close/>
                </a:path>
                <a:path w="1470025" h="1485900">
                  <a:moveTo>
                    <a:pt x="1303832" y="297180"/>
                  </a:moveTo>
                  <a:lnTo>
                    <a:pt x="1175943" y="297180"/>
                  </a:lnTo>
                  <a:lnTo>
                    <a:pt x="1175943" y="426580"/>
                  </a:lnTo>
                  <a:lnTo>
                    <a:pt x="1303832" y="426580"/>
                  </a:lnTo>
                  <a:lnTo>
                    <a:pt x="1303832" y="297180"/>
                  </a:lnTo>
                  <a:close/>
                </a:path>
                <a:path w="1470025" h="1485900">
                  <a:moveTo>
                    <a:pt x="1469936" y="0"/>
                  </a:moveTo>
                  <a:lnTo>
                    <a:pt x="1175943" y="0"/>
                  </a:lnTo>
                  <a:lnTo>
                    <a:pt x="1175943" y="129413"/>
                  </a:lnTo>
                  <a:lnTo>
                    <a:pt x="1175943" y="297167"/>
                  </a:lnTo>
                  <a:lnTo>
                    <a:pt x="1303832" y="297167"/>
                  </a:lnTo>
                  <a:lnTo>
                    <a:pt x="1303832" y="129413"/>
                  </a:lnTo>
                  <a:lnTo>
                    <a:pt x="1469936" y="129413"/>
                  </a:lnTo>
                  <a:lnTo>
                    <a:pt x="1469936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6"/>
            <p:cNvSpPr/>
            <p:nvPr/>
          </p:nvSpPr>
          <p:spPr>
            <a:xfrm>
              <a:off x="933653" y="1237996"/>
              <a:ext cx="1182370" cy="303530"/>
            </a:xfrm>
            <a:custGeom>
              <a:avLst/>
              <a:gdLst/>
              <a:ahLst/>
              <a:cxnLst/>
              <a:rect l="l" t="t" r="r" b="b"/>
              <a:pathLst>
                <a:path w="1182370" h="303530">
                  <a:moveTo>
                    <a:pt x="300342" y="0"/>
                  </a:moveTo>
                  <a:lnTo>
                    <a:pt x="300342" y="135775"/>
                  </a:lnTo>
                </a:path>
                <a:path w="1182370" h="303530">
                  <a:moveTo>
                    <a:pt x="594283" y="0"/>
                  </a:moveTo>
                  <a:lnTo>
                    <a:pt x="594283" y="135775"/>
                  </a:lnTo>
                </a:path>
                <a:path w="1182370" h="303530">
                  <a:moveTo>
                    <a:pt x="888288" y="0"/>
                  </a:moveTo>
                  <a:lnTo>
                    <a:pt x="888288" y="135775"/>
                  </a:lnTo>
                </a:path>
                <a:path w="1182370" h="303530">
                  <a:moveTo>
                    <a:pt x="1182293" y="0"/>
                  </a:moveTo>
                  <a:lnTo>
                    <a:pt x="1182293" y="135775"/>
                  </a:lnTo>
                </a:path>
                <a:path w="1182370" h="303530">
                  <a:moveTo>
                    <a:pt x="0" y="303529"/>
                  </a:moveTo>
                  <a:lnTo>
                    <a:pt x="134264" y="303529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7"/>
            <p:cNvSpPr/>
            <p:nvPr/>
          </p:nvSpPr>
          <p:spPr>
            <a:xfrm>
              <a:off x="933653" y="1832355"/>
              <a:ext cx="134620" cy="607060"/>
            </a:xfrm>
            <a:custGeom>
              <a:avLst/>
              <a:gdLst/>
              <a:ahLst/>
              <a:cxnLst/>
              <a:rect l="l" t="t" r="r" b="b"/>
              <a:pathLst>
                <a:path w="134619" h="607060">
                  <a:moveTo>
                    <a:pt x="134264" y="594360"/>
                  </a:moveTo>
                  <a:lnTo>
                    <a:pt x="0" y="594360"/>
                  </a:lnTo>
                  <a:lnTo>
                    <a:pt x="0" y="607060"/>
                  </a:lnTo>
                  <a:lnTo>
                    <a:pt x="134264" y="607060"/>
                  </a:lnTo>
                  <a:lnTo>
                    <a:pt x="134264" y="594360"/>
                  </a:lnTo>
                  <a:close/>
                </a:path>
                <a:path w="134619" h="607060">
                  <a:moveTo>
                    <a:pt x="134264" y="297180"/>
                  </a:moveTo>
                  <a:lnTo>
                    <a:pt x="0" y="297180"/>
                  </a:lnTo>
                  <a:lnTo>
                    <a:pt x="0" y="309880"/>
                  </a:lnTo>
                  <a:lnTo>
                    <a:pt x="134264" y="309880"/>
                  </a:lnTo>
                  <a:lnTo>
                    <a:pt x="134264" y="297180"/>
                  </a:lnTo>
                  <a:close/>
                </a:path>
                <a:path w="134619" h="607060">
                  <a:moveTo>
                    <a:pt x="13426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4264" y="12700"/>
                  </a:lnTo>
                  <a:lnTo>
                    <a:pt x="13426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8"/>
            <p:cNvSpPr/>
            <p:nvPr/>
          </p:nvSpPr>
          <p:spPr>
            <a:xfrm>
              <a:off x="933653" y="1237996"/>
              <a:ext cx="1482725" cy="1498600"/>
            </a:xfrm>
            <a:custGeom>
              <a:avLst/>
              <a:gdLst/>
              <a:ahLst/>
              <a:cxnLst/>
              <a:rect l="l" t="t" r="r" b="b"/>
              <a:pathLst>
                <a:path w="1482725" h="1498600">
                  <a:moveTo>
                    <a:pt x="6350" y="0"/>
                  </a:moveTo>
                  <a:lnTo>
                    <a:pt x="6350" y="1498600"/>
                  </a:lnTo>
                </a:path>
                <a:path w="1482725" h="1498600">
                  <a:moveTo>
                    <a:pt x="1476298" y="0"/>
                  </a:moveTo>
                  <a:lnTo>
                    <a:pt x="1476298" y="135775"/>
                  </a:lnTo>
                </a:path>
                <a:path w="1482725" h="1498600">
                  <a:moveTo>
                    <a:pt x="0" y="6350"/>
                  </a:moveTo>
                  <a:lnTo>
                    <a:pt x="1482648" y="635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9"/>
            <p:cNvSpPr/>
            <p:nvPr/>
          </p:nvSpPr>
          <p:spPr>
            <a:xfrm>
              <a:off x="933653" y="2723896"/>
              <a:ext cx="134620" cy="12700"/>
            </a:xfrm>
            <a:custGeom>
              <a:avLst/>
              <a:gdLst/>
              <a:ahLst/>
              <a:cxnLst/>
              <a:rect l="l" t="t" r="r" b="b"/>
              <a:pathLst>
                <a:path w="134619" h="12700">
                  <a:moveTo>
                    <a:pt x="0" y="12700"/>
                  </a:moveTo>
                  <a:lnTo>
                    <a:pt x="134264" y="12700"/>
                  </a:lnTo>
                  <a:lnTo>
                    <a:pt x="134264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0"/>
          <p:cNvSpPr txBox="1"/>
          <p:nvPr/>
        </p:nvSpPr>
        <p:spPr>
          <a:xfrm>
            <a:off x="1024127" y="1251872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2" name="object 41"/>
          <p:cNvSpPr txBox="1"/>
          <p:nvPr/>
        </p:nvSpPr>
        <p:spPr>
          <a:xfrm>
            <a:off x="1318005" y="1251872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3" name="object 42"/>
          <p:cNvSpPr txBox="1"/>
          <p:nvPr/>
        </p:nvSpPr>
        <p:spPr>
          <a:xfrm>
            <a:off x="1612138" y="1251872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4" name="object 43"/>
          <p:cNvSpPr txBox="1"/>
          <p:nvPr/>
        </p:nvSpPr>
        <p:spPr>
          <a:xfrm>
            <a:off x="1906270" y="1251872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5" name="object 44"/>
          <p:cNvSpPr txBox="1"/>
          <p:nvPr/>
        </p:nvSpPr>
        <p:spPr>
          <a:xfrm>
            <a:off x="2200020" y="1251872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6" name="object 45"/>
          <p:cNvSpPr txBox="1"/>
          <p:nvPr/>
        </p:nvSpPr>
        <p:spPr>
          <a:xfrm>
            <a:off x="1024127" y="1548729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7" name="object 46"/>
          <p:cNvSpPr txBox="1"/>
          <p:nvPr/>
        </p:nvSpPr>
        <p:spPr>
          <a:xfrm>
            <a:off x="1318005" y="1548729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8" name="object 47"/>
          <p:cNvSpPr txBox="1"/>
          <p:nvPr/>
        </p:nvSpPr>
        <p:spPr>
          <a:xfrm>
            <a:off x="1612138" y="1548729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9" name="object 48"/>
          <p:cNvSpPr txBox="1"/>
          <p:nvPr/>
        </p:nvSpPr>
        <p:spPr>
          <a:xfrm>
            <a:off x="1906270" y="1548729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0" name="object 49"/>
          <p:cNvSpPr txBox="1"/>
          <p:nvPr/>
        </p:nvSpPr>
        <p:spPr>
          <a:xfrm>
            <a:off x="2200020" y="1548729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1" name="object 50"/>
          <p:cNvSpPr txBox="1"/>
          <p:nvPr/>
        </p:nvSpPr>
        <p:spPr>
          <a:xfrm>
            <a:off x="1024127" y="184661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2" name="object 51"/>
          <p:cNvSpPr txBox="1"/>
          <p:nvPr/>
        </p:nvSpPr>
        <p:spPr>
          <a:xfrm>
            <a:off x="1318005" y="184661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3" name="object 52"/>
          <p:cNvSpPr txBox="1"/>
          <p:nvPr/>
        </p:nvSpPr>
        <p:spPr>
          <a:xfrm>
            <a:off x="1612138" y="184661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4" name="object 53"/>
          <p:cNvSpPr txBox="1"/>
          <p:nvPr/>
        </p:nvSpPr>
        <p:spPr>
          <a:xfrm>
            <a:off x="1906270" y="184661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5" name="object 54"/>
          <p:cNvSpPr txBox="1"/>
          <p:nvPr/>
        </p:nvSpPr>
        <p:spPr>
          <a:xfrm>
            <a:off x="2200020" y="184661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6" name="object 55"/>
          <p:cNvSpPr txBox="1"/>
          <p:nvPr/>
        </p:nvSpPr>
        <p:spPr>
          <a:xfrm>
            <a:off x="1024127" y="21437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9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7" name="object 56"/>
          <p:cNvSpPr txBox="1"/>
          <p:nvPr/>
        </p:nvSpPr>
        <p:spPr>
          <a:xfrm>
            <a:off x="1318005" y="21437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8" name="object 57"/>
          <p:cNvSpPr txBox="1"/>
          <p:nvPr/>
        </p:nvSpPr>
        <p:spPr>
          <a:xfrm>
            <a:off x="1612138" y="21437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9" name="object 58"/>
          <p:cNvSpPr txBox="1"/>
          <p:nvPr/>
        </p:nvSpPr>
        <p:spPr>
          <a:xfrm>
            <a:off x="1906270" y="21437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0" name="object 59"/>
          <p:cNvSpPr txBox="1"/>
          <p:nvPr/>
        </p:nvSpPr>
        <p:spPr>
          <a:xfrm>
            <a:off x="2200020" y="214379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1" name="object 60"/>
          <p:cNvSpPr txBox="1"/>
          <p:nvPr/>
        </p:nvSpPr>
        <p:spPr>
          <a:xfrm>
            <a:off x="1024127" y="24409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2" name="object 61"/>
          <p:cNvSpPr txBox="1"/>
          <p:nvPr/>
        </p:nvSpPr>
        <p:spPr>
          <a:xfrm>
            <a:off x="1318005" y="24409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3" name="object 62"/>
          <p:cNvSpPr txBox="1"/>
          <p:nvPr/>
        </p:nvSpPr>
        <p:spPr>
          <a:xfrm>
            <a:off x="1612138" y="24409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4" name="object 63"/>
          <p:cNvSpPr txBox="1"/>
          <p:nvPr/>
        </p:nvSpPr>
        <p:spPr>
          <a:xfrm>
            <a:off x="1906270" y="24409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5" name="object 64"/>
          <p:cNvSpPr txBox="1"/>
          <p:nvPr/>
        </p:nvSpPr>
        <p:spPr>
          <a:xfrm>
            <a:off x="2200020" y="2440973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385622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66" name="object 65"/>
          <p:cNvGrpSpPr/>
          <p:nvPr/>
        </p:nvGrpSpPr>
        <p:grpSpPr>
          <a:xfrm>
            <a:off x="1061567" y="1367408"/>
            <a:ext cx="1482725" cy="1498600"/>
            <a:chOff x="1061567" y="1367408"/>
            <a:chExt cx="1482725" cy="1498600"/>
          </a:xfrm>
        </p:grpSpPr>
        <p:sp>
          <p:nvSpPr>
            <p:cNvPr id="67" name="object 66"/>
            <p:cNvSpPr/>
            <p:nvPr/>
          </p:nvSpPr>
          <p:spPr>
            <a:xfrm>
              <a:off x="1067917" y="1373771"/>
              <a:ext cx="1176655" cy="1188720"/>
            </a:xfrm>
            <a:custGeom>
              <a:avLst/>
              <a:gdLst/>
              <a:ahLst/>
              <a:cxnLst/>
              <a:rect l="l" t="t" r="r" b="b"/>
              <a:pathLst>
                <a:path w="1176655" h="1188720">
                  <a:moveTo>
                    <a:pt x="293992" y="891540"/>
                  </a:moveTo>
                  <a:lnTo>
                    <a:pt x="0" y="891540"/>
                  </a:lnTo>
                  <a:lnTo>
                    <a:pt x="0" y="1188707"/>
                  </a:lnTo>
                  <a:lnTo>
                    <a:pt x="293992" y="1188707"/>
                  </a:lnTo>
                  <a:lnTo>
                    <a:pt x="293992" y="891540"/>
                  </a:lnTo>
                  <a:close/>
                </a:path>
                <a:path w="1176655" h="1188720">
                  <a:moveTo>
                    <a:pt x="293992" y="594360"/>
                  </a:moveTo>
                  <a:lnTo>
                    <a:pt x="0" y="594360"/>
                  </a:lnTo>
                  <a:lnTo>
                    <a:pt x="0" y="891527"/>
                  </a:lnTo>
                  <a:lnTo>
                    <a:pt x="293992" y="891527"/>
                  </a:lnTo>
                  <a:lnTo>
                    <a:pt x="293992" y="594360"/>
                  </a:lnTo>
                  <a:close/>
                </a:path>
                <a:path w="1176655" h="1188720">
                  <a:moveTo>
                    <a:pt x="293992" y="297180"/>
                  </a:moveTo>
                  <a:lnTo>
                    <a:pt x="0" y="297180"/>
                  </a:lnTo>
                  <a:lnTo>
                    <a:pt x="0" y="594347"/>
                  </a:lnTo>
                  <a:lnTo>
                    <a:pt x="293992" y="594347"/>
                  </a:lnTo>
                  <a:lnTo>
                    <a:pt x="293992" y="297180"/>
                  </a:lnTo>
                  <a:close/>
                </a:path>
                <a:path w="1176655" h="1188720">
                  <a:moveTo>
                    <a:pt x="882027" y="891540"/>
                  </a:moveTo>
                  <a:lnTo>
                    <a:pt x="588022" y="891540"/>
                  </a:lnTo>
                  <a:lnTo>
                    <a:pt x="294030" y="891540"/>
                  </a:lnTo>
                  <a:lnTo>
                    <a:pt x="294030" y="1188707"/>
                  </a:lnTo>
                  <a:lnTo>
                    <a:pt x="588022" y="1188707"/>
                  </a:lnTo>
                  <a:lnTo>
                    <a:pt x="882027" y="1188707"/>
                  </a:lnTo>
                  <a:lnTo>
                    <a:pt x="882027" y="891540"/>
                  </a:lnTo>
                  <a:close/>
                </a:path>
                <a:path w="1176655" h="1188720">
                  <a:moveTo>
                    <a:pt x="882027" y="594360"/>
                  </a:moveTo>
                  <a:lnTo>
                    <a:pt x="588022" y="594360"/>
                  </a:lnTo>
                  <a:lnTo>
                    <a:pt x="294030" y="594360"/>
                  </a:lnTo>
                  <a:lnTo>
                    <a:pt x="294030" y="891527"/>
                  </a:lnTo>
                  <a:lnTo>
                    <a:pt x="588022" y="891527"/>
                  </a:lnTo>
                  <a:lnTo>
                    <a:pt x="882027" y="891527"/>
                  </a:lnTo>
                  <a:lnTo>
                    <a:pt x="882027" y="594360"/>
                  </a:lnTo>
                  <a:close/>
                </a:path>
                <a:path w="1176655" h="1188720">
                  <a:moveTo>
                    <a:pt x="882027" y="297180"/>
                  </a:moveTo>
                  <a:lnTo>
                    <a:pt x="588022" y="297180"/>
                  </a:lnTo>
                  <a:lnTo>
                    <a:pt x="294030" y="297180"/>
                  </a:lnTo>
                  <a:lnTo>
                    <a:pt x="294030" y="594347"/>
                  </a:lnTo>
                  <a:lnTo>
                    <a:pt x="588022" y="594347"/>
                  </a:lnTo>
                  <a:lnTo>
                    <a:pt x="882027" y="594347"/>
                  </a:lnTo>
                  <a:lnTo>
                    <a:pt x="882027" y="297180"/>
                  </a:lnTo>
                  <a:close/>
                </a:path>
                <a:path w="1176655" h="1188720">
                  <a:moveTo>
                    <a:pt x="882027" y="0"/>
                  </a:moveTo>
                  <a:lnTo>
                    <a:pt x="588022" y="0"/>
                  </a:lnTo>
                  <a:lnTo>
                    <a:pt x="294030" y="0"/>
                  </a:lnTo>
                  <a:lnTo>
                    <a:pt x="294030" y="297167"/>
                  </a:lnTo>
                  <a:lnTo>
                    <a:pt x="588022" y="297167"/>
                  </a:lnTo>
                  <a:lnTo>
                    <a:pt x="882027" y="297167"/>
                  </a:lnTo>
                  <a:lnTo>
                    <a:pt x="882027" y="0"/>
                  </a:lnTo>
                  <a:close/>
                </a:path>
                <a:path w="1176655" h="1188720">
                  <a:moveTo>
                    <a:pt x="1176032" y="891540"/>
                  </a:moveTo>
                  <a:lnTo>
                    <a:pt x="882040" y="891540"/>
                  </a:lnTo>
                  <a:lnTo>
                    <a:pt x="882040" y="1188707"/>
                  </a:lnTo>
                  <a:lnTo>
                    <a:pt x="1176032" y="1188707"/>
                  </a:lnTo>
                  <a:lnTo>
                    <a:pt x="1176032" y="891540"/>
                  </a:lnTo>
                  <a:close/>
                </a:path>
                <a:path w="1176655" h="1188720">
                  <a:moveTo>
                    <a:pt x="1176032" y="594360"/>
                  </a:moveTo>
                  <a:lnTo>
                    <a:pt x="882040" y="594360"/>
                  </a:lnTo>
                  <a:lnTo>
                    <a:pt x="882040" y="891527"/>
                  </a:lnTo>
                  <a:lnTo>
                    <a:pt x="1176032" y="891527"/>
                  </a:lnTo>
                  <a:lnTo>
                    <a:pt x="1176032" y="594360"/>
                  </a:lnTo>
                  <a:close/>
                </a:path>
                <a:path w="1176655" h="1188720">
                  <a:moveTo>
                    <a:pt x="1176032" y="297180"/>
                  </a:moveTo>
                  <a:lnTo>
                    <a:pt x="882040" y="297180"/>
                  </a:lnTo>
                  <a:lnTo>
                    <a:pt x="882040" y="594347"/>
                  </a:lnTo>
                  <a:lnTo>
                    <a:pt x="1176032" y="594347"/>
                  </a:lnTo>
                  <a:lnTo>
                    <a:pt x="1176032" y="297180"/>
                  </a:lnTo>
                  <a:close/>
                </a:path>
                <a:path w="1176655" h="1188720">
                  <a:moveTo>
                    <a:pt x="1176032" y="0"/>
                  </a:moveTo>
                  <a:lnTo>
                    <a:pt x="882040" y="0"/>
                  </a:lnTo>
                  <a:lnTo>
                    <a:pt x="882040" y="297167"/>
                  </a:lnTo>
                  <a:lnTo>
                    <a:pt x="1176032" y="297167"/>
                  </a:lnTo>
                  <a:lnTo>
                    <a:pt x="1176032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7"/>
            <p:cNvSpPr/>
            <p:nvPr/>
          </p:nvSpPr>
          <p:spPr>
            <a:xfrm>
              <a:off x="1061567" y="1367408"/>
              <a:ext cx="1482725" cy="1498600"/>
            </a:xfrm>
            <a:custGeom>
              <a:avLst/>
              <a:gdLst/>
              <a:ahLst/>
              <a:cxnLst/>
              <a:rect l="l" t="t" r="r" b="b"/>
              <a:pathLst>
                <a:path w="1482725" h="1498600">
                  <a:moveTo>
                    <a:pt x="300380" y="0"/>
                  </a:moveTo>
                  <a:lnTo>
                    <a:pt x="300380" y="1498600"/>
                  </a:lnTo>
                </a:path>
                <a:path w="1482725" h="1498600">
                  <a:moveTo>
                    <a:pt x="594385" y="0"/>
                  </a:moveTo>
                  <a:lnTo>
                    <a:pt x="594385" y="1498600"/>
                  </a:lnTo>
                </a:path>
                <a:path w="1482725" h="1498600">
                  <a:moveTo>
                    <a:pt x="888390" y="0"/>
                  </a:moveTo>
                  <a:lnTo>
                    <a:pt x="888390" y="1498600"/>
                  </a:lnTo>
                </a:path>
                <a:path w="1482725" h="1498600">
                  <a:moveTo>
                    <a:pt x="1182268" y="0"/>
                  </a:moveTo>
                  <a:lnTo>
                    <a:pt x="1182268" y="1498600"/>
                  </a:lnTo>
                </a:path>
                <a:path w="1482725" h="1498600">
                  <a:moveTo>
                    <a:pt x="0" y="303529"/>
                  </a:moveTo>
                  <a:lnTo>
                    <a:pt x="1482623" y="303529"/>
                  </a:lnTo>
                </a:path>
                <a:path w="1482725" h="1498600">
                  <a:moveTo>
                    <a:pt x="0" y="600710"/>
                  </a:moveTo>
                  <a:lnTo>
                    <a:pt x="1482623" y="600710"/>
                  </a:lnTo>
                </a:path>
                <a:path w="1482725" h="1498600">
                  <a:moveTo>
                    <a:pt x="0" y="897889"/>
                  </a:moveTo>
                  <a:lnTo>
                    <a:pt x="1482623" y="897889"/>
                  </a:lnTo>
                </a:path>
                <a:path w="1482725" h="1498600">
                  <a:moveTo>
                    <a:pt x="0" y="1195069"/>
                  </a:moveTo>
                  <a:lnTo>
                    <a:pt x="1482623" y="1195069"/>
                  </a:lnTo>
                </a:path>
                <a:path w="1482725" h="1498600">
                  <a:moveTo>
                    <a:pt x="6350" y="0"/>
                  </a:moveTo>
                  <a:lnTo>
                    <a:pt x="6350" y="1498600"/>
                  </a:lnTo>
                </a:path>
                <a:path w="1482725" h="1498600">
                  <a:moveTo>
                    <a:pt x="1476273" y="0"/>
                  </a:moveTo>
                  <a:lnTo>
                    <a:pt x="1476273" y="1498600"/>
                  </a:lnTo>
                </a:path>
                <a:path w="1482725" h="1498600">
                  <a:moveTo>
                    <a:pt x="0" y="6350"/>
                  </a:moveTo>
                  <a:lnTo>
                    <a:pt x="1482623" y="6350"/>
                  </a:lnTo>
                </a:path>
                <a:path w="1482725" h="1498600">
                  <a:moveTo>
                    <a:pt x="0" y="1492250"/>
                  </a:moveTo>
                  <a:lnTo>
                    <a:pt x="1482623" y="149225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8"/>
          <p:cNvSpPr txBox="1"/>
          <p:nvPr/>
        </p:nvSpPr>
        <p:spPr>
          <a:xfrm>
            <a:off x="1086999" y="1373758"/>
            <a:ext cx="294005" cy="29718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50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0" name="object 69"/>
          <p:cNvSpPr txBox="1"/>
          <p:nvPr/>
        </p:nvSpPr>
        <p:spPr>
          <a:xfrm>
            <a:off x="1380997" y="1373758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50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1" name="object 70"/>
          <p:cNvSpPr txBox="1"/>
          <p:nvPr/>
        </p:nvSpPr>
        <p:spPr>
          <a:xfrm>
            <a:off x="1675002" y="1373758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50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2" name="object 71"/>
          <p:cNvSpPr txBox="1"/>
          <p:nvPr/>
        </p:nvSpPr>
        <p:spPr>
          <a:xfrm>
            <a:off x="1969007" y="1373758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50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3" name="object 72"/>
          <p:cNvSpPr txBox="1"/>
          <p:nvPr/>
        </p:nvSpPr>
        <p:spPr>
          <a:xfrm>
            <a:off x="2262949" y="1373758"/>
            <a:ext cx="274955" cy="29718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50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4" name="object 73"/>
          <p:cNvSpPr txBox="1"/>
          <p:nvPr/>
        </p:nvSpPr>
        <p:spPr>
          <a:xfrm>
            <a:off x="1093349" y="1677289"/>
            <a:ext cx="281305" cy="161925"/>
          </a:xfrm>
          <a:prstGeom prst="rect">
            <a:avLst/>
          </a:prstGeom>
          <a:solidFill>
            <a:srgbClr val="DAE2F3"/>
          </a:solidFill>
        </p:spPr>
        <p:txBody>
          <a:bodyPr vert="horz" wrap="square" lIns="0" tIns="12065" rIns="0" bIns="0" rtlCol="0">
            <a:spAutoFit/>
          </a:bodyPr>
          <a:lstStyle/>
          <a:p>
            <a:pPr marL="58419">
              <a:lnSpc>
                <a:spcPts val="117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5" name="object 74"/>
          <p:cNvSpPr txBox="1"/>
          <p:nvPr/>
        </p:nvSpPr>
        <p:spPr>
          <a:xfrm>
            <a:off x="1380997" y="1670939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6" name="object 75"/>
          <p:cNvSpPr txBox="1"/>
          <p:nvPr/>
        </p:nvSpPr>
        <p:spPr>
          <a:xfrm>
            <a:off x="1675002" y="1670939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7" name="object 76"/>
          <p:cNvSpPr txBox="1"/>
          <p:nvPr/>
        </p:nvSpPr>
        <p:spPr>
          <a:xfrm>
            <a:off x="1969007" y="1670939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8" name="object 77"/>
          <p:cNvSpPr txBox="1"/>
          <p:nvPr/>
        </p:nvSpPr>
        <p:spPr>
          <a:xfrm>
            <a:off x="2262949" y="1670939"/>
            <a:ext cx="274955" cy="29718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9" name="object 78"/>
          <p:cNvSpPr txBox="1"/>
          <p:nvPr/>
        </p:nvSpPr>
        <p:spPr>
          <a:xfrm>
            <a:off x="1093349" y="1974469"/>
            <a:ext cx="281305" cy="161925"/>
          </a:xfrm>
          <a:prstGeom prst="rect">
            <a:avLst/>
          </a:prstGeom>
          <a:solidFill>
            <a:srgbClr val="DAE2F3"/>
          </a:solidFill>
        </p:spPr>
        <p:txBody>
          <a:bodyPr vert="horz" wrap="square" lIns="0" tIns="12065" rIns="0" bIns="0" rtlCol="0">
            <a:spAutoFit/>
          </a:bodyPr>
          <a:lstStyle/>
          <a:p>
            <a:pPr marL="58419">
              <a:lnSpc>
                <a:spcPts val="117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0" name="object 79"/>
          <p:cNvSpPr txBox="1"/>
          <p:nvPr/>
        </p:nvSpPr>
        <p:spPr>
          <a:xfrm>
            <a:off x="1380997" y="1968119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1" name="object 80"/>
          <p:cNvSpPr txBox="1"/>
          <p:nvPr/>
        </p:nvSpPr>
        <p:spPr>
          <a:xfrm>
            <a:off x="1675002" y="1968119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2" name="object 81"/>
          <p:cNvSpPr txBox="1"/>
          <p:nvPr/>
        </p:nvSpPr>
        <p:spPr>
          <a:xfrm>
            <a:off x="1969007" y="1968119"/>
            <a:ext cx="294005" cy="29718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3" name="object 82"/>
          <p:cNvSpPr txBox="1"/>
          <p:nvPr/>
        </p:nvSpPr>
        <p:spPr>
          <a:xfrm>
            <a:off x="2262949" y="1968119"/>
            <a:ext cx="274955" cy="29718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4" name="object 83"/>
          <p:cNvSpPr txBox="1"/>
          <p:nvPr/>
        </p:nvSpPr>
        <p:spPr>
          <a:xfrm>
            <a:off x="1093349" y="2271648"/>
            <a:ext cx="281305" cy="161925"/>
          </a:xfrm>
          <a:prstGeom prst="rect">
            <a:avLst/>
          </a:prstGeom>
          <a:solidFill>
            <a:srgbClr val="DAE2F3"/>
          </a:solidFill>
        </p:spPr>
        <p:txBody>
          <a:bodyPr vert="horz" wrap="square" lIns="0" tIns="12065" rIns="0" bIns="0" rtlCol="0">
            <a:spAutoFit/>
          </a:bodyPr>
          <a:lstStyle/>
          <a:p>
            <a:pPr marL="58419">
              <a:lnSpc>
                <a:spcPts val="117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9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5" name="object 84"/>
          <p:cNvSpPr txBox="1"/>
          <p:nvPr/>
        </p:nvSpPr>
        <p:spPr>
          <a:xfrm>
            <a:off x="1380997" y="2265298"/>
            <a:ext cx="294005" cy="316865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6" name="object 85"/>
          <p:cNvSpPr txBox="1"/>
          <p:nvPr/>
        </p:nvSpPr>
        <p:spPr>
          <a:xfrm>
            <a:off x="1675002" y="2265298"/>
            <a:ext cx="294005" cy="316865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7" name="object 86"/>
          <p:cNvSpPr txBox="1"/>
          <p:nvPr/>
        </p:nvSpPr>
        <p:spPr>
          <a:xfrm>
            <a:off x="1969007" y="2265298"/>
            <a:ext cx="294005" cy="316865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8" name="object 87"/>
          <p:cNvSpPr txBox="1"/>
          <p:nvPr/>
        </p:nvSpPr>
        <p:spPr>
          <a:xfrm>
            <a:off x="2262949" y="2265298"/>
            <a:ext cx="274955" cy="316865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9" name="object 88"/>
          <p:cNvSpPr txBox="1"/>
          <p:nvPr/>
        </p:nvSpPr>
        <p:spPr>
          <a:xfrm>
            <a:off x="1086999" y="2581655"/>
            <a:ext cx="294005" cy="27813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769">
              <a:lnSpc>
                <a:spcPct val="100000"/>
              </a:lnSpc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0" name="object 89"/>
          <p:cNvSpPr txBox="1"/>
          <p:nvPr/>
        </p:nvSpPr>
        <p:spPr>
          <a:xfrm>
            <a:off x="1380997" y="2581655"/>
            <a:ext cx="294005" cy="27813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769">
              <a:lnSpc>
                <a:spcPct val="100000"/>
              </a:lnSpc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1" name="object 90"/>
          <p:cNvSpPr txBox="1"/>
          <p:nvPr/>
        </p:nvSpPr>
        <p:spPr>
          <a:xfrm>
            <a:off x="1675002" y="2581655"/>
            <a:ext cx="294005" cy="27813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769">
              <a:lnSpc>
                <a:spcPct val="100000"/>
              </a:lnSpc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2" name="object 91"/>
          <p:cNvSpPr txBox="1"/>
          <p:nvPr/>
        </p:nvSpPr>
        <p:spPr>
          <a:xfrm>
            <a:off x="1969007" y="2581655"/>
            <a:ext cx="294005" cy="27813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769">
              <a:lnSpc>
                <a:spcPct val="100000"/>
              </a:lnSpc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3" name="object 92"/>
          <p:cNvSpPr txBox="1"/>
          <p:nvPr/>
        </p:nvSpPr>
        <p:spPr>
          <a:xfrm>
            <a:off x="2262949" y="2581655"/>
            <a:ext cx="274955" cy="278130"/>
          </a:xfrm>
          <a:prstGeom prst="rect">
            <a:avLst/>
          </a:prstGeom>
          <a:solidFill>
            <a:srgbClr val="DAE2F3"/>
          </a:solidFill>
          <a:ln w="12700">
            <a:solidFill>
              <a:srgbClr val="4040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769">
              <a:lnSpc>
                <a:spcPct val="100000"/>
              </a:lnSpc>
            </a:pPr>
            <a:r>
              <a:rPr sz="1600" b="1" spc="-5" dirty="0">
                <a:solidFill>
                  <a:srgbClr val="1F3863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94" name="object 93"/>
          <p:cNvGrpSpPr/>
          <p:nvPr/>
        </p:nvGrpSpPr>
        <p:grpSpPr>
          <a:xfrm>
            <a:off x="3984244" y="1412747"/>
            <a:ext cx="907415" cy="916940"/>
            <a:chOff x="3984244" y="1412747"/>
            <a:chExt cx="907415" cy="916940"/>
          </a:xfrm>
        </p:grpSpPr>
        <p:sp>
          <p:nvSpPr>
            <p:cNvPr id="95" name="object 94"/>
            <p:cNvSpPr/>
            <p:nvPr/>
          </p:nvSpPr>
          <p:spPr>
            <a:xfrm>
              <a:off x="3996944" y="1425333"/>
              <a:ext cx="882015" cy="891540"/>
            </a:xfrm>
            <a:custGeom>
              <a:avLst/>
              <a:gdLst/>
              <a:ahLst/>
              <a:cxnLst/>
              <a:rect l="l" t="t" r="r" b="b"/>
              <a:pathLst>
                <a:path w="882014" h="891539">
                  <a:moveTo>
                    <a:pt x="293992" y="594360"/>
                  </a:moveTo>
                  <a:lnTo>
                    <a:pt x="0" y="594360"/>
                  </a:lnTo>
                  <a:lnTo>
                    <a:pt x="0" y="891527"/>
                  </a:lnTo>
                  <a:lnTo>
                    <a:pt x="293992" y="891527"/>
                  </a:lnTo>
                  <a:lnTo>
                    <a:pt x="293992" y="594360"/>
                  </a:lnTo>
                  <a:close/>
                </a:path>
                <a:path w="882014" h="891539">
                  <a:moveTo>
                    <a:pt x="293992" y="297180"/>
                  </a:moveTo>
                  <a:lnTo>
                    <a:pt x="0" y="297180"/>
                  </a:lnTo>
                  <a:lnTo>
                    <a:pt x="0" y="594347"/>
                  </a:lnTo>
                  <a:lnTo>
                    <a:pt x="293992" y="594347"/>
                  </a:lnTo>
                  <a:lnTo>
                    <a:pt x="293992" y="297180"/>
                  </a:lnTo>
                  <a:close/>
                </a:path>
                <a:path w="882014" h="891539">
                  <a:moveTo>
                    <a:pt x="293992" y="0"/>
                  </a:moveTo>
                  <a:lnTo>
                    <a:pt x="0" y="0"/>
                  </a:lnTo>
                  <a:lnTo>
                    <a:pt x="0" y="297167"/>
                  </a:lnTo>
                  <a:lnTo>
                    <a:pt x="293992" y="297167"/>
                  </a:lnTo>
                  <a:lnTo>
                    <a:pt x="293992" y="0"/>
                  </a:lnTo>
                  <a:close/>
                </a:path>
                <a:path w="882014" h="891539">
                  <a:moveTo>
                    <a:pt x="587997" y="594360"/>
                  </a:moveTo>
                  <a:lnTo>
                    <a:pt x="294005" y="594360"/>
                  </a:lnTo>
                  <a:lnTo>
                    <a:pt x="294005" y="891527"/>
                  </a:lnTo>
                  <a:lnTo>
                    <a:pt x="587997" y="891527"/>
                  </a:lnTo>
                  <a:lnTo>
                    <a:pt x="587997" y="594360"/>
                  </a:lnTo>
                  <a:close/>
                </a:path>
                <a:path w="882014" h="891539">
                  <a:moveTo>
                    <a:pt x="587997" y="297180"/>
                  </a:moveTo>
                  <a:lnTo>
                    <a:pt x="294005" y="297180"/>
                  </a:lnTo>
                  <a:lnTo>
                    <a:pt x="294005" y="594347"/>
                  </a:lnTo>
                  <a:lnTo>
                    <a:pt x="587997" y="594347"/>
                  </a:lnTo>
                  <a:lnTo>
                    <a:pt x="587997" y="297180"/>
                  </a:lnTo>
                  <a:close/>
                </a:path>
                <a:path w="882014" h="891539">
                  <a:moveTo>
                    <a:pt x="587997" y="0"/>
                  </a:moveTo>
                  <a:lnTo>
                    <a:pt x="294005" y="0"/>
                  </a:lnTo>
                  <a:lnTo>
                    <a:pt x="294005" y="297167"/>
                  </a:lnTo>
                  <a:lnTo>
                    <a:pt x="587997" y="297167"/>
                  </a:lnTo>
                  <a:lnTo>
                    <a:pt x="587997" y="0"/>
                  </a:lnTo>
                  <a:close/>
                </a:path>
                <a:path w="882014" h="891539">
                  <a:moveTo>
                    <a:pt x="882002" y="594360"/>
                  </a:moveTo>
                  <a:lnTo>
                    <a:pt x="588010" y="594360"/>
                  </a:lnTo>
                  <a:lnTo>
                    <a:pt x="588010" y="891527"/>
                  </a:lnTo>
                  <a:lnTo>
                    <a:pt x="882002" y="891527"/>
                  </a:lnTo>
                  <a:lnTo>
                    <a:pt x="882002" y="594360"/>
                  </a:lnTo>
                  <a:close/>
                </a:path>
                <a:path w="882014" h="891539">
                  <a:moveTo>
                    <a:pt x="882002" y="297180"/>
                  </a:moveTo>
                  <a:lnTo>
                    <a:pt x="588010" y="297180"/>
                  </a:lnTo>
                  <a:lnTo>
                    <a:pt x="588010" y="594347"/>
                  </a:lnTo>
                  <a:lnTo>
                    <a:pt x="882002" y="594347"/>
                  </a:lnTo>
                  <a:lnTo>
                    <a:pt x="882002" y="297180"/>
                  </a:lnTo>
                  <a:close/>
                </a:path>
                <a:path w="882014" h="891539">
                  <a:moveTo>
                    <a:pt x="882002" y="0"/>
                  </a:moveTo>
                  <a:lnTo>
                    <a:pt x="588010" y="0"/>
                  </a:lnTo>
                  <a:lnTo>
                    <a:pt x="588010" y="297167"/>
                  </a:lnTo>
                  <a:lnTo>
                    <a:pt x="882002" y="297167"/>
                  </a:lnTo>
                  <a:lnTo>
                    <a:pt x="88200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5"/>
            <p:cNvSpPr/>
            <p:nvPr/>
          </p:nvSpPr>
          <p:spPr>
            <a:xfrm>
              <a:off x="3990594" y="1419097"/>
              <a:ext cx="894715" cy="904240"/>
            </a:xfrm>
            <a:custGeom>
              <a:avLst/>
              <a:gdLst/>
              <a:ahLst/>
              <a:cxnLst/>
              <a:rect l="l" t="t" r="r" b="b"/>
              <a:pathLst>
                <a:path w="894714" h="904239">
                  <a:moveTo>
                    <a:pt x="300354" y="0"/>
                  </a:moveTo>
                  <a:lnTo>
                    <a:pt x="300354" y="151269"/>
                  </a:lnTo>
                </a:path>
                <a:path w="894714" h="904239">
                  <a:moveTo>
                    <a:pt x="594359" y="0"/>
                  </a:moveTo>
                  <a:lnTo>
                    <a:pt x="594359" y="151269"/>
                  </a:lnTo>
                </a:path>
                <a:path w="894714" h="904239">
                  <a:moveTo>
                    <a:pt x="0" y="303402"/>
                  </a:moveTo>
                  <a:lnTo>
                    <a:pt x="150621" y="303402"/>
                  </a:lnTo>
                </a:path>
                <a:path w="894714" h="904239">
                  <a:moveTo>
                    <a:pt x="0" y="600582"/>
                  </a:moveTo>
                  <a:lnTo>
                    <a:pt x="150621" y="600582"/>
                  </a:lnTo>
                </a:path>
                <a:path w="894714" h="904239">
                  <a:moveTo>
                    <a:pt x="6350" y="0"/>
                  </a:moveTo>
                  <a:lnTo>
                    <a:pt x="6350" y="904113"/>
                  </a:lnTo>
                </a:path>
                <a:path w="894714" h="904239">
                  <a:moveTo>
                    <a:pt x="888364" y="0"/>
                  </a:moveTo>
                  <a:lnTo>
                    <a:pt x="888364" y="151269"/>
                  </a:lnTo>
                </a:path>
                <a:path w="894714" h="904239">
                  <a:moveTo>
                    <a:pt x="0" y="6350"/>
                  </a:moveTo>
                  <a:lnTo>
                    <a:pt x="894714" y="6350"/>
                  </a:lnTo>
                </a:path>
                <a:path w="894714" h="904239">
                  <a:moveTo>
                    <a:pt x="0" y="897763"/>
                  </a:moveTo>
                  <a:lnTo>
                    <a:pt x="150621" y="897763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6"/>
          <p:cNvSpPr txBox="1"/>
          <p:nvPr/>
        </p:nvSpPr>
        <p:spPr>
          <a:xfrm>
            <a:off x="4081271" y="1729832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8" name="object 97"/>
          <p:cNvSpPr txBox="1"/>
          <p:nvPr/>
        </p:nvSpPr>
        <p:spPr>
          <a:xfrm>
            <a:off x="4375403" y="1729832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9" name="object 98"/>
          <p:cNvSpPr txBox="1"/>
          <p:nvPr/>
        </p:nvSpPr>
        <p:spPr>
          <a:xfrm>
            <a:off x="4669535" y="1729832"/>
            <a:ext cx="125730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0" name="object 99"/>
          <p:cNvSpPr txBox="1"/>
          <p:nvPr/>
        </p:nvSpPr>
        <p:spPr>
          <a:xfrm>
            <a:off x="4081271" y="202758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7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1" name="object 100"/>
          <p:cNvSpPr txBox="1"/>
          <p:nvPr/>
        </p:nvSpPr>
        <p:spPr>
          <a:xfrm>
            <a:off x="4375403" y="202758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2" name="object 101"/>
          <p:cNvSpPr txBox="1"/>
          <p:nvPr/>
        </p:nvSpPr>
        <p:spPr>
          <a:xfrm>
            <a:off x="4669535" y="202758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9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03" name="object 102"/>
          <p:cNvGrpSpPr/>
          <p:nvPr/>
        </p:nvGrpSpPr>
        <p:grpSpPr>
          <a:xfrm>
            <a:off x="4128515" y="1557655"/>
            <a:ext cx="907415" cy="916940"/>
            <a:chOff x="4128515" y="1557655"/>
            <a:chExt cx="907415" cy="916940"/>
          </a:xfrm>
        </p:grpSpPr>
        <p:sp>
          <p:nvSpPr>
            <p:cNvPr id="104" name="object 103"/>
            <p:cNvSpPr/>
            <p:nvPr/>
          </p:nvSpPr>
          <p:spPr>
            <a:xfrm>
              <a:off x="4141216" y="1570367"/>
              <a:ext cx="882015" cy="891540"/>
            </a:xfrm>
            <a:custGeom>
              <a:avLst/>
              <a:gdLst/>
              <a:ahLst/>
              <a:cxnLst/>
              <a:rect l="l" t="t" r="r" b="b"/>
              <a:pathLst>
                <a:path w="882014" h="891539">
                  <a:moveTo>
                    <a:pt x="293992" y="297180"/>
                  </a:moveTo>
                  <a:lnTo>
                    <a:pt x="0" y="297180"/>
                  </a:lnTo>
                  <a:lnTo>
                    <a:pt x="0" y="594233"/>
                  </a:lnTo>
                  <a:lnTo>
                    <a:pt x="0" y="891400"/>
                  </a:lnTo>
                  <a:lnTo>
                    <a:pt x="293992" y="891400"/>
                  </a:lnTo>
                  <a:lnTo>
                    <a:pt x="293992" y="594347"/>
                  </a:lnTo>
                  <a:lnTo>
                    <a:pt x="293992" y="297180"/>
                  </a:lnTo>
                  <a:close/>
                </a:path>
                <a:path w="882014" h="891539">
                  <a:moveTo>
                    <a:pt x="293992" y="0"/>
                  </a:moveTo>
                  <a:lnTo>
                    <a:pt x="0" y="0"/>
                  </a:lnTo>
                  <a:lnTo>
                    <a:pt x="0" y="297167"/>
                  </a:lnTo>
                  <a:lnTo>
                    <a:pt x="293992" y="297167"/>
                  </a:lnTo>
                  <a:lnTo>
                    <a:pt x="293992" y="0"/>
                  </a:lnTo>
                  <a:close/>
                </a:path>
                <a:path w="882014" h="891539">
                  <a:moveTo>
                    <a:pt x="587997" y="297180"/>
                  </a:moveTo>
                  <a:lnTo>
                    <a:pt x="294005" y="297180"/>
                  </a:lnTo>
                  <a:lnTo>
                    <a:pt x="294005" y="594233"/>
                  </a:lnTo>
                  <a:lnTo>
                    <a:pt x="294005" y="891400"/>
                  </a:lnTo>
                  <a:lnTo>
                    <a:pt x="587997" y="891400"/>
                  </a:lnTo>
                  <a:lnTo>
                    <a:pt x="587997" y="594347"/>
                  </a:lnTo>
                  <a:lnTo>
                    <a:pt x="587997" y="297180"/>
                  </a:lnTo>
                  <a:close/>
                </a:path>
                <a:path w="882014" h="891539">
                  <a:moveTo>
                    <a:pt x="587997" y="0"/>
                  </a:moveTo>
                  <a:lnTo>
                    <a:pt x="294005" y="0"/>
                  </a:lnTo>
                  <a:lnTo>
                    <a:pt x="294005" y="297167"/>
                  </a:lnTo>
                  <a:lnTo>
                    <a:pt x="587997" y="297167"/>
                  </a:lnTo>
                  <a:lnTo>
                    <a:pt x="587997" y="0"/>
                  </a:lnTo>
                  <a:close/>
                </a:path>
                <a:path w="882014" h="891539">
                  <a:moveTo>
                    <a:pt x="882002" y="297180"/>
                  </a:moveTo>
                  <a:lnTo>
                    <a:pt x="588010" y="297180"/>
                  </a:lnTo>
                  <a:lnTo>
                    <a:pt x="588010" y="594233"/>
                  </a:lnTo>
                  <a:lnTo>
                    <a:pt x="588010" y="891400"/>
                  </a:lnTo>
                  <a:lnTo>
                    <a:pt x="882002" y="891400"/>
                  </a:lnTo>
                  <a:lnTo>
                    <a:pt x="882002" y="594347"/>
                  </a:lnTo>
                  <a:lnTo>
                    <a:pt x="882002" y="297180"/>
                  </a:lnTo>
                  <a:close/>
                </a:path>
                <a:path w="882014" h="891539">
                  <a:moveTo>
                    <a:pt x="882002" y="0"/>
                  </a:moveTo>
                  <a:lnTo>
                    <a:pt x="588010" y="0"/>
                  </a:lnTo>
                  <a:lnTo>
                    <a:pt x="588010" y="297167"/>
                  </a:lnTo>
                  <a:lnTo>
                    <a:pt x="882002" y="297167"/>
                  </a:lnTo>
                  <a:lnTo>
                    <a:pt x="88200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4"/>
            <p:cNvSpPr/>
            <p:nvPr/>
          </p:nvSpPr>
          <p:spPr>
            <a:xfrm>
              <a:off x="4134865" y="1564005"/>
              <a:ext cx="894715" cy="904240"/>
            </a:xfrm>
            <a:custGeom>
              <a:avLst/>
              <a:gdLst/>
              <a:ahLst/>
              <a:cxnLst/>
              <a:rect l="l" t="t" r="r" b="b"/>
              <a:pathLst>
                <a:path w="894714" h="904239">
                  <a:moveTo>
                    <a:pt x="300355" y="0"/>
                  </a:moveTo>
                  <a:lnTo>
                    <a:pt x="300355" y="151269"/>
                  </a:lnTo>
                </a:path>
                <a:path w="894714" h="904239">
                  <a:moveTo>
                    <a:pt x="594360" y="0"/>
                  </a:moveTo>
                  <a:lnTo>
                    <a:pt x="594360" y="151269"/>
                  </a:lnTo>
                </a:path>
                <a:path w="894714" h="904239">
                  <a:moveTo>
                    <a:pt x="0" y="303530"/>
                  </a:moveTo>
                  <a:lnTo>
                    <a:pt x="150622" y="303530"/>
                  </a:lnTo>
                </a:path>
                <a:path w="894714" h="904239">
                  <a:moveTo>
                    <a:pt x="0" y="600710"/>
                  </a:moveTo>
                  <a:lnTo>
                    <a:pt x="150622" y="600710"/>
                  </a:lnTo>
                </a:path>
                <a:path w="894714" h="904239">
                  <a:moveTo>
                    <a:pt x="6350" y="0"/>
                  </a:moveTo>
                  <a:lnTo>
                    <a:pt x="6350" y="904113"/>
                  </a:lnTo>
                </a:path>
                <a:path w="894714" h="904239">
                  <a:moveTo>
                    <a:pt x="888364" y="0"/>
                  </a:moveTo>
                  <a:lnTo>
                    <a:pt x="888364" y="151269"/>
                  </a:lnTo>
                </a:path>
                <a:path w="894714" h="904239">
                  <a:moveTo>
                    <a:pt x="0" y="6350"/>
                  </a:moveTo>
                  <a:lnTo>
                    <a:pt x="894714" y="6350"/>
                  </a:lnTo>
                </a:path>
                <a:path w="894714" h="904239">
                  <a:moveTo>
                    <a:pt x="0" y="897763"/>
                  </a:moveTo>
                  <a:lnTo>
                    <a:pt x="150622" y="897763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5"/>
          <p:cNvSpPr txBox="1"/>
          <p:nvPr/>
        </p:nvSpPr>
        <p:spPr>
          <a:xfrm>
            <a:off x="4225797" y="187518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7" name="object 106"/>
          <p:cNvSpPr txBox="1"/>
          <p:nvPr/>
        </p:nvSpPr>
        <p:spPr>
          <a:xfrm>
            <a:off x="4519548" y="187518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8" name="object 107"/>
          <p:cNvSpPr txBox="1"/>
          <p:nvPr/>
        </p:nvSpPr>
        <p:spPr>
          <a:xfrm>
            <a:off x="4813680" y="187518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4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9" name="object 108"/>
          <p:cNvSpPr txBox="1"/>
          <p:nvPr/>
        </p:nvSpPr>
        <p:spPr>
          <a:xfrm>
            <a:off x="4225797" y="217236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0" name="object 109"/>
          <p:cNvSpPr txBox="1"/>
          <p:nvPr/>
        </p:nvSpPr>
        <p:spPr>
          <a:xfrm>
            <a:off x="4519548" y="217236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1" name="object 110"/>
          <p:cNvSpPr txBox="1"/>
          <p:nvPr/>
        </p:nvSpPr>
        <p:spPr>
          <a:xfrm>
            <a:off x="4813680" y="2172368"/>
            <a:ext cx="125095" cy="267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solidFill>
                  <a:srgbClr val="7E5F00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12" name="object 111"/>
          <p:cNvGrpSpPr/>
          <p:nvPr/>
        </p:nvGrpSpPr>
        <p:grpSpPr>
          <a:xfrm>
            <a:off x="5944996" y="1110869"/>
            <a:ext cx="1495425" cy="1506220"/>
            <a:chOff x="5944996" y="1110869"/>
            <a:chExt cx="1495425" cy="1506220"/>
          </a:xfrm>
        </p:grpSpPr>
        <p:sp>
          <p:nvSpPr>
            <p:cNvPr id="113" name="object 112"/>
            <p:cNvSpPr/>
            <p:nvPr/>
          </p:nvSpPr>
          <p:spPr>
            <a:xfrm>
              <a:off x="5957697" y="1123530"/>
              <a:ext cx="1470025" cy="1480820"/>
            </a:xfrm>
            <a:custGeom>
              <a:avLst/>
              <a:gdLst/>
              <a:ahLst/>
              <a:cxnLst/>
              <a:rect l="l" t="t" r="r" b="b"/>
              <a:pathLst>
                <a:path w="1470025" h="1480820">
                  <a:moveTo>
                    <a:pt x="1469923" y="0"/>
                  </a:moveTo>
                  <a:lnTo>
                    <a:pt x="1469923" y="0"/>
                  </a:lnTo>
                  <a:lnTo>
                    <a:pt x="0" y="0"/>
                  </a:lnTo>
                  <a:lnTo>
                    <a:pt x="0" y="236474"/>
                  </a:lnTo>
                  <a:lnTo>
                    <a:pt x="0" y="1480604"/>
                  </a:lnTo>
                  <a:lnTo>
                    <a:pt x="196342" y="1480604"/>
                  </a:lnTo>
                  <a:lnTo>
                    <a:pt x="196342" y="1223556"/>
                  </a:lnTo>
                  <a:lnTo>
                    <a:pt x="489966" y="1223556"/>
                  </a:lnTo>
                  <a:lnTo>
                    <a:pt x="499999" y="1223556"/>
                  </a:lnTo>
                  <a:lnTo>
                    <a:pt x="499999" y="987044"/>
                  </a:lnTo>
                  <a:lnTo>
                    <a:pt x="489991" y="987044"/>
                  </a:lnTo>
                  <a:lnTo>
                    <a:pt x="196342" y="987044"/>
                  </a:lnTo>
                  <a:lnTo>
                    <a:pt x="196342" y="730034"/>
                  </a:lnTo>
                  <a:lnTo>
                    <a:pt x="489966" y="730034"/>
                  </a:lnTo>
                  <a:lnTo>
                    <a:pt x="499999" y="730034"/>
                  </a:lnTo>
                  <a:lnTo>
                    <a:pt x="499999" y="493560"/>
                  </a:lnTo>
                  <a:lnTo>
                    <a:pt x="686308" y="493560"/>
                  </a:lnTo>
                  <a:lnTo>
                    <a:pt x="686308" y="236474"/>
                  </a:lnTo>
                  <a:lnTo>
                    <a:pt x="979932" y="236474"/>
                  </a:lnTo>
                  <a:lnTo>
                    <a:pt x="979932" y="493560"/>
                  </a:lnTo>
                  <a:lnTo>
                    <a:pt x="1176274" y="493560"/>
                  </a:lnTo>
                  <a:lnTo>
                    <a:pt x="1176274" y="236474"/>
                  </a:lnTo>
                  <a:lnTo>
                    <a:pt x="1469923" y="236474"/>
                  </a:lnTo>
                  <a:lnTo>
                    <a:pt x="1469923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3"/>
            <p:cNvSpPr/>
            <p:nvPr/>
          </p:nvSpPr>
          <p:spPr>
            <a:xfrm>
              <a:off x="5951346" y="1117219"/>
              <a:ext cx="1482725" cy="1493520"/>
            </a:xfrm>
            <a:custGeom>
              <a:avLst/>
              <a:gdLst/>
              <a:ahLst/>
              <a:cxnLst/>
              <a:rect l="l" t="t" r="r" b="b"/>
              <a:pathLst>
                <a:path w="1482725" h="1493520">
                  <a:moveTo>
                    <a:pt x="496315" y="0"/>
                  </a:moveTo>
                  <a:lnTo>
                    <a:pt x="496315" y="242785"/>
                  </a:lnTo>
                </a:path>
                <a:path w="1482725" h="1493520">
                  <a:moveTo>
                    <a:pt x="986281" y="0"/>
                  </a:moveTo>
                  <a:lnTo>
                    <a:pt x="986281" y="242785"/>
                  </a:lnTo>
                </a:path>
                <a:path w="1482725" h="1493520">
                  <a:moveTo>
                    <a:pt x="0" y="499871"/>
                  </a:moveTo>
                  <a:lnTo>
                    <a:pt x="202691" y="499871"/>
                  </a:lnTo>
                </a:path>
                <a:path w="1482725" h="1493520">
                  <a:moveTo>
                    <a:pt x="0" y="993393"/>
                  </a:moveTo>
                  <a:lnTo>
                    <a:pt x="202691" y="993393"/>
                  </a:lnTo>
                </a:path>
                <a:path w="1482725" h="1493520">
                  <a:moveTo>
                    <a:pt x="6350" y="0"/>
                  </a:moveTo>
                  <a:lnTo>
                    <a:pt x="6350" y="1493265"/>
                  </a:lnTo>
                </a:path>
                <a:path w="1482725" h="1493520">
                  <a:moveTo>
                    <a:pt x="1476248" y="0"/>
                  </a:moveTo>
                  <a:lnTo>
                    <a:pt x="1476248" y="242785"/>
                  </a:lnTo>
                </a:path>
                <a:path w="1482725" h="1493520">
                  <a:moveTo>
                    <a:pt x="0" y="6350"/>
                  </a:moveTo>
                  <a:lnTo>
                    <a:pt x="1482598" y="635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4"/>
            <p:cNvSpPr/>
            <p:nvPr/>
          </p:nvSpPr>
          <p:spPr>
            <a:xfrm>
              <a:off x="5951346" y="2597785"/>
              <a:ext cx="203200" cy="12700"/>
            </a:xfrm>
            <a:custGeom>
              <a:avLst/>
              <a:gdLst/>
              <a:ahLst/>
              <a:cxnLst/>
              <a:rect l="l" t="t" r="r" b="b"/>
              <a:pathLst>
                <a:path w="203200" h="12700">
                  <a:moveTo>
                    <a:pt x="0" y="12700"/>
                  </a:moveTo>
                  <a:lnTo>
                    <a:pt x="202691" y="12700"/>
                  </a:lnTo>
                  <a:lnTo>
                    <a:pt x="202691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5"/>
          <p:cNvSpPr txBox="1"/>
          <p:nvPr/>
        </p:nvSpPr>
        <p:spPr>
          <a:xfrm>
            <a:off x="6160261" y="1297550"/>
            <a:ext cx="490220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  <a:tabLst>
                <a:tab pos="404495" algn="l"/>
              </a:tabLst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1</a:t>
            </a: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1	</a:t>
            </a: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17" name="object 116"/>
          <p:cNvSpPr txBox="1"/>
          <p:nvPr/>
        </p:nvSpPr>
        <p:spPr>
          <a:xfrm>
            <a:off x="6650481" y="1297550"/>
            <a:ext cx="490220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  <a:tabLst>
                <a:tab pos="404495" algn="l"/>
              </a:tabLst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9</a:t>
            </a: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5	</a:t>
            </a: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18" name="object 117"/>
          <p:cNvSpPr txBox="1"/>
          <p:nvPr/>
        </p:nvSpPr>
        <p:spPr>
          <a:xfrm>
            <a:off x="7140575" y="1297550"/>
            <a:ext cx="17081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62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19" name="object 118"/>
          <p:cNvSpPr txBox="1"/>
          <p:nvPr/>
        </p:nvSpPr>
        <p:spPr>
          <a:xfrm>
            <a:off x="6160262" y="1790698"/>
            <a:ext cx="490220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5"/>
              </a:lnSpc>
              <a:tabLst>
                <a:tab pos="404495" algn="l"/>
              </a:tabLst>
            </a:pP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59	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20" name="object 119"/>
          <p:cNvSpPr txBox="1"/>
          <p:nvPr/>
        </p:nvSpPr>
        <p:spPr>
          <a:xfrm>
            <a:off x="6650482" y="1790698"/>
            <a:ext cx="17081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5"/>
              </a:lnSpc>
            </a:pP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82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21" name="object 120"/>
          <p:cNvSpPr txBox="1"/>
          <p:nvPr/>
        </p:nvSpPr>
        <p:spPr>
          <a:xfrm>
            <a:off x="7140575" y="1790698"/>
            <a:ext cx="17081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5"/>
              </a:lnSpc>
            </a:pP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14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22" name="object 121"/>
          <p:cNvSpPr txBox="1"/>
          <p:nvPr/>
        </p:nvSpPr>
        <p:spPr>
          <a:xfrm>
            <a:off x="6160261" y="2284721"/>
            <a:ext cx="490220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  <a:tabLst>
                <a:tab pos="404495" algn="l"/>
              </a:tabLst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5</a:t>
            </a: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1	</a:t>
            </a: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2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23" name="object 122"/>
          <p:cNvSpPr txBox="1"/>
          <p:nvPr/>
        </p:nvSpPr>
        <p:spPr>
          <a:xfrm>
            <a:off x="6650481" y="2284721"/>
            <a:ext cx="17081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53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24" name="object 123"/>
          <p:cNvSpPr txBox="1"/>
          <p:nvPr/>
        </p:nvSpPr>
        <p:spPr>
          <a:xfrm>
            <a:off x="7140575" y="2284721"/>
            <a:ext cx="17081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69</a:t>
            </a:r>
            <a:endParaRPr sz="1200">
              <a:latin typeface="等线"/>
              <a:cs typeface="等线"/>
            </a:endParaRPr>
          </a:p>
        </p:txBody>
      </p:sp>
      <p:grpSp>
        <p:nvGrpSpPr>
          <p:cNvPr id="125" name="object 124"/>
          <p:cNvGrpSpPr/>
          <p:nvPr/>
        </p:nvGrpSpPr>
        <p:grpSpPr>
          <a:xfrm>
            <a:off x="6141339" y="1347342"/>
            <a:ext cx="1495425" cy="1506220"/>
            <a:chOff x="6141339" y="1347342"/>
            <a:chExt cx="1495425" cy="1506220"/>
          </a:xfrm>
        </p:grpSpPr>
        <p:sp>
          <p:nvSpPr>
            <p:cNvPr id="126" name="object 125"/>
            <p:cNvSpPr/>
            <p:nvPr/>
          </p:nvSpPr>
          <p:spPr>
            <a:xfrm>
              <a:off x="6154039" y="1360004"/>
              <a:ext cx="1470025" cy="1480820"/>
            </a:xfrm>
            <a:custGeom>
              <a:avLst/>
              <a:gdLst/>
              <a:ahLst/>
              <a:cxnLst/>
              <a:rect l="l" t="t" r="r" b="b"/>
              <a:pathLst>
                <a:path w="1470025" h="1480820">
                  <a:moveTo>
                    <a:pt x="793623" y="987171"/>
                  </a:moveTo>
                  <a:lnTo>
                    <a:pt x="489991" y="987171"/>
                  </a:lnTo>
                  <a:lnTo>
                    <a:pt x="0" y="987171"/>
                  </a:lnTo>
                  <a:lnTo>
                    <a:pt x="0" y="1243876"/>
                  </a:lnTo>
                  <a:lnTo>
                    <a:pt x="0" y="1480731"/>
                  </a:lnTo>
                  <a:lnTo>
                    <a:pt x="303657" y="1480731"/>
                  </a:lnTo>
                  <a:lnTo>
                    <a:pt x="303657" y="1243876"/>
                  </a:lnTo>
                  <a:lnTo>
                    <a:pt x="489966" y="1243876"/>
                  </a:lnTo>
                  <a:lnTo>
                    <a:pt x="793623" y="1243876"/>
                  </a:lnTo>
                  <a:lnTo>
                    <a:pt x="793623" y="987171"/>
                  </a:lnTo>
                  <a:close/>
                </a:path>
                <a:path w="1470025" h="1480820">
                  <a:moveTo>
                    <a:pt x="1283716" y="987171"/>
                  </a:moveTo>
                  <a:lnTo>
                    <a:pt x="979932" y="987171"/>
                  </a:lnTo>
                  <a:lnTo>
                    <a:pt x="979932" y="1243876"/>
                  </a:lnTo>
                  <a:lnTo>
                    <a:pt x="1283716" y="1243876"/>
                  </a:lnTo>
                  <a:lnTo>
                    <a:pt x="1283716" y="987171"/>
                  </a:lnTo>
                  <a:close/>
                </a:path>
                <a:path w="1470025" h="1480820">
                  <a:moveTo>
                    <a:pt x="1469923" y="0"/>
                  </a:moveTo>
                  <a:lnTo>
                    <a:pt x="1469923" y="0"/>
                  </a:lnTo>
                  <a:lnTo>
                    <a:pt x="0" y="0"/>
                  </a:lnTo>
                  <a:lnTo>
                    <a:pt x="0" y="256667"/>
                  </a:lnTo>
                  <a:lnTo>
                    <a:pt x="0" y="493522"/>
                  </a:lnTo>
                  <a:lnTo>
                    <a:pt x="0" y="750227"/>
                  </a:lnTo>
                  <a:lnTo>
                    <a:pt x="0" y="987082"/>
                  </a:lnTo>
                  <a:lnTo>
                    <a:pt x="303657" y="987082"/>
                  </a:lnTo>
                  <a:lnTo>
                    <a:pt x="303657" y="750227"/>
                  </a:lnTo>
                  <a:lnTo>
                    <a:pt x="489966" y="750227"/>
                  </a:lnTo>
                  <a:lnTo>
                    <a:pt x="793623" y="750227"/>
                  </a:lnTo>
                  <a:lnTo>
                    <a:pt x="793623" y="493560"/>
                  </a:lnTo>
                  <a:lnTo>
                    <a:pt x="793623" y="256667"/>
                  </a:lnTo>
                  <a:lnTo>
                    <a:pt x="979932" y="256667"/>
                  </a:lnTo>
                  <a:lnTo>
                    <a:pt x="979932" y="493522"/>
                  </a:lnTo>
                  <a:lnTo>
                    <a:pt x="979932" y="750227"/>
                  </a:lnTo>
                  <a:lnTo>
                    <a:pt x="1283716" y="750227"/>
                  </a:lnTo>
                  <a:lnTo>
                    <a:pt x="1283716" y="493560"/>
                  </a:lnTo>
                  <a:lnTo>
                    <a:pt x="1283716" y="256667"/>
                  </a:lnTo>
                  <a:lnTo>
                    <a:pt x="1469923" y="256667"/>
                  </a:lnTo>
                  <a:lnTo>
                    <a:pt x="1469923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6"/>
            <p:cNvSpPr/>
            <p:nvPr/>
          </p:nvSpPr>
          <p:spPr>
            <a:xfrm>
              <a:off x="6147689" y="1353692"/>
              <a:ext cx="986790" cy="500380"/>
            </a:xfrm>
            <a:custGeom>
              <a:avLst/>
              <a:gdLst/>
              <a:ahLst/>
              <a:cxnLst/>
              <a:rect l="l" t="t" r="r" b="b"/>
              <a:pathLst>
                <a:path w="986790" h="500380">
                  <a:moveTo>
                    <a:pt x="496315" y="0"/>
                  </a:moveTo>
                  <a:lnTo>
                    <a:pt x="496315" y="262978"/>
                  </a:lnTo>
                </a:path>
                <a:path w="986790" h="500380">
                  <a:moveTo>
                    <a:pt x="986282" y="0"/>
                  </a:moveTo>
                  <a:lnTo>
                    <a:pt x="986282" y="262978"/>
                  </a:lnTo>
                </a:path>
                <a:path w="986790" h="500380">
                  <a:moveTo>
                    <a:pt x="0" y="499872"/>
                  </a:moveTo>
                  <a:lnTo>
                    <a:pt x="310007" y="499872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7"/>
            <p:cNvSpPr/>
            <p:nvPr/>
          </p:nvSpPr>
          <p:spPr>
            <a:xfrm>
              <a:off x="6147689" y="2340736"/>
              <a:ext cx="310515" cy="12700"/>
            </a:xfrm>
            <a:custGeom>
              <a:avLst/>
              <a:gdLst/>
              <a:ahLst/>
              <a:cxnLst/>
              <a:rect l="l" t="t" r="r" b="b"/>
              <a:pathLst>
                <a:path w="310514" h="12700">
                  <a:moveTo>
                    <a:pt x="0" y="12700"/>
                  </a:moveTo>
                  <a:lnTo>
                    <a:pt x="310007" y="12700"/>
                  </a:lnTo>
                  <a:lnTo>
                    <a:pt x="310007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8"/>
            <p:cNvSpPr/>
            <p:nvPr/>
          </p:nvSpPr>
          <p:spPr>
            <a:xfrm>
              <a:off x="6147689" y="1353692"/>
              <a:ext cx="1482725" cy="1493520"/>
            </a:xfrm>
            <a:custGeom>
              <a:avLst/>
              <a:gdLst/>
              <a:ahLst/>
              <a:cxnLst/>
              <a:rect l="l" t="t" r="r" b="b"/>
              <a:pathLst>
                <a:path w="1482725" h="1493520">
                  <a:moveTo>
                    <a:pt x="6350" y="0"/>
                  </a:moveTo>
                  <a:lnTo>
                    <a:pt x="6350" y="1493393"/>
                  </a:lnTo>
                </a:path>
                <a:path w="1482725" h="1493520">
                  <a:moveTo>
                    <a:pt x="1476247" y="0"/>
                  </a:moveTo>
                  <a:lnTo>
                    <a:pt x="1476247" y="262978"/>
                  </a:lnTo>
                </a:path>
                <a:path w="1482725" h="1493520">
                  <a:moveTo>
                    <a:pt x="0" y="6350"/>
                  </a:moveTo>
                  <a:lnTo>
                    <a:pt x="1482597" y="635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29"/>
            <p:cNvSpPr/>
            <p:nvPr/>
          </p:nvSpPr>
          <p:spPr>
            <a:xfrm>
              <a:off x="6147689" y="2834385"/>
              <a:ext cx="310515" cy="12700"/>
            </a:xfrm>
            <a:custGeom>
              <a:avLst/>
              <a:gdLst/>
              <a:ahLst/>
              <a:cxnLst/>
              <a:rect l="l" t="t" r="r" b="b"/>
              <a:pathLst>
                <a:path w="310514" h="12700">
                  <a:moveTo>
                    <a:pt x="0" y="12700"/>
                  </a:moveTo>
                  <a:lnTo>
                    <a:pt x="310007" y="12700"/>
                  </a:lnTo>
                  <a:lnTo>
                    <a:pt x="310007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" name="object 130"/>
          <p:cNvSpPr txBox="1"/>
          <p:nvPr/>
        </p:nvSpPr>
        <p:spPr>
          <a:xfrm>
            <a:off x="6356858" y="2027800"/>
            <a:ext cx="57594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  <a:tabLst>
                <a:tab pos="404495" algn="l"/>
              </a:tabLst>
            </a:pP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0</a:t>
            </a:r>
            <a:r>
              <a:rPr sz="1200" b="1" dirty="0">
                <a:solidFill>
                  <a:srgbClr val="385622"/>
                </a:solidFill>
                <a:latin typeface="等线"/>
                <a:cs typeface="等线"/>
              </a:rPr>
              <a:t>1	</a:t>
            </a: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27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32" name="object 131"/>
          <p:cNvSpPr txBox="1"/>
          <p:nvPr/>
        </p:nvSpPr>
        <p:spPr>
          <a:xfrm>
            <a:off x="6932421" y="1790698"/>
            <a:ext cx="49022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2555">
              <a:lnSpc>
                <a:spcPts val="1215"/>
              </a:lnSpc>
            </a:pPr>
            <a:r>
              <a:rPr sz="1200" b="1" dirty="0">
                <a:solidFill>
                  <a:srgbClr val="843B0C"/>
                </a:solidFill>
                <a:latin typeface="等线"/>
                <a:cs typeface="等线"/>
              </a:rPr>
              <a:t>2</a:t>
            </a:r>
            <a:endParaRPr sz="1200">
              <a:latin typeface="等线"/>
              <a:cs typeface="等线"/>
            </a:endParaRPr>
          </a:p>
          <a:p>
            <a:pPr>
              <a:lnSpc>
                <a:spcPct val="100000"/>
              </a:lnSpc>
              <a:spcBef>
                <a:spcPts val="425"/>
              </a:spcBef>
              <a:tabLst>
                <a:tab pos="318770" algn="l"/>
              </a:tabLst>
            </a:pPr>
            <a:r>
              <a:rPr sz="1200" b="1" dirty="0">
                <a:solidFill>
                  <a:srgbClr val="385622"/>
                </a:solidFill>
                <a:latin typeface="等线"/>
                <a:cs typeface="等线"/>
              </a:rPr>
              <a:t>8	</a:t>
            </a: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25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33" name="object 132"/>
          <p:cNvSpPr txBox="1"/>
          <p:nvPr/>
        </p:nvSpPr>
        <p:spPr>
          <a:xfrm>
            <a:off x="7422133" y="2027800"/>
            <a:ext cx="857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6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34" name="object 133"/>
          <p:cNvSpPr txBox="1"/>
          <p:nvPr/>
        </p:nvSpPr>
        <p:spPr>
          <a:xfrm>
            <a:off x="6356858" y="2521322"/>
            <a:ext cx="57594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  <a:tabLst>
                <a:tab pos="404495" algn="l"/>
              </a:tabLst>
            </a:pP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3</a:t>
            </a:r>
            <a:r>
              <a:rPr sz="1200" b="1" dirty="0">
                <a:solidFill>
                  <a:srgbClr val="385622"/>
                </a:solidFill>
                <a:latin typeface="等线"/>
                <a:cs typeface="等线"/>
              </a:rPr>
              <a:t>9	</a:t>
            </a: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28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35" name="object 134"/>
          <p:cNvSpPr txBox="1"/>
          <p:nvPr/>
        </p:nvSpPr>
        <p:spPr>
          <a:xfrm>
            <a:off x="6932421" y="2284721"/>
            <a:ext cx="490220" cy="395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2555">
              <a:lnSpc>
                <a:spcPts val="1210"/>
              </a:lnSpc>
            </a:pPr>
            <a:r>
              <a:rPr sz="1200" b="1" spc="5" dirty="0">
                <a:solidFill>
                  <a:srgbClr val="843B0C"/>
                </a:solidFill>
                <a:latin typeface="等线"/>
                <a:cs typeface="等线"/>
              </a:rPr>
              <a:t>1</a:t>
            </a:r>
            <a:endParaRPr sz="1200">
              <a:latin typeface="等线"/>
              <a:cs typeface="等线"/>
            </a:endParaRPr>
          </a:p>
          <a:p>
            <a:pPr>
              <a:lnSpc>
                <a:spcPct val="100000"/>
              </a:lnSpc>
              <a:spcBef>
                <a:spcPts val="420"/>
              </a:spcBef>
              <a:tabLst>
                <a:tab pos="318770" algn="l"/>
              </a:tabLst>
            </a:pPr>
            <a:r>
              <a:rPr sz="1200" b="1" dirty="0">
                <a:solidFill>
                  <a:srgbClr val="385622"/>
                </a:solidFill>
                <a:latin typeface="等线"/>
                <a:cs typeface="等线"/>
              </a:rPr>
              <a:t>7	</a:t>
            </a: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24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36" name="object 135"/>
          <p:cNvSpPr txBox="1"/>
          <p:nvPr/>
        </p:nvSpPr>
        <p:spPr>
          <a:xfrm>
            <a:off x="7422133" y="2521322"/>
            <a:ext cx="8572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0"/>
              </a:lnSpc>
            </a:pPr>
            <a:r>
              <a:rPr sz="1200" b="1" spc="5" dirty="0">
                <a:solidFill>
                  <a:srgbClr val="385622"/>
                </a:solidFill>
                <a:latin typeface="等线"/>
                <a:cs typeface="等线"/>
              </a:rPr>
              <a:t>1</a:t>
            </a:r>
            <a:endParaRPr sz="1200">
              <a:latin typeface="等线"/>
              <a:cs typeface="等线"/>
            </a:endParaRPr>
          </a:p>
        </p:txBody>
      </p:sp>
      <p:grpSp>
        <p:nvGrpSpPr>
          <p:cNvPr id="137" name="object 136"/>
          <p:cNvGrpSpPr/>
          <p:nvPr/>
        </p:nvGrpSpPr>
        <p:grpSpPr>
          <a:xfrm>
            <a:off x="6451346" y="1610360"/>
            <a:ext cx="1482725" cy="1493520"/>
            <a:chOff x="6451346" y="1610360"/>
            <a:chExt cx="1482725" cy="1493520"/>
          </a:xfrm>
        </p:grpSpPr>
        <p:sp>
          <p:nvSpPr>
            <p:cNvPr id="138" name="object 137"/>
            <p:cNvSpPr/>
            <p:nvPr/>
          </p:nvSpPr>
          <p:spPr>
            <a:xfrm>
              <a:off x="6457696" y="1616671"/>
              <a:ext cx="1470660" cy="1480820"/>
            </a:xfrm>
            <a:custGeom>
              <a:avLst/>
              <a:gdLst/>
              <a:ahLst/>
              <a:cxnLst/>
              <a:rect l="l" t="t" r="r" b="b"/>
              <a:pathLst>
                <a:path w="1470659" h="1480820">
                  <a:moveTo>
                    <a:pt x="979944" y="493649"/>
                  </a:moveTo>
                  <a:lnTo>
                    <a:pt x="489991" y="493649"/>
                  </a:lnTo>
                  <a:lnTo>
                    <a:pt x="0" y="493649"/>
                  </a:lnTo>
                  <a:lnTo>
                    <a:pt x="0" y="987171"/>
                  </a:lnTo>
                  <a:lnTo>
                    <a:pt x="0" y="1480731"/>
                  </a:lnTo>
                  <a:lnTo>
                    <a:pt x="489966" y="1480731"/>
                  </a:lnTo>
                  <a:lnTo>
                    <a:pt x="979944" y="1480731"/>
                  </a:lnTo>
                  <a:lnTo>
                    <a:pt x="979944" y="987209"/>
                  </a:lnTo>
                  <a:lnTo>
                    <a:pt x="979944" y="493649"/>
                  </a:lnTo>
                  <a:close/>
                </a:path>
                <a:path w="1470659" h="1480820">
                  <a:moveTo>
                    <a:pt x="979944" y="0"/>
                  </a:moveTo>
                  <a:lnTo>
                    <a:pt x="489991" y="0"/>
                  </a:lnTo>
                  <a:lnTo>
                    <a:pt x="0" y="0"/>
                  </a:lnTo>
                  <a:lnTo>
                    <a:pt x="0" y="493560"/>
                  </a:lnTo>
                  <a:lnTo>
                    <a:pt x="489966" y="493560"/>
                  </a:lnTo>
                  <a:lnTo>
                    <a:pt x="979944" y="493560"/>
                  </a:lnTo>
                  <a:lnTo>
                    <a:pt x="979944" y="0"/>
                  </a:lnTo>
                  <a:close/>
                </a:path>
                <a:path w="1470659" h="1480820">
                  <a:moveTo>
                    <a:pt x="1470050" y="493649"/>
                  </a:moveTo>
                  <a:lnTo>
                    <a:pt x="980059" y="493649"/>
                  </a:lnTo>
                  <a:lnTo>
                    <a:pt x="980059" y="987171"/>
                  </a:lnTo>
                  <a:lnTo>
                    <a:pt x="980059" y="1480731"/>
                  </a:lnTo>
                  <a:lnTo>
                    <a:pt x="1470050" y="1480731"/>
                  </a:lnTo>
                  <a:lnTo>
                    <a:pt x="1470050" y="987209"/>
                  </a:lnTo>
                  <a:lnTo>
                    <a:pt x="1470050" y="493649"/>
                  </a:lnTo>
                  <a:close/>
                </a:path>
                <a:path w="1470659" h="1480820">
                  <a:moveTo>
                    <a:pt x="1470050" y="0"/>
                  </a:moveTo>
                  <a:lnTo>
                    <a:pt x="980059" y="0"/>
                  </a:lnTo>
                  <a:lnTo>
                    <a:pt x="980059" y="493560"/>
                  </a:lnTo>
                  <a:lnTo>
                    <a:pt x="1470050" y="493560"/>
                  </a:lnTo>
                  <a:lnTo>
                    <a:pt x="1470050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8"/>
            <p:cNvSpPr/>
            <p:nvPr/>
          </p:nvSpPr>
          <p:spPr>
            <a:xfrm>
              <a:off x="6451346" y="1610360"/>
              <a:ext cx="1482725" cy="1493520"/>
            </a:xfrm>
            <a:custGeom>
              <a:avLst/>
              <a:gdLst/>
              <a:ahLst/>
              <a:cxnLst/>
              <a:rect l="l" t="t" r="r" b="b"/>
              <a:pathLst>
                <a:path w="1482725" h="1493520">
                  <a:moveTo>
                    <a:pt x="496315" y="0"/>
                  </a:moveTo>
                  <a:lnTo>
                    <a:pt x="496315" y="1493392"/>
                  </a:lnTo>
                </a:path>
                <a:path w="1482725" h="1493520">
                  <a:moveTo>
                    <a:pt x="986408" y="0"/>
                  </a:moveTo>
                  <a:lnTo>
                    <a:pt x="986408" y="1493392"/>
                  </a:lnTo>
                </a:path>
                <a:path w="1482725" h="1493520">
                  <a:moveTo>
                    <a:pt x="0" y="499872"/>
                  </a:moveTo>
                  <a:lnTo>
                    <a:pt x="1482725" y="499872"/>
                  </a:lnTo>
                </a:path>
                <a:path w="1482725" h="1493520">
                  <a:moveTo>
                    <a:pt x="0" y="993520"/>
                  </a:moveTo>
                  <a:lnTo>
                    <a:pt x="1482725" y="993520"/>
                  </a:lnTo>
                </a:path>
                <a:path w="1482725" h="1493520">
                  <a:moveTo>
                    <a:pt x="6350" y="0"/>
                  </a:moveTo>
                  <a:lnTo>
                    <a:pt x="6350" y="1493392"/>
                  </a:lnTo>
                </a:path>
                <a:path w="1482725" h="1493520">
                  <a:moveTo>
                    <a:pt x="1476375" y="0"/>
                  </a:moveTo>
                  <a:lnTo>
                    <a:pt x="1476375" y="1493392"/>
                  </a:lnTo>
                </a:path>
                <a:path w="1482725" h="1493520">
                  <a:moveTo>
                    <a:pt x="0" y="6350"/>
                  </a:moveTo>
                  <a:lnTo>
                    <a:pt x="1482725" y="6350"/>
                  </a:lnTo>
                </a:path>
                <a:path w="1482725" h="1493520">
                  <a:moveTo>
                    <a:pt x="0" y="1487042"/>
                  </a:moveTo>
                  <a:lnTo>
                    <a:pt x="1482725" y="1487042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139"/>
          <p:cNvSpPr/>
          <p:nvPr/>
        </p:nvSpPr>
        <p:spPr>
          <a:xfrm>
            <a:off x="8034528" y="1758695"/>
            <a:ext cx="472440" cy="553720"/>
          </a:xfrm>
          <a:custGeom>
            <a:avLst/>
            <a:gdLst/>
            <a:ahLst/>
            <a:cxnLst/>
            <a:rect l="l" t="t" r="r" b="b"/>
            <a:pathLst>
              <a:path w="472440" h="553719">
                <a:moveTo>
                  <a:pt x="472440" y="0"/>
                </a:moveTo>
                <a:lnTo>
                  <a:pt x="0" y="0"/>
                </a:lnTo>
                <a:lnTo>
                  <a:pt x="0" y="553212"/>
                </a:lnTo>
                <a:lnTo>
                  <a:pt x="472440" y="553212"/>
                </a:lnTo>
                <a:lnTo>
                  <a:pt x="472440" y="0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1" name="object 140"/>
          <p:cNvGraphicFramePr>
            <a:graphicFrameLocks noGrp="1"/>
          </p:cNvGraphicFramePr>
          <p:nvPr/>
        </p:nvGraphicFramePr>
        <p:xfrm>
          <a:off x="9597008" y="1353692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625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837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7314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778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7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713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854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7314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674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745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799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07314" algn="r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404040"/>
                          </a:solidFill>
                          <a:latin typeface="等线"/>
                          <a:cs typeface="等线"/>
                        </a:rPr>
                        <a:t>579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635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2" name="object 141"/>
          <p:cNvGrpSpPr/>
          <p:nvPr/>
        </p:nvGrpSpPr>
        <p:grpSpPr>
          <a:xfrm>
            <a:off x="4279138" y="1708911"/>
            <a:ext cx="894715" cy="904240"/>
            <a:chOff x="4279138" y="1708911"/>
            <a:chExt cx="894715" cy="904240"/>
          </a:xfrm>
        </p:grpSpPr>
        <p:sp>
          <p:nvSpPr>
            <p:cNvPr id="143" name="object 142"/>
            <p:cNvSpPr/>
            <p:nvPr/>
          </p:nvSpPr>
          <p:spPr>
            <a:xfrm>
              <a:off x="4285488" y="1715274"/>
              <a:ext cx="882015" cy="891540"/>
            </a:xfrm>
            <a:custGeom>
              <a:avLst/>
              <a:gdLst/>
              <a:ahLst/>
              <a:cxnLst/>
              <a:rect l="l" t="t" r="r" b="b"/>
              <a:pathLst>
                <a:path w="882014" h="891539">
                  <a:moveTo>
                    <a:pt x="293992" y="594360"/>
                  </a:moveTo>
                  <a:lnTo>
                    <a:pt x="0" y="594360"/>
                  </a:lnTo>
                  <a:lnTo>
                    <a:pt x="0" y="891527"/>
                  </a:lnTo>
                  <a:lnTo>
                    <a:pt x="293992" y="891527"/>
                  </a:lnTo>
                  <a:lnTo>
                    <a:pt x="293992" y="594360"/>
                  </a:lnTo>
                  <a:close/>
                </a:path>
                <a:path w="882014" h="891539">
                  <a:moveTo>
                    <a:pt x="293992" y="297180"/>
                  </a:moveTo>
                  <a:lnTo>
                    <a:pt x="0" y="297180"/>
                  </a:lnTo>
                  <a:lnTo>
                    <a:pt x="0" y="594347"/>
                  </a:lnTo>
                  <a:lnTo>
                    <a:pt x="293992" y="594347"/>
                  </a:lnTo>
                  <a:lnTo>
                    <a:pt x="293992" y="297180"/>
                  </a:lnTo>
                  <a:close/>
                </a:path>
                <a:path w="882014" h="891539">
                  <a:moveTo>
                    <a:pt x="293992" y="0"/>
                  </a:moveTo>
                  <a:lnTo>
                    <a:pt x="0" y="0"/>
                  </a:lnTo>
                  <a:lnTo>
                    <a:pt x="0" y="297167"/>
                  </a:lnTo>
                  <a:lnTo>
                    <a:pt x="293992" y="297167"/>
                  </a:lnTo>
                  <a:lnTo>
                    <a:pt x="293992" y="0"/>
                  </a:lnTo>
                  <a:close/>
                </a:path>
                <a:path w="882014" h="891539">
                  <a:moveTo>
                    <a:pt x="587997" y="594360"/>
                  </a:moveTo>
                  <a:lnTo>
                    <a:pt x="294005" y="594360"/>
                  </a:lnTo>
                  <a:lnTo>
                    <a:pt x="294005" y="891527"/>
                  </a:lnTo>
                  <a:lnTo>
                    <a:pt x="587997" y="891527"/>
                  </a:lnTo>
                  <a:lnTo>
                    <a:pt x="587997" y="594360"/>
                  </a:lnTo>
                  <a:close/>
                </a:path>
                <a:path w="882014" h="891539">
                  <a:moveTo>
                    <a:pt x="587997" y="297180"/>
                  </a:moveTo>
                  <a:lnTo>
                    <a:pt x="294005" y="297180"/>
                  </a:lnTo>
                  <a:lnTo>
                    <a:pt x="294005" y="594347"/>
                  </a:lnTo>
                  <a:lnTo>
                    <a:pt x="587997" y="594347"/>
                  </a:lnTo>
                  <a:lnTo>
                    <a:pt x="587997" y="297180"/>
                  </a:lnTo>
                  <a:close/>
                </a:path>
                <a:path w="882014" h="891539">
                  <a:moveTo>
                    <a:pt x="587997" y="0"/>
                  </a:moveTo>
                  <a:lnTo>
                    <a:pt x="294005" y="0"/>
                  </a:lnTo>
                  <a:lnTo>
                    <a:pt x="294005" y="297167"/>
                  </a:lnTo>
                  <a:lnTo>
                    <a:pt x="587997" y="297167"/>
                  </a:lnTo>
                  <a:lnTo>
                    <a:pt x="587997" y="0"/>
                  </a:lnTo>
                  <a:close/>
                </a:path>
                <a:path w="882014" h="891539">
                  <a:moveTo>
                    <a:pt x="882002" y="594360"/>
                  </a:moveTo>
                  <a:lnTo>
                    <a:pt x="588010" y="594360"/>
                  </a:lnTo>
                  <a:lnTo>
                    <a:pt x="588010" y="891527"/>
                  </a:lnTo>
                  <a:lnTo>
                    <a:pt x="882002" y="891527"/>
                  </a:lnTo>
                  <a:lnTo>
                    <a:pt x="882002" y="594360"/>
                  </a:lnTo>
                  <a:close/>
                </a:path>
                <a:path w="882014" h="891539">
                  <a:moveTo>
                    <a:pt x="882002" y="297180"/>
                  </a:moveTo>
                  <a:lnTo>
                    <a:pt x="588010" y="297180"/>
                  </a:lnTo>
                  <a:lnTo>
                    <a:pt x="588010" y="594347"/>
                  </a:lnTo>
                  <a:lnTo>
                    <a:pt x="882002" y="594347"/>
                  </a:lnTo>
                  <a:lnTo>
                    <a:pt x="882002" y="297180"/>
                  </a:lnTo>
                  <a:close/>
                </a:path>
                <a:path w="882014" h="891539">
                  <a:moveTo>
                    <a:pt x="882002" y="0"/>
                  </a:moveTo>
                  <a:lnTo>
                    <a:pt x="588010" y="0"/>
                  </a:lnTo>
                  <a:lnTo>
                    <a:pt x="588010" y="297167"/>
                  </a:lnTo>
                  <a:lnTo>
                    <a:pt x="882002" y="297167"/>
                  </a:lnTo>
                  <a:lnTo>
                    <a:pt x="88200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3"/>
            <p:cNvSpPr/>
            <p:nvPr/>
          </p:nvSpPr>
          <p:spPr>
            <a:xfrm>
              <a:off x="4279138" y="1708911"/>
              <a:ext cx="894715" cy="904240"/>
            </a:xfrm>
            <a:custGeom>
              <a:avLst/>
              <a:gdLst/>
              <a:ahLst/>
              <a:cxnLst/>
              <a:rect l="l" t="t" r="r" b="b"/>
              <a:pathLst>
                <a:path w="894714" h="904239">
                  <a:moveTo>
                    <a:pt x="300354" y="0"/>
                  </a:moveTo>
                  <a:lnTo>
                    <a:pt x="300354" y="904239"/>
                  </a:lnTo>
                </a:path>
                <a:path w="894714" h="904239">
                  <a:moveTo>
                    <a:pt x="594360" y="0"/>
                  </a:moveTo>
                  <a:lnTo>
                    <a:pt x="594360" y="904239"/>
                  </a:lnTo>
                </a:path>
                <a:path w="894714" h="904239">
                  <a:moveTo>
                    <a:pt x="0" y="303529"/>
                  </a:moveTo>
                  <a:lnTo>
                    <a:pt x="894714" y="303529"/>
                  </a:lnTo>
                </a:path>
                <a:path w="894714" h="904239">
                  <a:moveTo>
                    <a:pt x="0" y="600710"/>
                  </a:moveTo>
                  <a:lnTo>
                    <a:pt x="894714" y="600710"/>
                  </a:lnTo>
                </a:path>
                <a:path w="894714" h="904239">
                  <a:moveTo>
                    <a:pt x="6350" y="0"/>
                  </a:moveTo>
                  <a:lnTo>
                    <a:pt x="6350" y="904239"/>
                  </a:lnTo>
                </a:path>
                <a:path w="894714" h="904239">
                  <a:moveTo>
                    <a:pt x="888364" y="0"/>
                  </a:moveTo>
                  <a:lnTo>
                    <a:pt x="888364" y="904239"/>
                  </a:lnTo>
                </a:path>
                <a:path w="894714" h="904239">
                  <a:moveTo>
                    <a:pt x="0" y="6350"/>
                  </a:moveTo>
                  <a:lnTo>
                    <a:pt x="894714" y="6350"/>
                  </a:lnTo>
                </a:path>
                <a:path w="894714" h="904239">
                  <a:moveTo>
                    <a:pt x="0" y="897889"/>
                  </a:moveTo>
                  <a:lnTo>
                    <a:pt x="894714" y="897889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45" name="object 144"/>
          <p:cNvGraphicFramePr>
            <a:graphicFrameLocks noGrp="1"/>
          </p:cNvGraphicFramePr>
          <p:nvPr/>
        </p:nvGraphicFramePr>
        <p:xfrm>
          <a:off x="3218688" y="873252"/>
          <a:ext cx="5687692" cy="28879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0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5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7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5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5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1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772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B82B0E"/>
                      </a:solidFill>
                      <a:prstDash val="solid"/>
                    </a:lnL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146685">
                        <a:lnSpc>
                          <a:spcPct val="100000"/>
                        </a:lnSpc>
                      </a:pPr>
                      <a:r>
                        <a:rPr sz="1600" b="1" spc="150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r>
                        <a:rPr sz="2400" b="1" spc="284" baseline="-39930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r>
                        <a:rPr sz="1600" b="1" spc="150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r>
                        <a:rPr sz="2400" b="1" spc="292" baseline="-39930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r>
                        <a:rPr sz="1600" b="1" spc="150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r>
                        <a:rPr sz="2400" b="1" baseline="-39930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2400" baseline="-39930">
                        <a:latin typeface="微软雅黑"/>
                        <a:cs typeface="微软雅黑"/>
                      </a:endParaRPr>
                    </a:p>
                  </a:txBody>
                  <a:tcPr marL="0" marR="0" marT="508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77800">
                        <a:lnSpc>
                          <a:spcPct val="100000"/>
                        </a:lnSpc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179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101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245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101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268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B82B0E"/>
                      </a:solidFill>
                      <a:prstDash val="solid"/>
                    </a:lnR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7269">
                <a:tc>
                  <a:txBody>
                    <a:bodyPr/>
                    <a:lstStyle/>
                    <a:p>
                      <a:pPr marL="145415">
                        <a:lnSpc>
                          <a:spcPts val="4125"/>
                        </a:lnSpc>
                      </a:pPr>
                      <a:r>
                        <a:rPr sz="36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⨀</a:t>
                      </a:r>
                      <a:endParaRPr sz="36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57150">
                      <a:solidFill>
                        <a:srgbClr val="B82B0E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34975">
                        <a:lnSpc>
                          <a:spcPct val="100000"/>
                        </a:lnSpc>
                        <a:spcBef>
                          <a:spcPts val="175"/>
                        </a:spcBef>
                        <a:tabLst>
                          <a:tab pos="729615" algn="l"/>
                        </a:tabLst>
                      </a:pPr>
                      <a:r>
                        <a:rPr sz="1600" b="1" spc="-5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	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  <a:p>
                      <a:pPr marL="434975">
                        <a:lnSpc>
                          <a:spcPct val="100000"/>
                        </a:lnSpc>
                        <a:spcBef>
                          <a:spcPts val="425"/>
                        </a:spcBef>
                        <a:tabLst>
                          <a:tab pos="729615" algn="l"/>
                        </a:tabLst>
                      </a:pPr>
                      <a:r>
                        <a:rPr sz="1600" b="1" spc="-5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	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  <a:p>
                      <a:pPr marL="434975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729615" algn="l"/>
                        </a:tabLst>
                      </a:pPr>
                      <a:r>
                        <a:rPr sz="1600" b="1" spc="-5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	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  <a:p>
                      <a:pPr marL="952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  <a:p>
                      <a:pPr marL="952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6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274955">
                        <a:lnSpc>
                          <a:spcPts val="4315"/>
                        </a:lnSpc>
                      </a:pPr>
                      <a:r>
                        <a:rPr sz="36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=</a:t>
                      </a:r>
                      <a:endParaRPr sz="36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</a:t>
                      </a:r>
                      <a:endParaRPr sz="1200">
                        <a:latin typeface="等线"/>
                        <a:cs typeface="等线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7780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5" dirty="0">
                          <a:solidFill>
                            <a:srgbClr val="843B0C"/>
                          </a:solidFill>
                          <a:latin typeface="等线"/>
                          <a:cs typeface="等线"/>
                        </a:rPr>
                        <a:t>2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</a:t>
                      </a:r>
                      <a:endParaRPr sz="1200">
                        <a:latin typeface="等线"/>
                        <a:cs typeface="等线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5" dirty="0">
                          <a:solidFill>
                            <a:srgbClr val="385622"/>
                          </a:solidFill>
                          <a:latin typeface="等线"/>
                          <a:cs typeface="等线"/>
                        </a:rPr>
                        <a:t>2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235</a:t>
                      </a:r>
                      <a:endParaRPr sz="1200">
                        <a:latin typeface="等线"/>
                        <a:cs typeface="等线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4130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253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0165" marB="0"/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297</a:t>
                      </a:r>
                      <a:endParaRPr sz="1200">
                        <a:latin typeface="等线"/>
                        <a:cs typeface="等线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3495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294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016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248</a:t>
                      </a:r>
                      <a:endParaRPr sz="1200">
                        <a:latin typeface="等线"/>
                        <a:cs typeface="等线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4130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204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6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+</a:t>
                      </a:r>
                      <a:endParaRPr sz="3600">
                        <a:latin typeface="Cambria Math"/>
                        <a:cs typeface="Cambria Math"/>
                      </a:endParaRPr>
                    </a:p>
                  </a:txBody>
                  <a:tcPr marL="0" marR="0" marT="18415" marB="0">
                    <a:lnR w="57150">
                      <a:solidFill>
                        <a:srgbClr val="B82B0E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0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B82B0E"/>
                      </a:solidFill>
                      <a:prstDash val="solid"/>
                    </a:lnL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255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19685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19685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200" b="1" spc="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169</a:t>
                      </a:r>
                      <a:endParaRPr sz="1200">
                        <a:latin typeface="等线"/>
                        <a:cs typeface="等线"/>
                      </a:endParaRPr>
                    </a:p>
                  </a:txBody>
                  <a:tcPr marL="0" marR="0" marT="19685" marB="0"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B82B0E"/>
                      </a:solidFill>
                      <a:prstDash val="solid"/>
                    </a:lnR>
                    <a:lnB w="57150">
                      <a:solidFill>
                        <a:srgbClr val="B82B0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30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Convolution</a:t>
                      </a:r>
                      <a:endParaRPr sz="2400">
                        <a:latin typeface="微软雅黑"/>
                        <a:cs typeface="微软雅黑"/>
                      </a:endParaRPr>
                    </a:p>
                  </a:txBody>
                  <a:tcPr marL="0" marR="0" marT="20955" marB="0">
                    <a:lnT w="57150" cap="flat" cmpd="sng" algn="ctr">
                      <a:solidFill>
                        <a:srgbClr val="B82B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82B0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B82B0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6" name="object 145"/>
          <p:cNvSpPr/>
          <p:nvPr/>
        </p:nvSpPr>
        <p:spPr>
          <a:xfrm>
            <a:off x="2737104" y="1923288"/>
            <a:ext cx="323215" cy="193675"/>
          </a:xfrm>
          <a:custGeom>
            <a:avLst/>
            <a:gdLst/>
            <a:ahLst/>
            <a:cxnLst/>
            <a:rect l="l" t="t" r="r" b="b"/>
            <a:pathLst>
              <a:path w="323214" h="193675">
                <a:moveTo>
                  <a:pt x="226313" y="0"/>
                </a:moveTo>
                <a:lnTo>
                  <a:pt x="226313" y="48387"/>
                </a:lnTo>
                <a:lnTo>
                  <a:pt x="0" y="48387"/>
                </a:lnTo>
                <a:lnTo>
                  <a:pt x="0" y="145161"/>
                </a:lnTo>
                <a:lnTo>
                  <a:pt x="226313" y="145161"/>
                </a:lnTo>
                <a:lnTo>
                  <a:pt x="226313" y="193548"/>
                </a:lnTo>
                <a:lnTo>
                  <a:pt x="323088" y="96774"/>
                </a:lnTo>
                <a:lnTo>
                  <a:pt x="226313" y="0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6"/>
          <p:cNvSpPr/>
          <p:nvPr/>
        </p:nvSpPr>
        <p:spPr>
          <a:xfrm>
            <a:off x="9116568" y="1923288"/>
            <a:ext cx="323215" cy="193675"/>
          </a:xfrm>
          <a:custGeom>
            <a:avLst/>
            <a:gdLst/>
            <a:ahLst/>
            <a:cxnLst/>
            <a:rect l="l" t="t" r="r" b="b"/>
            <a:pathLst>
              <a:path w="323215" h="193675">
                <a:moveTo>
                  <a:pt x="226313" y="0"/>
                </a:moveTo>
                <a:lnTo>
                  <a:pt x="226313" y="48387"/>
                </a:lnTo>
                <a:lnTo>
                  <a:pt x="0" y="48387"/>
                </a:lnTo>
                <a:lnTo>
                  <a:pt x="0" y="145161"/>
                </a:lnTo>
                <a:lnTo>
                  <a:pt x="226313" y="145161"/>
                </a:lnTo>
                <a:lnTo>
                  <a:pt x="226313" y="193548"/>
                </a:lnTo>
                <a:lnTo>
                  <a:pt x="323087" y="96774"/>
                </a:lnTo>
                <a:lnTo>
                  <a:pt x="226313" y="0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8" name="object 147"/>
          <p:cNvGrpSpPr/>
          <p:nvPr/>
        </p:nvGrpSpPr>
        <p:grpSpPr>
          <a:xfrm>
            <a:off x="1062227" y="3919728"/>
            <a:ext cx="1049020" cy="2192020"/>
            <a:chOff x="1062227" y="3919728"/>
            <a:chExt cx="1049020" cy="2192020"/>
          </a:xfrm>
        </p:grpSpPr>
        <p:sp>
          <p:nvSpPr>
            <p:cNvPr id="149" name="object 148"/>
            <p:cNvSpPr/>
            <p:nvPr/>
          </p:nvSpPr>
          <p:spPr>
            <a:xfrm>
              <a:off x="1068323" y="4609973"/>
              <a:ext cx="352425" cy="1495425"/>
            </a:xfrm>
            <a:custGeom>
              <a:avLst/>
              <a:gdLst/>
              <a:ahLst/>
              <a:cxnLst/>
              <a:rect l="l" t="t" r="r" b="b"/>
              <a:pathLst>
                <a:path w="352425" h="1495425">
                  <a:moveTo>
                    <a:pt x="352209" y="0"/>
                  </a:moveTo>
                  <a:lnTo>
                    <a:pt x="0" y="0"/>
                  </a:lnTo>
                  <a:lnTo>
                    <a:pt x="0" y="1495170"/>
                  </a:lnTo>
                  <a:lnTo>
                    <a:pt x="352209" y="1495170"/>
                  </a:lnTo>
                  <a:lnTo>
                    <a:pt x="352209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49"/>
            <p:cNvSpPr/>
            <p:nvPr/>
          </p:nvSpPr>
          <p:spPr>
            <a:xfrm>
              <a:off x="1420494" y="3925824"/>
              <a:ext cx="684530" cy="2179320"/>
            </a:xfrm>
            <a:custGeom>
              <a:avLst/>
              <a:gdLst/>
              <a:ahLst/>
              <a:cxnLst/>
              <a:rect l="l" t="t" r="r" b="b"/>
              <a:pathLst>
                <a:path w="684530" h="2179320">
                  <a:moveTo>
                    <a:pt x="684149" y="0"/>
                  </a:moveTo>
                  <a:lnTo>
                    <a:pt x="0" y="684149"/>
                  </a:lnTo>
                  <a:lnTo>
                    <a:pt x="0" y="2179320"/>
                  </a:lnTo>
                  <a:lnTo>
                    <a:pt x="684149" y="1495170"/>
                  </a:lnTo>
                  <a:lnTo>
                    <a:pt x="684149" y="0"/>
                  </a:lnTo>
                  <a:close/>
                </a:path>
              </a:pathLst>
            </a:custGeom>
            <a:solidFill>
              <a:srgbClr val="AEB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0"/>
            <p:cNvSpPr/>
            <p:nvPr/>
          </p:nvSpPr>
          <p:spPr>
            <a:xfrm>
              <a:off x="1068323" y="3925824"/>
              <a:ext cx="1036319" cy="684530"/>
            </a:xfrm>
            <a:custGeom>
              <a:avLst/>
              <a:gdLst/>
              <a:ahLst/>
              <a:cxnLst/>
              <a:rect l="l" t="t" r="r" b="b"/>
              <a:pathLst>
                <a:path w="1036319" h="684529">
                  <a:moveTo>
                    <a:pt x="1036319" y="0"/>
                  </a:moveTo>
                  <a:lnTo>
                    <a:pt x="684149" y="0"/>
                  </a:lnTo>
                  <a:lnTo>
                    <a:pt x="0" y="684149"/>
                  </a:lnTo>
                  <a:lnTo>
                    <a:pt x="352170" y="684149"/>
                  </a:lnTo>
                  <a:lnTo>
                    <a:pt x="1036319" y="0"/>
                  </a:lnTo>
                  <a:close/>
                </a:path>
              </a:pathLst>
            </a:custGeom>
            <a:solidFill>
              <a:srgbClr val="E0E8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1"/>
            <p:cNvSpPr/>
            <p:nvPr/>
          </p:nvSpPr>
          <p:spPr>
            <a:xfrm>
              <a:off x="1068323" y="3925824"/>
              <a:ext cx="1036319" cy="2179320"/>
            </a:xfrm>
            <a:custGeom>
              <a:avLst/>
              <a:gdLst/>
              <a:ahLst/>
              <a:cxnLst/>
              <a:rect l="l" t="t" r="r" b="b"/>
              <a:pathLst>
                <a:path w="1036319" h="2179320">
                  <a:moveTo>
                    <a:pt x="0" y="684149"/>
                  </a:moveTo>
                  <a:lnTo>
                    <a:pt x="684149" y="0"/>
                  </a:lnTo>
                  <a:lnTo>
                    <a:pt x="1036319" y="0"/>
                  </a:lnTo>
                  <a:lnTo>
                    <a:pt x="1036319" y="1495170"/>
                  </a:lnTo>
                  <a:lnTo>
                    <a:pt x="352170" y="2179320"/>
                  </a:lnTo>
                  <a:lnTo>
                    <a:pt x="0" y="2179320"/>
                  </a:lnTo>
                  <a:lnTo>
                    <a:pt x="0" y="684149"/>
                  </a:lnTo>
                  <a:close/>
                </a:path>
                <a:path w="1036319" h="2179320">
                  <a:moveTo>
                    <a:pt x="0" y="684149"/>
                  </a:moveTo>
                  <a:lnTo>
                    <a:pt x="352170" y="684149"/>
                  </a:lnTo>
                  <a:lnTo>
                    <a:pt x="1036319" y="0"/>
                  </a:lnTo>
                </a:path>
                <a:path w="1036319" h="2179320">
                  <a:moveTo>
                    <a:pt x="352170" y="684149"/>
                  </a:moveTo>
                  <a:lnTo>
                    <a:pt x="352170" y="2179320"/>
                  </a:lnTo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3" name="object 152"/>
          <p:cNvGrpSpPr/>
          <p:nvPr/>
        </p:nvGrpSpPr>
        <p:grpSpPr>
          <a:xfrm>
            <a:off x="10029443" y="4442459"/>
            <a:ext cx="411480" cy="1146175"/>
            <a:chOff x="10029443" y="4442459"/>
            <a:chExt cx="411480" cy="1146175"/>
          </a:xfrm>
        </p:grpSpPr>
        <p:sp>
          <p:nvSpPr>
            <p:cNvPr id="154" name="object 153"/>
            <p:cNvSpPr/>
            <p:nvPr/>
          </p:nvSpPr>
          <p:spPr>
            <a:xfrm>
              <a:off x="10035539" y="4796332"/>
              <a:ext cx="52069" cy="786130"/>
            </a:xfrm>
            <a:custGeom>
              <a:avLst/>
              <a:gdLst/>
              <a:ahLst/>
              <a:cxnLst/>
              <a:rect l="l" t="t" r="r" b="b"/>
              <a:pathLst>
                <a:path w="52070" h="786129">
                  <a:moveTo>
                    <a:pt x="51504" y="0"/>
                  </a:moveTo>
                  <a:lnTo>
                    <a:pt x="0" y="0"/>
                  </a:lnTo>
                  <a:lnTo>
                    <a:pt x="0" y="786079"/>
                  </a:lnTo>
                  <a:lnTo>
                    <a:pt x="51504" y="786079"/>
                  </a:lnTo>
                  <a:lnTo>
                    <a:pt x="51504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4"/>
            <p:cNvSpPr/>
            <p:nvPr/>
          </p:nvSpPr>
          <p:spPr>
            <a:xfrm>
              <a:off x="10087101" y="4448555"/>
              <a:ext cx="347980" cy="1134110"/>
            </a:xfrm>
            <a:custGeom>
              <a:avLst/>
              <a:gdLst/>
              <a:ahLst/>
              <a:cxnLst/>
              <a:rect l="l" t="t" r="r" b="b"/>
              <a:pathLst>
                <a:path w="347979" h="1134110">
                  <a:moveTo>
                    <a:pt x="347725" y="0"/>
                  </a:moveTo>
                  <a:lnTo>
                    <a:pt x="0" y="347726"/>
                  </a:lnTo>
                  <a:lnTo>
                    <a:pt x="0" y="1133856"/>
                  </a:lnTo>
                  <a:lnTo>
                    <a:pt x="347725" y="786130"/>
                  </a:lnTo>
                  <a:lnTo>
                    <a:pt x="347725" y="0"/>
                  </a:lnTo>
                  <a:close/>
                </a:path>
              </a:pathLst>
            </a:custGeom>
            <a:solidFill>
              <a:srgbClr val="AEB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5"/>
            <p:cNvSpPr/>
            <p:nvPr/>
          </p:nvSpPr>
          <p:spPr>
            <a:xfrm>
              <a:off x="10035539" y="4448555"/>
              <a:ext cx="399415" cy="347980"/>
            </a:xfrm>
            <a:custGeom>
              <a:avLst/>
              <a:gdLst/>
              <a:ahLst/>
              <a:cxnLst/>
              <a:rect l="l" t="t" r="r" b="b"/>
              <a:pathLst>
                <a:path w="399415" h="347979">
                  <a:moveTo>
                    <a:pt x="399287" y="0"/>
                  </a:moveTo>
                  <a:lnTo>
                    <a:pt x="347725" y="0"/>
                  </a:lnTo>
                  <a:lnTo>
                    <a:pt x="0" y="347726"/>
                  </a:lnTo>
                  <a:lnTo>
                    <a:pt x="51561" y="347726"/>
                  </a:lnTo>
                  <a:lnTo>
                    <a:pt x="399287" y="0"/>
                  </a:lnTo>
                  <a:close/>
                </a:path>
              </a:pathLst>
            </a:custGeom>
            <a:solidFill>
              <a:srgbClr val="E0E8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6"/>
            <p:cNvSpPr/>
            <p:nvPr/>
          </p:nvSpPr>
          <p:spPr>
            <a:xfrm>
              <a:off x="10035539" y="4448555"/>
              <a:ext cx="399415" cy="1134110"/>
            </a:xfrm>
            <a:custGeom>
              <a:avLst/>
              <a:gdLst/>
              <a:ahLst/>
              <a:cxnLst/>
              <a:rect l="l" t="t" r="r" b="b"/>
              <a:pathLst>
                <a:path w="399415" h="1134110">
                  <a:moveTo>
                    <a:pt x="0" y="347726"/>
                  </a:moveTo>
                  <a:lnTo>
                    <a:pt x="347725" y="0"/>
                  </a:lnTo>
                  <a:lnTo>
                    <a:pt x="399287" y="0"/>
                  </a:lnTo>
                  <a:lnTo>
                    <a:pt x="399287" y="786130"/>
                  </a:lnTo>
                  <a:lnTo>
                    <a:pt x="51561" y="1133856"/>
                  </a:lnTo>
                  <a:lnTo>
                    <a:pt x="0" y="1133856"/>
                  </a:lnTo>
                  <a:lnTo>
                    <a:pt x="0" y="347726"/>
                  </a:lnTo>
                  <a:close/>
                </a:path>
                <a:path w="399415" h="1134110">
                  <a:moveTo>
                    <a:pt x="0" y="347726"/>
                  </a:moveTo>
                  <a:lnTo>
                    <a:pt x="51561" y="347726"/>
                  </a:lnTo>
                  <a:lnTo>
                    <a:pt x="399287" y="0"/>
                  </a:lnTo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7"/>
            <p:cNvSpPr/>
            <p:nvPr/>
          </p:nvSpPr>
          <p:spPr>
            <a:xfrm>
              <a:off x="10081005" y="4796281"/>
              <a:ext cx="12700" cy="786130"/>
            </a:xfrm>
            <a:custGeom>
              <a:avLst/>
              <a:gdLst/>
              <a:ahLst/>
              <a:cxnLst/>
              <a:rect l="l" t="t" r="r" b="b"/>
              <a:pathLst>
                <a:path w="12700" h="786129">
                  <a:moveTo>
                    <a:pt x="0" y="786130"/>
                  </a:moveTo>
                  <a:lnTo>
                    <a:pt x="12192" y="786130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786130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9" name="object 158"/>
          <p:cNvSpPr txBox="1"/>
          <p:nvPr/>
        </p:nvSpPr>
        <p:spPr>
          <a:xfrm>
            <a:off x="5186298" y="5636767"/>
            <a:ext cx="1512570" cy="642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3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×</a:t>
            </a:r>
            <a:r>
              <a:rPr sz="2000" spc="-3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2000" spc="-5" dirty="0">
                <a:latin typeface="微软雅黑"/>
                <a:cs typeface="微软雅黑"/>
              </a:rPr>
              <a:t>Convolution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60" name="object 159"/>
          <p:cNvSpPr txBox="1"/>
          <p:nvPr/>
        </p:nvSpPr>
        <p:spPr>
          <a:xfrm>
            <a:off x="1857501" y="5655055"/>
            <a:ext cx="1045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𝑤𝑖𝑑𝑡ℎ</a:t>
            </a:r>
            <a:r>
              <a:rPr sz="1800" spc="8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6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5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1" name="object 160"/>
          <p:cNvSpPr txBox="1"/>
          <p:nvPr/>
        </p:nvSpPr>
        <p:spPr>
          <a:xfrm>
            <a:off x="2249170" y="4669663"/>
            <a:ext cx="1126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mbria Math"/>
                <a:cs typeface="Cambria Math"/>
              </a:rPr>
              <a:t>ℎ𝑒𝑖𝑔ℎ𝑡</a:t>
            </a:r>
            <a:r>
              <a:rPr sz="1800" spc="1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7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5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2" name="object 161"/>
          <p:cNvSpPr txBox="1"/>
          <p:nvPr/>
        </p:nvSpPr>
        <p:spPr>
          <a:xfrm>
            <a:off x="1184859" y="3538854"/>
            <a:ext cx="1263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𝑐ℎ𝑎𝑛𝑛𝑒𝑙</a:t>
            </a:r>
            <a:r>
              <a:rPr sz="1800" spc="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6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3</a:t>
            </a:r>
            <a:endParaRPr sz="1800">
              <a:latin typeface="Cambria Math"/>
              <a:cs typeface="Cambria Math"/>
            </a:endParaRPr>
          </a:p>
        </p:txBody>
      </p:sp>
      <p:grpSp>
        <p:nvGrpSpPr>
          <p:cNvPr id="163" name="object 162"/>
          <p:cNvGrpSpPr/>
          <p:nvPr/>
        </p:nvGrpSpPr>
        <p:grpSpPr>
          <a:xfrm>
            <a:off x="5655564" y="4360164"/>
            <a:ext cx="615950" cy="1149350"/>
            <a:chOff x="5655564" y="4360164"/>
            <a:chExt cx="615950" cy="1149350"/>
          </a:xfrm>
        </p:grpSpPr>
        <p:sp>
          <p:nvSpPr>
            <p:cNvPr id="164" name="object 163"/>
            <p:cNvSpPr/>
            <p:nvPr/>
          </p:nvSpPr>
          <p:spPr>
            <a:xfrm>
              <a:off x="5661660" y="4696421"/>
              <a:ext cx="273685" cy="807085"/>
            </a:xfrm>
            <a:custGeom>
              <a:avLst/>
              <a:gdLst/>
              <a:ahLst/>
              <a:cxnLst/>
              <a:rect l="l" t="t" r="r" b="b"/>
              <a:pathLst>
                <a:path w="273685" h="807085">
                  <a:moveTo>
                    <a:pt x="273342" y="0"/>
                  </a:moveTo>
                  <a:lnTo>
                    <a:pt x="0" y="0"/>
                  </a:lnTo>
                  <a:lnTo>
                    <a:pt x="0" y="806742"/>
                  </a:lnTo>
                  <a:lnTo>
                    <a:pt x="273342" y="806742"/>
                  </a:lnTo>
                  <a:lnTo>
                    <a:pt x="27334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4"/>
            <p:cNvSpPr/>
            <p:nvPr/>
          </p:nvSpPr>
          <p:spPr>
            <a:xfrm>
              <a:off x="5934964" y="4366260"/>
              <a:ext cx="330200" cy="1137285"/>
            </a:xfrm>
            <a:custGeom>
              <a:avLst/>
              <a:gdLst/>
              <a:ahLst/>
              <a:cxnLst/>
              <a:rect l="l" t="t" r="r" b="b"/>
              <a:pathLst>
                <a:path w="330200" h="1137285">
                  <a:moveTo>
                    <a:pt x="330200" y="0"/>
                  </a:moveTo>
                  <a:lnTo>
                    <a:pt x="0" y="330200"/>
                  </a:lnTo>
                  <a:lnTo>
                    <a:pt x="0" y="1136903"/>
                  </a:lnTo>
                  <a:lnTo>
                    <a:pt x="330200" y="806703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CDC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5"/>
            <p:cNvSpPr/>
            <p:nvPr/>
          </p:nvSpPr>
          <p:spPr>
            <a:xfrm>
              <a:off x="5661660" y="4366260"/>
              <a:ext cx="603885" cy="330200"/>
            </a:xfrm>
            <a:custGeom>
              <a:avLst/>
              <a:gdLst/>
              <a:ahLst/>
              <a:cxnLst/>
              <a:rect l="l" t="t" r="r" b="b"/>
              <a:pathLst>
                <a:path w="603885" h="330200">
                  <a:moveTo>
                    <a:pt x="603503" y="0"/>
                  </a:moveTo>
                  <a:lnTo>
                    <a:pt x="330200" y="0"/>
                  </a:lnTo>
                  <a:lnTo>
                    <a:pt x="0" y="330200"/>
                  </a:lnTo>
                  <a:lnTo>
                    <a:pt x="273303" y="330200"/>
                  </a:lnTo>
                  <a:lnTo>
                    <a:pt x="603503" y="0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6"/>
            <p:cNvSpPr/>
            <p:nvPr/>
          </p:nvSpPr>
          <p:spPr>
            <a:xfrm>
              <a:off x="5661660" y="4366260"/>
              <a:ext cx="603885" cy="1137285"/>
            </a:xfrm>
            <a:custGeom>
              <a:avLst/>
              <a:gdLst/>
              <a:ahLst/>
              <a:cxnLst/>
              <a:rect l="l" t="t" r="r" b="b"/>
              <a:pathLst>
                <a:path w="603885" h="1137285">
                  <a:moveTo>
                    <a:pt x="0" y="330200"/>
                  </a:moveTo>
                  <a:lnTo>
                    <a:pt x="330200" y="0"/>
                  </a:lnTo>
                  <a:lnTo>
                    <a:pt x="603503" y="0"/>
                  </a:lnTo>
                  <a:lnTo>
                    <a:pt x="603503" y="806703"/>
                  </a:lnTo>
                  <a:lnTo>
                    <a:pt x="273303" y="1136903"/>
                  </a:lnTo>
                  <a:lnTo>
                    <a:pt x="0" y="1136903"/>
                  </a:lnTo>
                  <a:lnTo>
                    <a:pt x="0" y="330200"/>
                  </a:lnTo>
                  <a:close/>
                </a:path>
                <a:path w="603885" h="1137285">
                  <a:moveTo>
                    <a:pt x="0" y="330200"/>
                  </a:moveTo>
                  <a:lnTo>
                    <a:pt x="273303" y="330200"/>
                  </a:lnTo>
                  <a:lnTo>
                    <a:pt x="603503" y="0"/>
                  </a:lnTo>
                </a:path>
                <a:path w="603885" h="1137285">
                  <a:moveTo>
                    <a:pt x="273303" y="330200"/>
                  </a:moveTo>
                  <a:lnTo>
                    <a:pt x="273303" y="1136903"/>
                  </a:lnTo>
                </a:path>
              </a:pathLst>
            </a:custGeom>
            <a:ln w="12192">
              <a:solidFill>
                <a:srgbClr val="7E5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8" name="object 167"/>
          <p:cNvSpPr txBox="1"/>
          <p:nvPr/>
        </p:nvSpPr>
        <p:spPr>
          <a:xfrm>
            <a:off x="6266434" y="4601718"/>
            <a:ext cx="1240790" cy="87312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275"/>
              </a:spcBef>
            </a:pPr>
            <a:r>
              <a:rPr sz="1800" spc="-5" dirty="0">
                <a:latin typeface="Cambria Math"/>
                <a:cs typeface="Cambria Math"/>
              </a:rPr>
              <a:t>ℎ𝑒𝑖𝑔ℎ𝑡</a:t>
            </a:r>
            <a:r>
              <a:rPr sz="1800" spc="1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7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3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800" dirty="0">
                <a:latin typeface="Cambria Math"/>
                <a:cs typeface="Cambria Math"/>
              </a:rPr>
              <a:t>𝑤𝑖𝑑𝑡ℎ</a:t>
            </a:r>
            <a:r>
              <a:rPr sz="1800" spc="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8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3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9" name="object 168"/>
          <p:cNvSpPr txBox="1"/>
          <p:nvPr/>
        </p:nvSpPr>
        <p:spPr>
          <a:xfrm>
            <a:off x="5429250" y="4025265"/>
            <a:ext cx="1263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𝑐ℎ𝑎𝑛𝑛𝑒𝑙</a:t>
            </a:r>
            <a:r>
              <a:rPr sz="1800" spc="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6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3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70" name="object 169"/>
          <p:cNvSpPr txBox="1"/>
          <p:nvPr/>
        </p:nvSpPr>
        <p:spPr>
          <a:xfrm>
            <a:off x="10352278" y="5303011"/>
            <a:ext cx="1045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𝑤𝑖𝑑𝑡ℎ</a:t>
            </a:r>
            <a:r>
              <a:rPr sz="1800" spc="8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6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3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71" name="object 170"/>
          <p:cNvSpPr txBox="1"/>
          <p:nvPr/>
        </p:nvSpPr>
        <p:spPr>
          <a:xfrm>
            <a:off x="10510519" y="4787341"/>
            <a:ext cx="11264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mbria Math"/>
                <a:cs typeface="Cambria Math"/>
              </a:rPr>
              <a:t>ℎ𝑒𝑖𝑔ℎ𝑡</a:t>
            </a:r>
            <a:r>
              <a:rPr sz="1800" spc="1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7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3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72" name="object 171"/>
          <p:cNvSpPr txBox="1"/>
          <p:nvPr/>
        </p:nvSpPr>
        <p:spPr>
          <a:xfrm>
            <a:off x="9707118" y="4129278"/>
            <a:ext cx="1263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𝑐ℎ𝑎𝑛𝑛𝑒𝑙</a:t>
            </a:r>
            <a:r>
              <a:rPr sz="1800" spc="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6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73" name="object 172"/>
          <p:cNvSpPr/>
          <p:nvPr/>
        </p:nvSpPr>
        <p:spPr>
          <a:xfrm>
            <a:off x="3687317" y="4959096"/>
            <a:ext cx="1780539" cy="114300"/>
          </a:xfrm>
          <a:custGeom>
            <a:avLst/>
            <a:gdLst/>
            <a:ahLst/>
            <a:cxnLst/>
            <a:rect l="l" t="t" r="r" b="b"/>
            <a:pathLst>
              <a:path w="1780539" h="114300">
                <a:moveTo>
                  <a:pt x="1665859" y="0"/>
                </a:moveTo>
                <a:lnTo>
                  <a:pt x="1665859" y="114299"/>
                </a:lnTo>
                <a:lnTo>
                  <a:pt x="1742059" y="76199"/>
                </a:lnTo>
                <a:lnTo>
                  <a:pt x="1684909" y="76199"/>
                </a:lnTo>
                <a:lnTo>
                  <a:pt x="1684909" y="38099"/>
                </a:lnTo>
                <a:lnTo>
                  <a:pt x="1742059" y="38099"/>
                </a:lnTo>
                <a:lnTo>
                  <a:pt x="1665859" y="0"/>
                </a:lnTo>
                <a:close/>
              </a:path>
              <a:path w="1780539" h="114300">
                <a:moveTo>
                  <a:pt x="1665859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1665859" y="76199"/>
                </a:lnTo>
                <a:lnTo>
                  <a:pt x="1665859" y="38099"/>
                </a:lnTo>
                <a:close/>
              </a:path>
              <a:path w="1780539" h="114300">
                <a:moveTo>
                  <a:pt x="1742059" y="38099"/>
                </a:moveTo>
                <a:lnTo>
                  <a:pt x="1684909" y="38099"/>
                </a:lnTo>
                <a:lnTo>
                  <a:pt x="1684909" y="76199"/>
                </a:lnTo>
                <a:lnTo>
                  <a:pt x="1742059" y="76199"/>
                </a:lnTo>
                <a:lnTo>
                  <a:pt x="1780159" y="57149"/>
                </a:lnTo>
                <a:lnTo>
                  <a:pt x="1742059" y="38099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3"/>
          <p:cNvSpPr/>
          <p:nvPr/>
        </p:nvSpPr>
        <p:spPr>
          <a:xfrm>
            <a:off x="7823454" y="4959096"/>
            <a:ext cx="1780539" cy="114300"/>
          </a:xfrm>
          <a:custGeom>
            <a:avLst/>
            <a:gdLst/>
            <a:ahLst/>
            <a:cxnLst/>
            <a:rect l="l" t="t" r="r" b="b"/>
            <a:pathLst>
              <a:path w="1780540" h="114300">
                <a:moveTo>
                  <a:pt x="1665859" y="0"/>
                </a:moveTo>
                <a:lnTo>
                  <a:pt x="1665859" y="114299"/>
                </a:lnTo>
                <a:lnTo>
                  <a:pt x="1742059" y="76199"/>
                </a:lnTo>
                <a:lnTo>
                  <a:pt x="1684909" y="76199"/>
                </a:lnTo>
                <a:lnTo>
                  <a:pt x="1684909" y="38099"/>
                </a:lnTo>
                <a:lnTo>
                  <a:pt x="1742059" y="38099"/>
                </a:lnTo>
                <a:lnTo>
                  <a:pt x="1665859" y="0"/>
                </a:lnTo>
                <a:close/>
              </a:path>
              <a:path w="1780540" h="114300">
                <a:moveTo>
                  <a:pt x="1665859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1665859" y="76199"/>
                </a:lnTo>
                <a:lnTo>
                  <a:pt x="1665859" y="38099"/>
                </a:lnTo>
                <a:close/>
              </a:path>
              <a:path w="1780540" h="114300">
                <a:moveTo>
                  <a:pt x="1742059" y="38099"/>
                </a:moveTo>
                <a:lnTo>
                  <a:pt x="1684909" y="38099"/>
                </a:lnTo>
                <a:lnTo>
                  <a:pt x="1684909" y="76199"/>
                </a:lnTo>
                <a:lnTo>
                  <a:pt x="1742059" y="76199"/>
                </a:lnTo>
                <a:lnTo>
                  <a:pt x="1780159" y="57149"/>
                </a:lnTo>
                <a:lnTo>
                  <a:pt x="1742059" y="38099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26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多个输入</a:t>
            </a:r>
            <a:r>
              <a:rPr lang="zh-CN" altLang="en-US" dirty="0" smtClean="0"/>
              <a:t>通道</a:t>
            </a:r>
            <a:endParaRPr lang="zh-CN" altLang="en-US" dirty="0"/>
          </a:p>
        </p:txBody>
      </p:sp>
      <p:grpSp>
        <p:nvGrpSpPr>
          <p:cNvPr id="3" name="object 3"/>
          <p:cNvGrpSpPr/>
          <p:nvPr/>
        </p:nvGrpSpPr>
        <p:grpSpPr>
          <a:xfrm>
            <a:off x="658368" y="2508504"/>
            <a:ext cx="1481455" cy="2193290"/>
            <a:chOff x="658368" y="2508504"/>
            <a:chExt cx="1481455" cy="2193290"/>
          </a:xfrm>
        </p:grpSpPr>
        <p:sp>
          <p:nvSpPr>
            <p:cNvPr id="4" name="object 4"/>
            <p:cNvSpPr/>
            <p:nvPr/>
          </p:nvSpPr>
          <p:spPr>
            <a:xfrm>
              <a:off x="664464" y="3186557"/>
              <a:ext cx="797560" cy="1509395"/>
            </a:xfrm>
            <a:custGeom>
              <a:avLst/>
              <a:gdLst/>
              <a:ahLst/>
              <a:cxnLst/>
              <a:rect l="l" t="t" r="r" b="b"/>
              <a:pathLst>
                <a:path w="797560" h="1509395">
                  <a:moveTo>
                    <a:pt x="797179" y="0"/>
                  </a:moveTo>
                  <a:lnTo>
                    <a:pt x="0" y="0"/>
                  </a:lnTo>
                  <a:lnTo>
                    <a:pt x="0" y="1508887"/>
                  </a:lnTo>
                  <a:lnTo>
                    <a:pt x="797179" y="1508887"/>
                  </a:lnTo>
                  <a:lnTo>
                    <a:pt x="7971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61643" y="2514600"/>
              <a:ext cx="672465" cy="2181225"/>
            </a:xfrm>
            <a:custGeom>
              <a:avLst/>
              <a:gdLst/>
              <a:ahLst/>
              <a:cxnLst/>
              <a:rect l="l" t="t" r="r" b="b"/>
              <a:pathLst>
                <a:path w="672464" h="2181225">
                  <a:moveTo>
                    <a:pt x="671957" y="0"/>
                  </a:moveTo>
                  <a:lnTo>
                    <a:pt x="0" y="671957"/>
                  </a:lnTo>
                  <a:lnTo>
                    <a:pt x="0" y="2180844"/>
                  </a:lnTo>
                  <a:lnTo>
                    <a:pt x="671957" y="1508887"/>
                  </a:lnTo>
                  <a:lnTo>
                    <a:pt x="671957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4464" y="2514600"/>
              <a:ext cx="1469390" cy="672465"/>
            </a:xfrm>
            <a:custGeom>
              <a:avLst/>
              <a:gdLst/>
              <a:ahLst/>
              <a:cxnLst/>
              <a:rect l="l" t="t" r="r" b="b"/>
              <a:pathLst>
                <a:path w="1469389" h="672464">
                  <a:moveTo>
                    <a:pt x="1469136" y="0"/>
                  </a:moveTo>
                  <a:lnTo>
                    <a:pt x="671957" y="0"/>
                  </a:lnTo>
                  <a:lnTo>
                    <a:pt x="0" y="671957"/>
                  </a:lnTo>
                  <a:lnTo>
                    <a:pt x="797179" y="671957"/>
                  </a:lnTo>
                  <a:lnTo>
                    <a:pt x="1469136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/>
            <p:cNvSpPr/>
            <p:nvPr/>
          </p:nvSpPr>
          <p:spPr>
            <a:xfrm>
              <a:off x="664464" y="2514600"/>
              <a:ext cx="1469390" cy="2181225"/>
            </a:xfrm>
            <a:custGeom>
              <a:avLst/>
              <a:gdLst/>
              <a:ahLst/>
              <a:cxnLst/>
              <a:rect l="l" t="t" r="r" b="b"/>
              <a:pathLst>
                <a:path w="1469389" h="2181225">
                  <a:moveTo>
                    <a:pt x="0" y="671957"/>
                  </a:moveTo>
                  <a:lnTo>
                    <a:pt x="671957" y="0"/>
                  </a:lnTo>
                  <a:lnTo>
                    <a:pt x="1469136" y="0"/>
                  </a:lnTo>
                  <a:lnTo>
                    <a:pt x="1469136" y="1508887"/>
                  </a:lnTo>
                  <a:lnTo>
                    <a:pt x="797179" y="2180844"/>
                  </a:lnTo>
                  <a:lnTo>
                    <a:pt x="0" y="2180844"/>
                  </a:lnTo>
                  <a:lnTo>
                    <a:pt x="0" y="671957"/>
                  </a:lnTo>
                  <a:close/>
                </a:path>
                <a:path w="1469389" h="2181225">
                  <a:moveTo>
                    <a:pt x="0" y="671957"/>
                  </a:moveTo>
                  <a:lnTo>
                    <a:pt x="797179" y="671957"/>
                  </a:lnTo>
                  <a:lnTo>
                    <a:pt x="1469136" y="0"/>
                  </a:lnTo>
                </a:path>
                <a:path w="1469389" h="2181225">
                  <a:moveTo>
                    <a:pt x="797179" y="671957"/>
                  </a:moveTo>
                  <a:lnTo>
                    <a:pt x="797179" y="2180844"/>
                  </a:lnTo>
                </a:path>
              </a:pathLst>
            </a:custGeom>
            <a:ln w="12192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8"/>
          <p:cNvGrpSpPr/>
          <p:nvPr/>
        </p:nvGrpSpPr>
        <p:grpSpPr>
          <a:xfrm>
            <a:off x="10029443" y="3032760"/>
            <a:ext cx="411480" cy="1144905"/>
            <a:chOff x="10029443" y="3032760"/>
            <a:chExt cx="411480" cy="1144905"/>
          </a:xfrm>
        </p:grpSpPr>
        <p:sp>
          <p:nvSpPr>
            <p:cNvPr id="10" name="object 9"/>
            <p:cNvSpPr/>
            <p:nvPr/>
          </p:nvSpPr>
          <p:spPr>
            <a:xfrm>
              <a:off x="10035539" y="3386645"/>
              <a:ext cx="52069" cy="784860"/>
            </a:xfrm>
            <a:custGeom>
              <a:avLst/>
              <a:gdLst/>
              <a:ahLst/>
              <a:cxnLst/>
              <a:rect l="l" t="t" r="r" b="b"/>
              <a:pathLst>
                <a:path w="52070" h="784860">
                  <a:moveTo>
                    <a:pt x="51503" y="0"/>
                  </a:moveTo>
                  <a:lnTo>
                    <a:pt x="0" y="0"/>
                  </a:lnTo>
                  <a:lnTo>
                    <a:pt x="0" y="784542"/>
                  </a:lnTo>
                  <a:lnTo>
                    <a:pt x="51503" y="784542"/>
                  </a:lnTo>
                  <a:lnTo>
                    <a:pt x="5150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/>
            <p:cNvSpPr/>
            <p:nvPr/>
          </p:nvSpPr>
          <p:spPr>
            <a:xfrm>
              <a:off x="10087101" y="3038856"/>
              <a:ext cx="347980" cy="1132840"/>
            </a:xfrm>
            <a:custGeom>
              <a:avLst/>
              <a:gdLst/>
              <a:ahLst/>
              <a:cxnLst/>
              <a:rect l="l" t="t" r="r" b="b"/>
              <a:pathLst>
                <a:path w="347979" h="1132839">
                  <a:moveTo>
                    <a:pt x="347725" y="0"/>
                  </a:moveTo>
                  <a:lnTo>
                    <a:pt x="0" y="347726"/>
                  </a:lnTo>
                  <a:lnTo>
                    <a:pt x="0" y="1132332"/>
                  </a:lnTo>
                  <a:lnTo>
                    <a:pt x="347725" y="784606"/>
                  </a:lnTo>
                  <a:lnTo>
                    <a:pt x="347725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/>
            <p:cNvSpPr/>
            <p:nvPr/>
          </p:nvSpPr>
          <p:spPr>
            <a:xfrm>
              <a:off x="10035539" y="3038856"/>
              <a:ext cx="399415" cy="347980"/>
            </a:xfrm>
            <a:custGeom>
              <a:avLst/>
              <a:gdLst/>
              <a:ahLst/>
              <a:cxnLst/>
              <a:rect l="l" t="t" r="r" b="b"/>
              <a:pathLst>
                <a:path w="399415" h="347979">
                  <a:moveTo>
                    <a:pt x="399287" y="0"/>
                  </a:moveTo>
                  <a:lnTo>
                    <a:pt x="347725" y="0"/>
                  </a:lnTo>
                  <a:lnTo>
                    <a:pt x="0" y="347726"/>
                  </a:lnTo>
                  <a:lnTo>
                    <a:pt x="51561" y="347726"/>
                  </a:lnTo>
                  <a:lnTo>
                    <a:pt x="399287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/>
            <p:cNvSpPr/>
            <p:nvPr/>
          </p:nvSpPr>
          <p:spPr>
            <a:xfrm>
              <a:off x="10035539" y="3038856"/>
              <a:ext cx="399415" cy="1132840"/>
            </a:xfrm>
            <a:custGeom>
              <a:avLst/>
              <a:gdLst/>
              <a:ahLst/>
              <a:cxnLst/>
              <a:rect l="l" t="t" r="r" b="b"/>
              <a:pathLst>
                <a:path w="399415" h="1132839">
                  <a:moveTo>
                    <a:pt x="0" y="347726"/>
                  </a:moveTo>
                  <a:lnTo>
                    <a:pt x="347725" y="0"/>
                  </a:lnTo>
                  <a:lnTo>
                    <a:pt x="399287" y="0"/>
                  </a:lnTo>
                  <a:lnTo>
                    <a:pt x="399287" y="784606"/>
                  </a:lnTo>
                  <a:lnTo>
                    <a:pt x="51561" y="1132332"/>
                  </a:lnTo>
                  <a:lnTo>
                    <a:pt x="0" y="1132332"/>
                  </a:lnTo>
                  <a:lnTo>
                    <a:pt x="0" y="347726"/>
                  </a:lnTo>
                  <a:close/>
                </a:path>
                <a:path w="399415" h="1132839">
                  <a:moveTo>
                    <a:pt x="0" y="347726"/>
                  </a:moveTo>
                  <a:lnTo>
                    <a:pt x="51561" y="347726"/>
                  </a:lnTo>
                  <a:lnTo>
                    <a:pt x="399287" y="0"/>
                  </a:lnTo>
                </a:path>
              </a:pathLst>
            </a:custGeom>
            <a:ln w="12192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/>
            <p:cNvSpPr/>
            <p:nvPr/>
          </p:nvSpPr>
          <p:spPr>
            <a:xfrm>
              <a:off x="10081005" y="3386582"/>
              <a:ext cx="12700" cy="784860"/>
            </a:xfrm>
            <a:custGeom>
              <a:avLst/>
              <a:gdLst/>
              <a:ahLst/>
              <a:cxnLst/>
              <a:rect l="l" t="t" r="r" b="b"/>
              <a:pathLst>
                <a:path w="12700" h="784860">
                  <a:moveTo>
                    <a:pt x="0" y="784605"/>
                  </a:moveTo>
                  <a:lnTo>
                    <a:pt x="12192" y="784605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784605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4"/>
          <p:cNvSpPr txBox="1"/>
          <p:nvPr/>
        </p:nvSpPr>
        <p:spPr>
          <a:xfrm>
            <a:off x="5186298" y="4495927"/>
            <a:ext cx="1512570" cy="641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3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×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2000" spc="-5" dirty="0">
                <a:latin typeface="微软雅黑"/>
                <a:cs typeface="微软雅黑"/>
              </a:rPr>
              <a:t>Convolution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1857501" y="4244085"/>
            <a:ext cx="1045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𝑤𝑖𝑑𝑡ℎ</a:t>
            </a:r>
            <a:r>
              <a:rPr sz="1800" spc="8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6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5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2249170" y="3258692"/>
            <a:ext cx="1126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mbria Math"/>
                <a:cs typeface="Cambria Math"/>
              </a:rPr>
              <a:t>ℎ𝑒𝑖𝑔ℎ𝑡</a:t>
            </a:r>
            <a:r>
              <a:rPr sz="1800" spc="1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7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5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1184859" y="2127884"/>
            <a:ext cx="1270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𝑐ℎ𝑎𝑛𝑛𝑒𝑙</a:t>
            </a:r>
            <a:r>
              <a:rPr sz="1800" spc="1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6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𝑛</a:t>
            </a:r>
            <a:endParaRPr sz="1800">
              <a:latin typeface="Cambria Math"/>
              <a:cs typeface="Cambria Math"/>
            </a:endParaRPr>
          </a:p>
        </p:txBody>
      </p:sp>
      <p:grpSp>
        <p:nvGrpSpPr>
          <p:cNvPr id="19" name="object 18"/>
          <p:cNvGrpSpPr/>
          <p:nvPr/>
        </p:nvGrpSpPr>
        <p:grpSpPr>
          <a:xfrm>
            <a:off x="5469635" y="2982467"/>
            <a:ext cx="852169" cy="1149350"/>
            <a:chOff x="5469635" y="2982467"/>
            <a:chExt cx="852169" cy="1149350"/>
          </a:xfrm>
        </p:grpSpPr>
        <p:sp>
          <p:nvSpPr>
            <p:cNvPr id="20" name="object 19"/>
            <p:cNvSpPr/>
            <p:nvPr/>
          </p:nvSpPr>
          <p:spPr>
            <a:xfrm>
              <a:off x="5475731" y="3342195"/>
              <a:ext cx="486409" cy="783590"/>
            </a:xfrm>
            <a:custGeom>
              <a:avLst/>
              <a:gdLst/>
              <a:ahLst/>
              <a:cxnLst/>
              <a:rect l="l" t="t" r="r" b="b"/>
              <a:pathLst>
                <a:path w="486410" h="783589">
                  <a:moveTo>
                    <a:pt x="486092" y="0"/>
                  </a:moveTo>
                  <a:lnTo>
                    <a:pt x="0" y="0"/>
                  </a:lnTo>
                  <a:lnTo>
                    <a:pt x="0" y="783272"/>
                  </a:lnTo>
                  <a:lnTo>
                    <a:pt x="486092" y="783272"/>
                  </a:lnTo>
                  <a:lnTo>
                    <a:pt x="48609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/>
            <p:cNvSpPr/>
            <p:nvPr/>
          </p:nvSpPr>
          <p:spPr>
            <a:xfrm>
              <a:off x="5961760" y="2988563"/>
              <a:ext cx="353695" cy="1137285"/>
            </a:xfrm>
            <a:custGeom>
              <a:avLst/>
              <a:gdLst/>
              <a:ahLst/>
              <a:cxnLst/>
              <a:rect l="l" t="t" r="r" b="b"/>
              <a:pathLst>
                <a:path w="353695" h="1137285">
                  <a:moveTo>
                    <a:pt x="353694" y="0"/>
                  </a:moveTo>
                  <a:lnTo>
                    <a:pt x="0" y="353695"/>
                  </a:lnTo>
                  <a:lnTo>
                    <a:pt x="0" y="1136904"/>
                  </a:lnTo>
                  <a:lnTo>
                    <a:pt x="353694" y="783209"/>
                  </a:lnTo>
                  <a:lnTo>
                    <a:pt x="353694" y="0"/>
                  </a:lnTo>
                  <a:close/>
                </a:path>
              </a:pathLst>
            </a:custGeom>
            <a:solidFill>
              <a:srgbClr val="CDC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/>
            <p:cNvSpPr/>
            <p:nvPr/>
          </p:nvSpPr>
          <p:spPr>
            <a:xfrm>
              <a:off x="5475731" y="2988563"/>
              <a:ext cx="840105" cy="353695"/>
            </a:xfrm>
            <a:custGeom>
              <a:avLst/>
              <a:gdLst/>
              <a:ahLst/>
              <a:cxnLst/>
              <a:rect l="l" t="t" r="r" b="b"/>
              <a:pathLst>
                <a:path w="840104" h="353695">
                  <a:moveTo>
                    <a:pt x="839723" y="0"/>
                  </a:moveTo>
                  <a:lnTo>
                    <a:pt x="353694" y="0"/>
                  </a:lnTo>
                  <a:lnTo>
                    <a:pt x="0" y="353695"/>
                  </a:lnTo>
                  <a:lnTo>
                    <a:pt x="486028" y="353695"/>
                  </a:lnTo>
                  <a:lnTo>
                    <a:pt x="839723" y="0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/>
            <p:cNvSpPr/>
            <p:nvPr/>
          </p:nvSpPr>
          <p:spPr>
            <a:xfrm>
              <a:off x="5475731" y="2988563"/>
              <a:ext cx="840105" cy="1137285"/>
            </a:xfrm>
            <a:custGeom>
              <a:avLst/>
              <a:gdLst/>
              <a:ahLst/>
              <a:cxnLst/>
              <a:rect l="l" t="t" r="r" b="b"/>
              <a:pathLst>
                <a:path w="840104" h="1137285">
                  <a:moveTo>
                    <a:pt x="0" y="353695"/>
                  </a:moveTo>
                  <a:lnTo>
                    <a:pt x="353694" y="0"/>
                  </a:lnTo>
                  <a:lnTo>
                    <a:pt x="839723" y="0"/>
                  </a:lnTo>
                  <a:lnTo>
                    <a:pt x="839723" y="783209"/>
                  </a:lnTo>
                  <a:lnTo>
                    <a:pt x="486028" y="1136904"/>
                  </a:lnTo>
                  <a:lnTo>
                    <a:pt x="0" y="1136904"/>
                  </a:lnTo>
                  <a:lnTo>
                    <a:pt x="0" y="353695"/>
                  </a:lnTo>
                  <a:close/>
                </a:path>
                <a:path w="840104" h="1137285">
                  <a:moveTo>
                    <a:pt x="0" y="353695"/>
                  </a:moveTo>
                  <a:lnTo>
                    <a:pt x="486028" y="353695"/>
                  </a:lnTo>
                  <a:lnTo>
                    <a:pt x="839723" y="0"/>
                  </a:lnTo>
                </a:path>
                <a:path w="840104" h="1137285">
                  <a:moveTo>
                    <a:pt x="486028" y="353695"/>
                  </a:moveTo>
                  <a:lnTo>
                    <a:pt x="486028" y="1136904"/>
                  </a:lnTo>
                </a:path>
              </a:pathLst>
            </a:custGeom>
            <a:ln w="12192">
              <a:solidFill>
                <a:srgbClr val="7E5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3"/>
          <p:cNvSpPr txBox="1"/>
          <p:nvPr/>
        </p:nvSpPr>
        <p:spPr>
          <a:xfrm>
            <a:off x="6266434" y="3190748"/>
            <a:ext cx="1240790" cy="87312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275"/>
              </a:spcBef>
            </a:pPr>
            <a:r>
              <a:rPr sz="1800" spc="-5" dirty="0">
                <a:latin typeface="Cambria Math"/>
                <a:cs typeface="Cambria Math"/>
              </a:rPr>
              <a:t>ℎ𝑒𝑖𝑔ℎ𝑡</a:t>
            </a:r>
            <a:r>
              <a:rPr sz="1800" spc="1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7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3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800" dirty="0">
                <a:latin typeface="Cambria Math"/>
                <a:cs typeface="Cambria Math"/>
              </a:rPr>
              <a:t>𝑤𝑖𝑑𝑡ℎ</a:t>
            </a:r>
            <a:r>
              <a:rPr sz="1800" spc="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8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3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5" name="object 24"/>
          <p:cNvSpPr txBox="1"/>
          <p:nvPr/>
        </p:nvSpPr>
        <p:spPr>
          <a:xfrm>
            <a:off x="5429250" y="2614676"/>
            <a:ext cx="1269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𝑐ℎ𝑎𝑛𝑛𝑒𝑙</a:t>
            </a:r>
            <a:r>
              <a:rPr sz="1800" spc="1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6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𝑛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10352278" y="3892042"/>
            <a:ext cx="1045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𝑤𝑖𝑑𝑡ℎ</a:t>
            </a:r>
            <a:r>
              <a:rPr sz="1800" spc="8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6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3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7" name="object 26"/>
          <p:cNvSpPr txBox="1"/>
          <p:nvPr/>
        </p:nvSpPr>
        <p:spPr>
          <a:xfrm>
            <a:off x="10510519" y="3376929"/>
            <a:ext cx="1125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mbria Math"/>
                <a:cs typeface="Cambria Math"/>
              </a:rPr>
              <a:t>ℎ𝑒𝑖𝑔ℎ𝑡</a:t>
            </a:r>
            <a:r>
              <a:rPr sz="1800" spc="1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7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3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8" name="object 27"/>
          <p:cNvSpPr txBox="1"/>
          <p:nvPr/>
        </p:nvSpPr>
        <p:spPr>
          <a:xfrm>
            <a:off x="9707118" y="2718003"/>
            <a:ext cx="12636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mbria Math"/>
                <a:cs typeface="Cambria Math"/>
              </a:rPr>
              <a:t>𝑐ℎ𝑎𝑛𝑛𝑒𝑙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9" name="object 28"/>
          <p:cNvSpPr/>
          <p:nvPr/>
        </p:nvSpPr>
        <p:spPr>
          <a:xfrm>
            <a:off x="3687317" y="3547871"/>
            <a:ext cx="1624965" cy="114300"/>
          </a:xfrm>
          <a:custGeom>
            <a:avLst/>
            <a:gdLst/>
            <a:ahLst/>
            <a:cxnLst/>
            <a:rect l="l" t="t" r="r" b="b"/>
            <a:pathLst>
              <a:path w="1624964" h="114300">
                <a:moveTo>
                  <a:pt x="1510665" y="0"/>
                </a:moveTo>
                <a:lnTo>
                  <a:pt x="1510665" y="114300"/>
                </a:lnTo>
                <a:lnTo>
                  <a:pt x="1586865" y="76200"/>
                </a:lnTo>
                <a:lnTo>
                  <a:pt x="1529715" y="76200"/>
                </a:lnTo>
                <a:lnTo>
                  <a:pt x="1529715" y="38100"/>
                </a:lnTo>
                <a:lnTo>
                  <a:pt x="1586865" y="38100"/>
                </a:lnTo>
                <a:lnTo>
                  <a:pt x="1510665" y="0"/>
                </a:lnTo>
                <a:close/>
              </a:path>
              <a:path w="1624964" h="114300">
                <a:moveTo>
                  <a:pt x="1510665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510665" y="76200"/>
                </a:lnTo>
                <a:lnTo>
                  <a:pt x="1510665" y="38100"/>
                </a:lnTo>
                <a:close/>
              </a:path>
              <a:path w="1624964" h="114300">
                <a:moveTo>
                  <a:pt x="1586865" y="38100"/>
                </a:moveTo>
                <a:lnTo>
                  <a:pt x="1529715" y="38100"/>
                </a:lnTo>
                <a:lnTo>
                  <a:pt x="1529715" y="76200"/>
                </a:lnTo>
                <a:lnTo>
                  <a:pt x="1586865" y="76200"/>
                </a:lnTo>
                <a:lnTo>
                  <a:pt x="1624965" y="57150"/>
                </a:lnTo>
                <a:lnTo>
                  <a:pt x="1586865" y="38100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/>
          <p:cNvSpPr/>
          <p:nvPr/>
        </p:nvSpPr>
        <p:spPr>
          <a:xfrm>
            <a:off x="7823454" y="3547871"/>
            <a:ext cx="1780539" cy="114300"/>
          </a:xfrm>
          <a:custGeom>
            <a:avLst/>
            <a:gdLst/>
            <a:ahLst/>
            <a:cxnLst/>
            <a:rect l="l" t="t" r="r" b="b"/>
            <a:pathLst>
              <a:path w="1780540" h="114300">
                <a:moveTo>
                  <a:pt x="1665859" y="0"/>
                </a:moveTo>
                <a:lnTo>
                  <a:pt x="1665859" y="114300"/>
                </a:lnTo>
                <a:lnTo>
                  <a:pt x="1742059" y="76200"/>
                </a:lnTo>
                <a:lnTo>
                  <a:pt x="1684909" y="76200"/>
                </a:lnTo>
                <a:lnTo>
                  <a:pt x="1684909" y="38100"/>
                </a:lnTo>
                <a:lnTo>
                  <a:pt x="1742059" y="38100"/>
                </a:lnTo>
                <a:lnTo>
                  <a:pt x="1665859" y="0"/>
                </a:lnTo>
                <a:close/>
              </a:path>
              <a:path w="1780540" h="114300">
                <a:moveTo>
                  <a:pt x="1665859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665859" y="76200"/>
                </a:lnTo>
                <a:lnTo>
                  <a:pt x="1665859" y="38100"/>
                </a:lnTo>
                <a:close/>
              </a:path>
              <a:path w="1780540" h="114300">
                <a:moveTo>
                  <a:pt x="1742059" y="38100"/>
                </a:moveTo>
                <a:lnTo>
                  <a:pt x="1684909" y="38100"/>
                </a:lnTo>
                <a:lnTo>
                  <a:pt x="1684909" y="76200"/>
                </a:lnTo>
                <a:lnTo>
                  <a:pt x="1742059" y="76200"/>
                </a:lnTo>
                <a:lnTo>
                  <a:pt x="1780159" y="57150"/>
                </a:lnTo>
                <a:lnTo>
                  <a:pt x="1742059" y="38100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/>
          <p:cNvSpPr txBox="1"/>
          <p:nvPr/>
        </p:nvSpPr>
        <p:spPr>
          <a:xfrm>
            <a:off x="3313176" y="1915667"/>
            <a:ext cx="5504815" cy="462280"/>
          </a:xfrm>
          <a:prstGeom prst="rect">
            <a:avLst/>
          </a:prstGeom>
          <a:solidFill>
            <a:srgbClr val="B82B0E"/>
          </a:solidFill>
        </p:spPr>
        <p:txBody>
          <a:bodyPr vert="horz" wrap="square" lIns="0" tIns="3429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0"/>
              </a:spcBef>
            </a:pPr>
            <a:r>
              <a:rPr sz="2400" spc="-5" dirty="0">
                <a:solidFill>
                  <a:srgbClr val="FFFFFF"/>
                </a:solidFill>
                <a:latin typeface="微软雅黑"/>
                <a:cs typeface="微软雅黑"/>
              </a:rPr>
              <a:t>Th</a:t>
            </a:r>
            <a:r>
              <a:rPr sz="2400" dirty="0">
                <a:solidFill>
                  <a:srgbClr val="FFFFFF"/>
                </a:solidFill>
                <a:latin typeface="微软雅黑"/>
                <a:cs typeface="微软雅黑"/>
              </a:rPr>
              <a:t>e</a:t>
            </a:r>
            <a:r>
              <a:rPr sz="2400" spc="-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2400" dirty="0">
                <a:solidFill>
                  <a:srgbClr val="FFFFFF"/>
                </a:solidFill>
                <a:latin typeface="微软雅黑"/>
                <a:cs typeface="微软雅黑"/>
              </a:rPr>
              <a:t>shape</a:t>
            </a:r>
            <a:r>
              <a:rPr sz="2400" spc="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微软雅黑"/>
                <a:cs typeface="微软雅黑"/>
              </a:rPr>
              <a:t>o</a:t>
            </a:r>
            <a:r>
              <a:rPr sz="2400" dirty="0">
                <a:solidFill>
                  <a:srgbClr val="FFFFFF"/>
                </a:solidFill>
                <a:latin typeface="微软雅黑"/>
                <a:cs typeface="微软雅黑"/>
              </a:rPr>
              <a:t>f </a:t>
            </a:r>
            <a:r>
              <a:rPr sz="2400" spc="-45" dirty="0">
                <a:solidFill>
                  <a:srgbClr val="FFFFFF"/>
                </a:solidFill>
                <a:latin typeface="微软雅黑"/>
                <a:cs typeface="微软雅黑"/>
              </a:rPr>
              <a:t>k</a:t>
            </a:r>
            <a:r>
              <a:rPr sz="2400" spc="-5" dirty="0">
                <a:solidFill>
                  <a:srgbClr val="FFFFFF"/>
                </a:solidFill>
                <a:latin typeface="微软雅黑"/>
                <a:cs typeface="微软雅黑"/>
              </a:rPr>
              <a:t>e</a:t>
            </a:r>
            <a:r>
              <a:rPr sz="2400" spc="-15" dirty="0">
                <a:solidFill>
                  <a:srgbClr val="FFFFFF"/>
                </a:solidFill>
                <a:latin typeface="微软雅黑"/>
                <a:cs typeface="微软雅黑"/>
              </a:rPr>
              <a:t>r</a:t>
            </a:r>
            <a:r>
              <a:rPr sz="2400" spc="-5" dirty="0">
                <a:solidFill>
                  <a:srgbClr val="FFFFFF"/>
                </a:solidFill>
                <a:latin typeface="微软雅黑"/>
                <a:cs typeface="微软雅黑"/>
              </a:rPr>
              <a:t>ne</a:t>
            </a:r>
            <a:r>
              <a:rPr sz="2400" dirty="0">
                <a:solidFill>
                  <a:srgbClr val="FFFFFF"/>
                </a:solidFill>
                <a:latin typeface="微软雅黑"/>
                <a:cs typeface="微软雅黑"/>
              </a:rPr>
              <a:t>l</a:t>
            </a:r>
            <a:r>
              <a:rPr sz="2400" spc="-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微软雅黑"/>
                <a:cs typeface="微软雅黑"/>
              </a:rPr>
              <a:t>t</a:t>
            </a:r>
            <a:r>
              <a:rPr sz="2400" spc="-5" dirty="0">
                <a:solidFill>
                  <a:srgbClr val="FFFFFF"/>
                </a:solidFill>
                <a:latin typeface="微软雅黑"/>
                <a:cs typeface="微软雅黑"/>
              </a:rPr>
              <a:t>enso</a:t>
            </a:r>
            <a:r>
              <a:rPr sz="2400" dirty="0">
                <a:solidFill>
                  <a:srgbClr val="FFFFFF"/>
                </a:solidFill>
                <a:latin typeface="微软雅黑"/>
                <a:cs typeface="微软雅黑"/>
              </a:rPr>
              <a:t>r</a:t>
            </a:r>
            <a:r>
              <a:rPr sz="2400" spc="-5" dirty="0">
                <a:solidFill>
                  <a:srgbClr val="FFFFFF"/>
                </a:solidFill>
                <a:latin typeface="微软雅黑"/>
                <a:cs typeface="微软雅黑"/>
              </a:rPr>
              <a:t> i</a:t>
            </a:r>
            <a:r>
              <a:rPr sz="2400" dirty="0">
                <a:solidFill>
                  <a:srgbClr val="FFFFFF"/>
                </a:solidFill>
                <a:latin typeface="微软雅黑"/>
                <a:cs typeface="微软雅黑"/>
              </a:rPr>
              <a:t>s</a:t>
            </a:r>
            <a:r>
              <a:rPr sz="2400" spc="1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Cambria Math"/>
                <a:cs typeface="Cambria Math"/>
              </a:rPr>
              <a:t>(</a:t>
            </a:r>
            <a:r>
              <a:rPr sz="2400" spc="35" dirty="0">
                <a:solidFill>
                  <a:srgbClr val="FFFFFF"/>
                </a:solidFill>
                <a:latin typeface="Cambria Math"/>
                <a:cs typeface="Cambria Math"/>
              </a:rPr>
              <a:t>𝑛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,</a:t>
            </a:r>
            <a:r>
              <a:rPr sz="2400" spc="-135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3,</a:t>
            </a:r>
            <a:r>
              <a:rPr sz="2400" spc="-145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3)</a:t>
            </a:r>
            <a:endParaRPr sz="240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14635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</a:t>
            </a:r>
            <a:r>
              <a:rPr lang="zh-CN" altLang="en-US" dirty="0" smtClean="0"/>
              <a:t>个</a:t>
            </a:r>
            <a:r>
              <a:rPr lang="zh-CN" altLang="en-US" dirty="0">
                <a:solidFill>
                  <a:srgbClr val="FF0000"/>
                </a:solidFill>
              </a:rPr>
              <a:t>输出</a:t>
            </a:r>
            <a:r>
              <a:rPr lang="zh-CN" altLang="en-US" dirty="0" smtClean="0"/>
              <a:t>通道</a:t>
            </a:r>
            <a:endParaRPr lang="zh-CN" altLang="en-US" dirty="0"/>
          </a:p>
        </p:txBody>
      </p:sp>
      <p:grpSp>
        <p:nvGrpSpPr>
          <p:cNvPr id="3" name="object 3"/>
          <p:cNvGrpSpPr/>
          <p:nvPr/>
        </p:nvGrpSpPr>
        <p:grpSpPr>
          <a:xfrm>
            <a:off x="733044" y="2013204"/>
            <a:ext cx="1507490" cy="2647315"/>
            <a:chOff x="733044" y="2013204"/>
            <a:chExt cx="1507490" cy="2647315"/>
          </a:xfrm>
        </p:grpSpPr>
        <p:sp>
          <p:nvSpPr>
            <p:cNvPr id="4" name="object 4"/>
            <p:cNvSpPr/>
            <p:nvPr/>
          </p:nvSpPr>
          <p:spPr>
            <a:xfrm>
              <a:off x="751332" y="2691257"/>
              <a:ext cx="797560" cy="1507490"/>
            </a:xfrm>
            <a:custGeom>
              <a:avLst/>
              <a:gdLst/>
              <a:ahLst/>
              <a:cxnLst/>
              <a:rect l="l" t="t" r="r" b="b"/>
              <a:pathLst>
                <a:path w="797560" h="1507489">
                  <a:moveTo>
                    <a:pt x="797179" y="0"/>
                  </a:moveTo>
                  <a:lnTo>
                    <a:pt x="0" y="0"/>
                  </a:lnTo>
                  <a:lnTo>
                    <a:pt x="0" y="1507363"/>
                  </a:lnTo>
                  <a:lnTo>
                    <a:pt x="797179" y="1507363"/>
                  </a:lnTo>
                  <a:lnTo>
                    <a:pt x="7971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48511" y="2019300"/>
              <a:ext cx="672465" cy="2179320"/>
            </a:xfrm>
            <a:custGeom>
              <a:avLst/>
              <a:gdLst/>
              <a:ahLst/>
              <a:cxnLst/>
              <a:rect l="l" t="t" r="r" b="b"/>
              <a:pathLst>
                <a:path w="672464" h="2179320">
                  <a:moveTo>
                    <a:pt x="671957" y="0"/>
                  </a:moveTo>
                  <a:lnTo>
                    <a:pt x="0" y="671957"/>
                  </a:lnTo>
                  <a:lnTo>
                    <a:pt x="0" y="2179320"/>
                  </a:lnTo>
                  <a:lnTo>
                    <a:pt x="671957" y="1507363"/>
                  </a:lnTo>
                  <a:lnTo>
                    <a:pt x="671957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1332" y="2019300"/>
              <a:ext cx="1469390" cy="672465"/>
            </a:xfrm>
            <a:custGeom>
              <a:avLst/>
              <a:gdLst/>
              <a:ahLst/>
              <a:cxnLst/>
              <a:rect l="l" t="t" r="r" b="b"/>
              <a:pathLst>
                <a:path w="1469389" h="672464">
                  <a:moveTo>
                    <a:pt x="1469136" y="0"/>
                  </a:moveTo>
                  <a:lnTo>
                    <a:pt x="671957" y="0"/>
                  </a:lnTo>
                  <a:lnTo>
                    <a:pt x="0" y="671957"/>
                  </a:lnTo>
                  <a:lnTo>
                    <a:pt x="797179" y="671957"/>
                  </a:lnTo>
                  <a:lnTo>
                    <a:pt x="1469136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/>
            <p:cNvSpPr/>
            <p:nvPr/>
          </p:nvSpPr>
          <p:spPr>
            <a:xfrm>
              <a:off x="751332" y="2019300"/>
              <a:ext cx="1469390" cy="2179320"/>
            </a:xfrm>
            <a:custGeom>
              <a:avLst/>
              <a:gdLst/>
              <a:ahLst/>
              <a:cxnLst/>
              <a:rect l="l" t="t" r="r" b="b"/>
              <a:pathLst>
                <a:path w="1469389" h="2179320">
                  <a:moveTo>
                    <a:pt x="0" y="671957"/>
                  </a:moveTo>
                  <a:lnTo>
                    <a:pt x="671957" y="0"/>
                  </a:lnTo>
                  <a:lnTo>
                    <a:pt x="1469136" y="0"/>
                  </a:lnTo>
                  <a:lnTo>
                    <a:pt x="1469136" y="1507363"/>
                  </a:lnTo>
                  <a:lnTo>
                    <a:pt x="797179" y="2179320"/>
                  </a:lnTo>
                  <a:lnTo>
                    <a:pt x="0" y="2179320"/>
                  </a:lnTo>
                  <a:lnTo>
                    <a:pt x="0" y="671957"/>
                  </a:lnTo>
                  <a:close/>
                </a:path>
                <a:path w="1469389" h="2179320">
                  <a:moveTo>
                    <a:pt x="0" y="671957"/>
                  </a:moveTo>
                  <a:lnTo>
                    <a:pt x="797179" y="671957"/>
                  </a:lnTo>
                  <a:lnTo>
                    <a:pt x="1469136" y="0"/>
                  </a:lnTo>
                </a:path>
                <a:path w="1469389" h="2179320">
                  <a:moveTo>
                    <a:pt x="797179" y="671957"/>
                  </a:moveTo>
                  <a:lnTo>
                    <a:pt x="797179" y="2179320"/>
                  </a:lnTo>
                </a:path>
              </a:pathLst>
            </a:custGeom>
            <a:ln w="12192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/>
            <p:cNvSpPr/>
            <p:nvPr/>
          </p:nvSpPr>
          <p:spPr>
            <a:xfrm>
              <a:off x="752094" y="4245102"/>
              <a:ext cx="1469390" cy="396240"/>
            </a:xfrm>
            <a:custGeom>
              <a:avLst/>
              <a:gdLst/>
              <a:ahLst/>
              <a:cxnLst/>
              <a:rect l="l" t="t" r="r" b="b"/>
              <a:pathLst>
                <a:path w="1469389" h="396239">
                  <a:moveTo>
                    <a:pt x="1469136" y="0"/>
                  </a:moveTo>
                  <a:lnTo>
                    <a:pt x="1463626" y="39943"/>
                  </a:lnTo>
                  <a:lnTo>
                    <a:pt x="1447823" y="77140"/>
                  </a:lnTo>
                  <a:lnTo>
                    <a:pt x="1422817" y="110795"/>
                  </a:lnTo>
                  <a:lnTo>
                    <a:pt x="1389697" y="140112"/>
                  </a:lnTo>
                  <a:lnTo>
                    <a:pt x="1349552" y="164298"/>
                  </a:lnTo>
                  <a:lnTo>
                    <a:pt x="1303472" y="182558"/>
                  </a:lnTo>
                  <a:lnTo>
                    <a:pt x="1252546" y="194097"/>
                  </a:lnTo>
                  <a:lnTo>
                    <a:pt x="1197864" y="198120"/>
                  </a:lnTo>
                  <a:lnTo>
                    <a:pt x="1005839" y="198120"/>
                  </a:lnTo>
                  <a:lnTo>
                    <a:pt x="951157" y="202142"/>
                  </a:lnTo>
                  <a:lnTo>
                    <a:pt x="900231" y="213681"/>
                  </a:lnTo>
                  <a:lnTo>
                    <a:pt x="854151" y="231941"/>
                  </a:lnTo>
                  <a:lnTo>
                    <a:pt x="814006" y="256127"/>
                  </a:lnTo>
                  <a:lnTo>
                    <a:pt x="780886" y="285444"/>
                  </a:lnTo>
                  <a:lnTo>
                    <a:pt x="755880" y="319099"/>
                  </a:lnTo>
                  <a:lnTo>
                    <a:pt x="740077" y="356296"/>
                  </a:lnTo>
                  <a:lnTo>
                    <a:pt x="734568" y="396240"/>
                  </a:lnTo>
                  <a:lnTo>
                    <a:pt x="729058" y="356296"/>
                  </a:lnTo>
                  <a:lnTo>
                    <a:pt x="713255" y="319099"/>
                  </a:lnTo>
                  <a:lnTo>
                    <a:pt x="688247" y="285444"/>
                  </a:lnTo>
                  <a:lnTo>
                    <a:pt x="655123" y="256127"/>
                  </a:lnTo>
                  <a:lnTo>
                    <a:pt x="614972" y="231941"/>
                  </a:lnTo>
                  <a:lnTo>
                    <a:pt x="568883" y="213681"/>
                  </a:lnTo>
                  <a:lnTo>
                    <a:pt x="517944" y="202142"/>
                  </a:lnTo>
                  <a:lnTo>
                    <a:pt x="463245" y="198120"/>
                  </a:lnTo>
                  <a:lnTo>
                    <a:pt x="271322" y="198120"/>
                  </a:lnTo>
                  <a:lnTo>
                    <a:pt x="216641" y="194097"/>
                  </a:lnTo>
                  <a:lnTo>
                    <a:pt x="165711" y="182558"/>
                  </a:lnTo>
                  <a:lnTo>
                    <a:pt x="119623" y="164298"/>
                  </a:lnTo>
                  <a:lnTo>
                    <a:pt x="79468" y="140112"/>
                  </a:lnTo>
                  <a:lnTo>
                    <a:pt x="46337" y="110795"/>
                  </a:lnTo>
                  <a:lnTo>
                    <a:pt x="21321" y="77140"/>
                  </a:lnTo>
                  <a:lnTo>
                    <a:pt x="5512" y="39943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82B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9"/>
          <p:cNvSpPr txBox="1"/>
          <p:nvPr/>
        </p:nvSpPr>
        <p:spPr>
          <a:xfrm>
            <a:off x="966317" y="1696592"/>
            <a:ext cx="1269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𝑐ℎ𝑎𝑛𝑛𝑒𝑙</a:t>
            </a:r>
            <a:r>
              <a:rPr sz="1800" spc="1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6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𝑛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4156328" y="4112514"/>
            <a:ext cx="1517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404040"/>
                </a:solidFill>
                <a:latin typeface="Cambria Math"/>
                <a:cs typeface="Cambria Math"/>
              </a:rPr>
              <a:t>⋮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2" name="object 11"/>
          <p:cNvSpPr txBox="1"/>
          <p:nvPr/>
        </p:nvSpPr>
        <p:spPr>
          <a:xfrm>
            <a:off x="6297548" y="4112514"/>
            <a:ext cx="1517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404040"/>
                </a:solidFill>
                <a:latin typeface="Cambria Math"/>
                <a:cs typeface="Cambria Math"/>
              </a:rPr>
              <a:t>⋮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3500120" y="3983482"/>
            <a:ext cx="1517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B82B0E"/>
                </a:solidFill>
                <a:latin typeface="Cambria Math"/>
                <a:cs typeface="Cambria Math"/>
              </a:rPr>
              <a:t>⋮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2533142" y="2047493"/>
            <a:ext cx="1169035" cy="3474085"/>
          </a:xfrm>
          <a:custGeom>
            <a:avLst/>
            <a:gdLst/>
            <a:ahLst/>
            <a:cxnLst/>
            <a:rect l="l" t="t" r="r" b="b"/>
            <a:pathLst>
              <a:path w="1169035" h="3474085">
                <a:moveTo>
                  <a:pt x="1168527" y="3346323"/>
                </a:moveTo>
                <a:lnTo>
                  <a:pt x="1133919" y="3362147"/>
                </a:lnTo>
                <a:lnTo>
                  <a:pt x="52247" y="998575"/>
                </a:lnTo>
                <a:lnTo>
                  <a:pt x="1049324" y="1308912"/>
                </a:lnTo>
                <a:lnTo>
                  <a:pt x="1037971" y="1345311"/>
                </a:lnTo>
                <a:lnTo>
                  <a:pt x="1164082" y="1324737"/>
                </a:lnTo>
                <a:lnTo>
                  <a:pt x="1153502" y="1314577"/>
                </a:lnTo>
                <a:lnTo>
                  <a:pt x="1072007" y="1236218"/>
                </a:lnTo>
                <a:lnTo>
                  <a:pt x="1060653" y="1272590"/>
                </a:lnTo>
                <a:lnTo>
                  <a:pt x="56388" y="959980"/>
                </a:lnTo>
                <a:lnTo>
                  <a:pt x="1089050" y="88252"/>
                </a:lnTo>
                <a:lnTo>
                  <a:pt x="1113663" y="117348"/>
                </a:lnTo>
                <a:lnTo>
                  <a:pt x="1143939" y="46863"/>
                </a:lnTo>
                <a:lnTo>
                  <a:pt x="1164082" y="0"/>
                </a:lnTo>
                <a:lnTo>
                  <a:pt x="1039876" y="30099"/>
                </a:lnTo>
                <a:lnTo>
                  <a:pt x="1064437" y="59156"/>
                </a:lnTo>
                <a:lnTo>
                  <a:pt x="4953" y="953389"/>
                </a:lnTo>
                <a:lnTo>
                  <a:pt x="17106" y="967816"/>
                </a:lnTo>
                <a:lnTo>
                  <a:pt x="0" y="975614"/>
                </a:lnTo>
                <a:lnTo>
                  <a:pt x="1099248" y="3378009"/>
                </a:lnTo>
                <a:lnTo>
                  <a:pt x="1064641" y="3393821"/>
                </a:lnTo>
                <a:lnTo>
                  <a:pt x="1164082" y="3473958"/>
                </a:lnTo>
                <a:lnTo>
                  <a:pt x="1166812" y="3395345"/>
                </a:lnTo>
                <a:lnTo>
                  <a:pt x="1168527" y="3346323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/>
          <p:cNvSpPr/>
          <p:nvPr/>
        </p:nvSpPr>
        <p:spPr>
          <a:xfrm>
            <a:off x="4798314" y="1743455"/>
            <a:ext cx="1293495" cy="114300"/>
          </a:xfrm>
          <a:custGeom>
            <a:avLst/>
            <a:gdLst/>
            <a:ahLst/>
            <a:cxnLst/>
            <a:rect l="l" t="t" r="r" b="b"/>
            <a:pathLst>
              <a:path w="1293495" h="114300">
                <a:moveTo>
                  <a:pt x="1179195" y="0"/>
                </a:moveTo>
                <a:lnTo>
                  <a:pt x="1179195" y="114300"/>
                </a:lnTo>
                <a:lnTo>
                  <a:pt x="1255395" y="76200"/>
                </a:lnTo>
                <a:lnTo>
                  <a:pt x="1198245" y="76200"/>
                </a:lnTo>
                <a:lnTo>
                  <a:pt x="1198245" y="38100"/>
                </a:lnTo>
                <a:lnTo>
                  <a:pt x="1255395" y="38100"/>
                </a:lnTo>
                <a:lnTo>
                  <a:pt x="1179195" y="0"/>
                </a:lnTo>
                <a:close/>
              </a:path>
              <a:path w="1293495" h="114300">
                <a:moveTo>
                  <a:pt x="1179195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79195" y="76200"/>
                </a:lnTo>
                <a:lnTo>
                  <a:pt x="1179195" y="38100"/>
                </a:lnTo>
                <a:close/>
              </a:path>
              <a:path w="1293495" h="114300">
                <a:moveTo>
                  <a:pt x="1255395" y="38100"/>
                </a:moveTo>
                <a:lnTo>
                  <a:pt x="1198245" y="38100"/>
                </a:lnTo>
                <a:lnTo>
                  <a:pt x="1198245" y="76200"/>
                </a:lnTo>
                <a:lnTo>
                  <a:pt x="1255395" y="76200"/>
                </a:lnTo>
                <a:lnTo>
                  <a:pt x="1293495" y="57150"/>
                </a:lnTo>
                <a:lnTo>
                  <a:pt x="1255395" y="38100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5"/>
          <p:cNvGrpSpPr/>
          <p:nvPr/>
        </p:nvGrpSpPr>
        <p:grpSpPr>
          <a:xfrm>
            <a:off x="3806952" y="1286255"/>
            <a:ext cx="850900" cy="1149350"/>
            <a:chOff x="3806952" y="1286255"/>
            <a:chExt cx="850900" cy="1149350"/>
          </a:xfrm>
        </p:grpSpPr>
        <p:sp>
          <p:nvSpPr>
            <p:cNvPr id="17" name="object 16"/>
            <p:cNvSpPr/>
            <p:nvPr/>
          </p:nvSpPr>
          <p:spPr>
            <a:xfrm>
              <a:off x="3813048" y="1645348"/>
              <a:ext cx="485775" cy="784225"/>
            </a:xfrm>
            <a:custGeom>
              <a:avLst/>
              <a:gdLst/>
              <a:ahLst/>
              <a:cxnLst/>
              <a:rect l="l" t="t" r="r" b="b"/>
              <a:pathLst>
                <a:path w="485775" h="784225">
                  <a:moveTo>
                    <a:pt x="485203" y="0"/>
                  </a:moveTo>
                  <a:lnTo>
                    <a:pt x="0" y="0"/>
                  </a:lnTo>
                  <a:lnTo>
                    <a:pt x="0" y="783907"/>
                  </a:lnTo>
                  <a:lnTo>
                    <a:pt x="485203" y="783907"/>
                  </a:lnTo>
                  <a:lnTo>
                    <a:pt x="485203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/>
            <p:cNvSpPr/>
            <p:nvPr/>
          </p:nvSpPr>
          <p:spPr>
            <a:xfrm>
              <a:off x="4298315" y="1292351"/>
              <a:ext cx="353060" cy="1137285"/>
            </a:xfrm>
            <a:custGeom>
              <a:avLst/>
              <a:gdLst/>
              <a:ahLst/>
              <a:cxnLst/>
              <a:rect l="l" t="t" r="r" b="b"/>
              <a:pathLst>
                <a:path w="353060" h="1137285">
                  <a:moveTo>
                    <a:pt x="352933" y="0"/>
                  </a:moveTo>
                  <a:lnTo>
                    <a:pt x="0" y="352933"/>
                  </a:lnTo>
                  <a:lnTo>
                    <a:pt x="0" y="1136903"/>
                  </a:lnTo>
                  <a:lnTo>
                    <a:pt x="352933" y="783971"/>
                  </a:lnTo>
                  <a:lnTo>
                    <a:pt x="352933" y="0"/>
                  </a:lnTo>
                  <a:close/>
                </a:path>
              </a:pathLst>
            </a:custGeom>
            <a:solidFill>
              <a:srgbClr val="CDC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/>
            <p:cNvSpPr/>
            <p:nvPr/>
          </p:nvSpPr>
          <p:spPr>
            <a:xfrm>
              <a:off x="3813048" y="1292351"/>
              <a:ext cx="838200" cy="353060"/>
            </a:xfrm>
            <a:custGeom>
              <a:avLst/>
              <a:gdLst/>
              <a:ahLst/>
              <a:cxnLst/>
              <a:rect l="l" t="t" r="r" b="b"/>
              <a:pathLst>
                <a:path w="838200" h="353060">
                  <a:moveTo>
                    <a:pt x="838200" y="0"/>
                  </a:moveTo>
                  <a:lnTo>
                    <a:pt x="352932" y="0"/>
                  </a:lnTo>
                  <a:lnTo>
                    <a:pt x="0" y="352933"/>
                  </a:lnTo>
                  <a:lnTo>
                    <a:pt x="485266" y="352933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/>
            <p:cNvSpPr/>
            <p:nvPr/>
          </p:nvSpPr>
          <p:spPr>
            <a:xfrm>
              <a:off x="3813048" y="1292351"/>
              <a:ext cx="838200" cy="1137285"/>
            </a:xfrm>
            <a:custGeom>
              <a:avLst/>
              <a:gdLst/>
              <a:ahLst/>
              <a:cxnLst/>
              <a:rect l="l" t="t" r="r" b="b"/>
              <a:pathLst>
                <a:path w="838200" h="1137285">
                  <a:moveTo>
                    <a:pt x="0" y="352933"/>
                  </a:moveTo>
                  <a:lnTo>
                    <a:pt x="352932" y="0"/>
                  </a:lnTo>
                  <a:lnTo>
                    <a:pt x="838200" y="0"/>
                  </a:lnTo>
                  <a:lnTo>
                    <a:pt x="838200" y="783971"/>
                  </a:lnTo>
                  <a:lnTo>
                    <a:pt x="485266" y="1136903"/>
                  </a:lnTo>
                  <a:lnTo>
                    <a:pt x="0" y="1136903"/>
                  </a:lnTo>
                  <a:lnTo>
                    <a:pt x="0" y="352933"/>
                  </a:lnTo>
                  <a:close/>
                </a:path>
                <a:path w="838200" h="1137285">
                  <a:moveTo>
                    <a:pt x="0" y="352933"/>
                  </a:moveTo>
                  <a:lnTo>
                    <a:pt x="485266" y="352933"/>
                  </a:lnTo>
                  <a:lnTo>
                    <a:pt x="838200" y="0"/>
                  </a:lnTo>
                </a:path>
                <a:path w="838200" h="1137285">
                  <a:moveTo>
                    <a:pt x="485266" y="352933"/>
                  </a:moveTo>
                  <a:lnTo>
                    <a:pt x="485266" y="1136903"/>
                  </a:lnTo>
                </a:path>
              </a:pathLst>
            </a:custGeom>
            <a:ln w="12192">
              <a:solidFill>
                <a:srgbClr val="7E5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0"/>
          <p:cNvSpPr txBox="1"/>
          <p:nvPr/>
        </p:nvSpPr>
        <p:spPr>
          <a:xfrm>
            <a:off x="4534534" y="2079447"/>
            <a:ext cx="8001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-30" dirty="0">
                <a:solidFill>
                  <a:srgbClr val="404040"/>
                </a:solidFill>
                <a:latin typeface="Cambria Math"/>
                <a:cs typeface="Cambria Math"/>
              </a:rPr>
              <a:t>𝑓𝑖𝑙𝑡𝑒𝑟</a:t>
            </a:r>
            <a:r>
              <a:rPr sz="2175" spc="-44" baseline="-15325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2175" baseline="-15325">
              <a:latin typeface="Cambria Math"/>
              <a:cs typeface="Cambria Math"/>
            </a:endParaRPr>
          </a:p>
        </p:txBody>
      </p:sp>
      <p:grpSp>
        <p:nvGrpSpPr>
          <p:cNvPr id="22" name="object 21"/>
          <p:cNvGrpSpPr/>
          <p:nvPr/>
        </p:nvGrpSpPr>
        <p:grpSpPr>
          <a:xfrm>
            <a:off x="6167373" y="1232661"/>
            <a:ext cx="412115" cy="1145540"/>
            <a:chOff x="6167373" y="1232661"/>
            <a:chExt cx="412115" cy="1145540"/>
          </a:xfrm>
        </p:grpSpPr>
        <p:sp>
          <p:nvSpPr>
            <p:cNvPr id="23" name="object 22"/>
            <p:cNvSpPr/>
            <p:nvPr/>
          </p:nvSpPr>
          <p:spPr>
            <a:xfrm>
              <a:off x="6173723" y="1586801"/>
              <a:ext cx="52069" cy="784860"/>
            </a:xfrm>
            <a:custGeom>
              <a:avLst/>
              <a:gdLst/>
              <a:ahLst/>
              <a:cxnLst/>
              <a:rect l="l" t="t" r="r" b="b"/>
              <a:pathLst>
                <a:path w="52070" h="784860">
                  <a:moveTo>
                    <a:pt x="51503" y="0"/>
                  </a:moveTo>
                  <a:lnTo>
                    <a:pt x="0" y="0"/>
                  </a:lnTo>
                  <a:lnTo>
                    <a:pt x="0" y="784542"/>
                  </a:lnTo>
                  <a:lnTo>
                    <a:pt x="51503" y="784542"/>
                  </a:lnTo>
                  <a:lnTo>
                    <a:pt x="51503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3"/>
            <p:cNvSpPr/>
            <p:nvPr/>
          </p:nvSpPr>
          <p:spPr>
            <a:xfrm>
              <a:off x="6225285" y="1239011"/>
              <a:ext cx="347980" cy="1132840"/>
            </a:xfrm>
            <a:custGeom>
              <a:avLst/>
              <a:gdLst/>
              <a:ahLst/>
              <a:cxnLst/>
              <a:rect l="l" t="t" r="r" b="b"/>
              <a:pathLst>
                <a:path w="347979" h="1132839">
                  <a:moveTo>
                    <a:pt x="347725" y="0"/>
                  </a:moveTo>
                  <a:lnTo>
                    <a:pt x="0" y="347725"/>
                  </a:lnTo>
                  <a:lnTo>
                    <a:pt x="0" y="1132332"/>
                  </a:lnTo>
                  <a:lnTo>
                    <a:pt x="347725" y="784605"/>
                  </a:lnTo>
                  <a:lnTo>
                    <a:pt x="347725" y="0"/>
                  </a:lnTo>
                  <a:close/>
                </a:path>
              </a:pathLst>
            </a:custGeom>
            <a:solidFill>
              <a:srgbClr val="C9B8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/>
            <p:cNvSpPr/>
            <p:nvPr/>
          </p:nvSpPr>
          <p:spPr>
            <a:xfrm>
              <a:off x="6173723" y="1239011"/>
              <a:ext cx="399415" cy="347980"/>
            </a:xfrm>
            <a:custGeom>
              <a:avLst/>
              <a:gdLst/>
              <a:ahLst/>
              <a:cxnLst/>
              <a:rect l="l" t="t" r="r" b="b"/>
              <a:pathLst>
                <a:path w="399415" h="347980">
                  <a:moveTo>
                    <a:pt x="399287" y="0"/>
                  </a:moveTo>
                  <a:lnTo>
                    <a:pt x="347725" y="0"/>
                  </a:lnTo>
                  <a:lnTo>
                    <a:pt x="0" y="347725"/>
                  </a:lnTo>
                  <a:lnTo>
                    <a:pt x="51562" y="347725"/>
                  </a:lnTo>
                  <a:lnTo>
                    <a:pt x="399287" y="0"/>
                  </a:lnTo>
                  <a:close/>
                </a:path>
              </a:pathLst>
            </a:custGeom>
            <a:solidFill>
              <a:srgbClr val="FBEA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/>
            <p:cNvSpPr/>
            <p:nvPr/>
          </p:nvSpPr>
          <p:spPr>
            <a:xfrm>
              <a:off x="6173723" y="1239011"/>
              <a:ext cx="399415" cy="1132840"/>
            </a:xfrm>
            <a:custGeom>
              <a:avLst/>
              <a:gdLst/>
              <a:ahLst/>
              <a:cxnLst/>
              <a:rect l="l" t="t" r="r" b="b"/>
              <a:pathLst>
                <a:path w="399415" h="1132839">
                  <a:moveTo>
                    <a:pt x="0" y="347725"/>
                  </a:moveTo>
                  <a:lnTo>
                    <a:pt x="347725" y="0"/>
                  </a:lnTo>
                  <a:lnTo>
                    <a:pt x="399287" y="0"/>
                  </a:lnTo>
                  <a:lnTo>
                    <a:pt x="399287" y="784605"/>
                  </a:lnTo>
                  <a:lnTo>
                    <a:pt x="51562" y="1132332"/>
                  </a:lnTo>
                  <a:lnTo>
                    <a:pt x="0" y="1132332"/>
                  </a:lnTo>
                  <a:lnTo>
                    <a:pt x="0" y="347725"/>
                  </a:lnTo>
                  <a:close/>
                </a:path>
                <a:path w="399415" h="1132839">
                  <a:moveTo>
                    <a:pt x="0" y="347725"/>
                  </a:moveTo>
                  <a:lnTo>
                    <a:pt x="51562" y="347725"/>
                  </a:lnTo>
                  <a:lnTo>
                    <a:pt x="399287" y="0"/>
                  </a:lnTo>
                </a:path>
              </a:pathLst>
            </a:custGeom>
            <a:ln w="12192">
              <a:solidFill>
                <a:srgbClr val="843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/>
            <p:cNvSpPr/>
            <p:nvPr/>
          </p:nvSpPr>
          <p:spPr>
            <a:xfrm>
              <a:off x="6219189" y="1586737"/>
              <a:ext cx="12700" cy="784860"/>
            </a:xfrm>
            <a:custGeom>
              <a:avLst/>
              <a:gdLst/>
              <a:ahLst/>
              <a:cxnLst/>
              <a:rect l="l" t="t" r="r" b="b"/>
              <a:pathLst>
                <a:path w="12700" h="784860">
                  <a:moveTo>
                    <a:pt x="0" y="784606"/>
                  </a:moveTo>
                  <a:lnTo>
                    <a:pt x="12192" y="784606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784606"/>
                  </a:lnTo>
                  <a:close/>
                </a:path>
              </a:pathLst>
            </a:custGeom>
            <a:solidFill>
              <a:srgbClr val="843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7"/>
          <p:cNvSpPr txBox="1"/>
          <p:nvPr/>
        </p:nvSpPr>
        <p:spPr>
          <a:xfrm>
            <a:off x="6522719" y="2008377"/>
            <a:ext cx="16414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𝐹𝑒𝑎𝑡𝑢𝑟𝑒</a:t>
            </a:r>
            <a:r>
              <a:rPr sz="2000" spc="-25" dirty="0">
                <a:solidFill>
                  <a:srgbClr val="404040"/>
                </a:solidFill>
                <a:latin typeface="Cambria Math"/>
                <a:cs typeface="Cambria Math"/>
              </a:rPr>
              <a:t> 𝑚𝑎𝑝</a:t>
            </a:r>
            <a:r>
              <a:rPr sz="2175" spc="-37" baseline="-15325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2175" baseline="-15325">
              <a:latin typeface="Cambria Math"/>
              <a:cs typeface="Cambria Math"/>
            </a:endParaRPr>
          </a:p>
        </p:txBody>
      </p:sp>
      <p:sp>
        <p:nvSpPr>
          <p:cNvPr id="29" name="object 28"/>
          <p:cNvSpPr/>
          <p:nvPr/>
        </p:nvSpPr>
        <p:spPr>
          <a:xfrm>
            <a:off x="4798314" y="3258311"/>
            <a:ext cx="1213485" cy="114300"/>
          </a:xfrm>
          <a:custGeom>
            <a:avLst/>
            <a:gdLst/>
            <a:ahLst/>
            <a:cxnLst/>
            <a:rect l="l" t="t" r="r" b="b"/>
            <a:pathLst>
              <a:path w="1213485" h="114300">
                <a:moveTo>
                  <a:pt x="1099185" y="0"/>
                </a:moveTo>
                <a:lnTo>
                  <a:pt x="1099185" y="114300"/>
                </a:lnTo>
                <a:lnTo>
                  <a:pt x="1175385" y="76200"/>
                </a:lnTo>
                <a:lnTo>
                  <a:pt x="1118235" y="76200"/>
                </a:lnTo>
                <a:lnTo>
                  <a:pt x="1118235" y="38100"/>
                </a:lnTo>
                <a:lnTo>
                  <a:pt x="1175385" y="38100"/>
                </a:lnTo>
                <a:lnTo>
                  <a:pt x="1099185" y="0"/>
                </a:lnTo>
                <a:close/>
              </a:path>
              <a:path w="1213485" h="114300">
                <a:moveTo>
                  <a:pt x="1099185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099185" y="76200"/>
                </a:lnTo>
                <a:lnTo>
                  <a:pt x="1099185" y="38100"/>
                </a:lnTo>
                <a:close/>
              </a:path>
              <a:path w="1213485" h="114300">
                <a:moveTo>
                  <a:pt x="1175385" y="38100"/>
                </a:moveTo>
                <a:lnTo>
                  <a:pt x="1118235" y="38100"/>
                </a:lnTo>
                <a:lnTo>
                  <a:pt x="1118235" y="76200"/>
                </a:lnTo>
                <a:lnTo>
                  <a:pt x="1175385" y="76200"/>
                </a:lnTo>
                <a:lnTo>
                  <a:pt x="1213485" y="57150"/>
                </a:lnTo>
                <a:lnTo>
                  <a:pt x="1175385" y="38100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29"/>
          <p:cNvGrpSpPr/>
          <p:nvPr/>
        </p:nvGrpSpPr>
        <p:grpSpPr>
          <a:xfrm>
            <a:off x="3806952" y="2801111"/>
            <a:ext cx="850900" cy="1149350"/>
            <a:chOff x="3806952" y="2801111"/>
            <a:chExt cx="850900" cy="1149350"/>
          </a:xfrm>
        </p:grpSpPr>
        <p:sp>
          <p:nvSpPr>
            <p:cNvPr id="31" name="object 30"/>
            <p:cNvSpPr/>
            <p:nvPr/>
          </p:nvSpPr>
          <p:spPr>
            <a:xfrm>
              <a:off x="3813048" y="3160204"/>
              <a:ext cx="485775" cy="784225"/>
            </a:xfrm>
            <a:custGeom>
              <a:avLst/>
              <a:gdLst/>
              <a:ahLst/>
              <a:cxnLst/>
              <a:rect l="l" t="t" r="r" b="b"/>
              <a:pathLst>
                <a:path w="485775" h="784225">
                  <a:moveTo>
                    <a:pt x="485203" y="0"/>
                  </a:moveTo>
                  <a:lnTo>
                    <a:pt x="0" y="0"/>
                  </a:lnTo>
                  <a:lnTo>
                    <a:pt x="0" y="783907"/>
                  </a:lnTo>
                  <a:lnTo>
                    <a:pt x="485203" y="783907"/>
                  </a:lnTo>
                  <a:lnTo>
                    <a:pt x="485203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1"/>
            <p:cNvSpPr/>
            <p:nvPr/>
          </p:nvSpPr>
          <p:spPr>
            <a:xfrm>
              <a:off x="4298315" y="2807207"/>
              <a:ext cx="353060" cy="1137285"/>
            </a:xfrm>
            <a:custGeom>
              <a:avLst/>
              <a:gdLst/>
              <a:ahLst/>
              <a:cxnLst/>
              <a:rect l="l" t="t" r="r" b="b"/>
              <a:pathLst>
                <a:path w="353060" h="1137285">
                  <a:moveTo>
                    <a:pt x="352933" y="0"/>
                  </a:moveTo>
                  <a:lnTo>
                    <a:pt x="0" y="352932"/>
                  </a:lnTo>
                  <a:lnTo>
                    <a:pt x="0" y="1136903"/>
                  </a:lnTo>
                  <a:lnTo>
                    <a:pt x="352933" y="783970"/>
                  </a:lnTo>
                  <a:lnTo>
                    <a:pt x="352933" y="0"/>
                  </a:lnTo>
                  <a:close/>
                </a:path>
              </a:pathLst>
            </a:custGeom>
            <a:solidFill>
              <a:srgbClr val="CDC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/>
            <p:cNvSpPr/>
            <p:nvPr/>
          </p:nvSpPr>
          <p:spPr>
            <a:xfrm>
              <a:off x="3813048" y="2807207"/>
              <a:ext cx="838200" cy="353060"/>
            </a:xfrm>
            <a:custGeom>
              <a:avLst/>
              <a:gdLst/>
              <a:ahLst/>
              <a:cxnLst/>
              <a:rect l="l" t="t" r="r" b="b"/>
              <a:pathLst>
                <a:path w="838200" h="353060">
                  <a:moveTo>
                    <a:pt x="838200" y="0"/>
                  </a:moveTo>
                  <a:lnTo>
                    <a:pt x="352932" y="0"/>
                  </a:lnTo>
                  <a:lnTo>
                    <a:pt x="0" y="352932"/>
                  </a:lnTo>
                  <a:lnTo>
                    <a:pt x="485266" y="352932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/>
            <p:cNvSpPr/>
            <p:nvPr/>
          </p:nvSpPr>
          <p:spPr>
            <a:xfrm>
              <a:off x="3813048" y="2807207"/>
              <a:ext cx="838200" cy="1137285"/>
            </a:xfrm>
            <a:custGeom>
              <a:avLst/>
              <a:gdLst/>
              <a:ahLst/>
              <a:cxnLst/>
              <a:rect l="l" t="t" r="r" b="b"/>
              <a:pathLst>
                <a:path w="838200" h="1137285">
                  <a:moveTo>
                    <a:pt x="0" y="352932"/>
                  </a:moveTo>
                  <a:lnTo>
                    <a:pt x="352932" y="0"/>
                  </a:lnTo>
                  <a:lnTo>
                    <a:pt x="838200" y="0"/>
                  </a:lnTo>
                  <a:lnTo>
                    <a:pt x="838200" y="783970"/>
                  </a:lnTo>
                  <a:lnTo>
                    <a:pt x="485266" y="1136903"/>
                  </a:lnTo>
                  <a:lnTo>
                    <a:pt x="0" y="1136903"/>
                  </a:lnTo>
                  <a:lnTo>
                    <a:pt x="0" y="352932"/>
                  </a:lnTo>
                  <a:close/>
                </a:path>
                <a:path w="838200" h="1137285">
                  <a:moveTo>
                    <a:pt x="0" y="352932"/>
                  </a:moveTo>
                  <a:lnTo>
                    <a:pt x="485266" y="352932"/>
                  </a:lnTo>
                  <a:lnTo>
                    <a:pt x="838200" y="0"/>
                  </a:lnTo>
                </a:path>
                <a:path w="838200" h="1137285">
                  <a:moveTo>
                    <a:pt x="485266" y="352932"/>
                  </a:moveTo>
                  <a:lnTo>
                    <a:pt x="485266" y="1136903"/>
                  </a:lnTo>
                </a:path>
              </a:pathLst>
            </a:custGeom>
            <a:ln w="12192">
              <a:solidFill>
                <a:srgbClr val="7E5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4"/>
          <p:cNvSpPr txBox="1"/>
          <p:nvPr/>
        </p:nvSpPr>
        <p:spPr>
          <a:xfrm>
            <a:off x="4556886" y="3626358"/>
            <a:ext cx="6756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𝑓𝑖𝑙𝑡</a:t>
            </a:r>
            <a:r>
              <a:rPr sz="2000" spc="5" dirty="0">
                <a:solidFill>
                  <a:srgbClr val="404040"/>
                </a:solidFill>
                <a:latin typeface="Cambria Math"/>
                <a:cs typeface="Cambria Math"/>
              </a:rPr>
              <a:t>𝑒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𝑟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6" name="object 35"/>
          <p:cNvSpPr txBox="1"/>
          <p:nvPr/>
        </p:nvSpPr>
        <p:spPr>
          <a:xfrm>
            <a:off x="5178678" y="3746753"/>
            <a:ext cx="13335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40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endParaRPr sz="1450">
              <a:latin typeface="Cambria Math"/>
              <a:cs typeface="Cambria Math"/>
            </a:endParaRPr>
          </a:p>
        </p:txBody>
      </p:sp>
      <p:grpSp>
        <p:nvGrpSpPr>
          <p:cNvPr id="37" name="object 36"/>
          <p:cNvGrpSpPr/>
          <p:nvPr/>
        </p:nvGrpSpPr>
        <p:grpSpPr>
          <a:xfrm>
            <a:off x="6167373" y="2745994"/>
            <a:ext cx="412115" cy="1146810"/>
            <a:chOff x="6167373" y="2745994"/>
            <a:chExt cx="412115" cy="1146810"/>
          </a:xfrm>
        </p:grpSpPr>
        <p:sp>
          <p:nvSpPr>
            <p:cNvPr id="38" name="object 37"/>
            <p:cNvSpPr/>
            <p:nvPr/>
          </p:nvSpPr>
          <p:spPr>
            <a:xfrm>
              <a:off x="6173723" y="3100120"/>
              <a:ext cx="52069" cy="786130"/>
            </a:xfrm>
            <a:custGeom>
              <a:avLst/>
              <a:gdLst/>
              <a:ahLst/>
              <a:cxnLst/>
              <a:rect l="l" t="t" r="r" b="b"/>
              <a:pathLst>
                <a:path w="52070" h="786129">
                  <a:moveTo>
                    <a:pt x="51504" y="0"/>
                  </a:moveTo>
                  <a:lnTo>
                    <a:pt x="0" y="0"/>
                  </a:lnTo>
                  <a:lnTo>
                    <a:pt x="0" y="786079"/>
                  </a:lnTo>
                  <a:lnTo>
                    <a:pt x="51504" y="786079"/>
                  </a:lnTo>
                  <a:lnTo>
                    <a:pt x="51504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8"/>
            <p:cNvSpPr/>
            <p:nvPr/>
          </p:nvSpPr>
          <p:spPr>
            <a:xfrm>
              <a:off x="6225285" y="2752344"/>
              <a:ext cx="347980" cy="1134110"/>
            </a:xfrm>
            <a:custGeom>
              <a:avLst/>
              <a:gdLst/>
              <a:ahLst/>
              <a:cxnLst/>
              <a:rect l="l" t="t" r="r" b="b"/>
              <a:pathLst>
                <a:path w="347979" h="1134110">
                  <a:moveTo>
                    <a:pt x="347725" y="0"/>
                  </a:moveTo>
                  <a:lnTo>
                    <a:pt x="0" y="347725"/>
                  </a:lnTo>
                  <a:lnTo>
                    <a:pt x="0" y="1133855"/>
                  </a:lnTo>
                  <a:lnTo>
                    <a:pt x="347725" y="786129"/>
                  </a:lnTo>
                  <a:lnTo>
                    <a:pt x="347725" y="0"/>
                  </a:lnTo>
                  <a:close/>
                </a:path>
              </a:pathLst>
            </a:custGeom>
            <a:solidFill>
              <a:srgbClr val="AEB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9"/>
            <p:cNvSpPr/>
            <p:nvPr/>
          </p:nvSpPr>
          <p:spPr>
            <a:xfrm>
              <a:off x="6173723" y="2752344"/>
              <a:ext cx="399415" cy="347980"/>
            </a:xfrm>
            <a:custGeom>
              <a:avLst/>
              <a:gdLst/>
              <a:ahLst/>
              <a:cxnLst/>
              <a:rect l="l" t="t" r="r" b="b"/>
              <a:pathLst>
                <a:path w="399415" h="347980">
                  <a:moveTo>
                    <a:pt x="399287" y="0"/>
                  </a:moveTo>
                  <a:lnTo>
                    <a:pt x="347725" y="0"/>
                  </a:lnTo>
                  <a:lnTo>
                    <a:pt x="0" y="347725"/>
                  </a:lnTo>
                  <a:lnTo>
                    <a:pt x="51562" y="347725"/>
                  </a:lnTo>
                  <a:lnTo>
                    <a:pt x="399287" y="0"/>
                  </a:lnTo>
                  <a:close/>
                </a:path>
              </a:pathLst>
            </a:custGeom>
            <a:solidFill>
              <a:srgbClr val="E0E8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0"/>
            <p:cNvSpPr/>
            <p:nvPr/>
          </p:nvSpPr>
          <p:spPr>
            <a:xfrm>
              <a:off x="6173723" y="2752344"/>
              <a:ext cx="399415" cy="1134110"/>
            </a:xfrm>
            <a:custGeom>
              <a:avLst/>
              <a:gdLst/>
              <a:ahLst/>
              <a:cxnLst/>
              <a:rect l="l" t="t" r="r" b="b"/>
              <a:pathLst>
                <a:path w="399415" h="1134110">
                  <a:moveTo>
                    <a:pt x="0" y="347725"/>
                  </a:moveTo>
                  <a:lnTo>
                    <a:pt x="347725" y="0"/>
                  </a:lnTo>
                  <a:lnTo>
                    <a:pt x="399287" y="0"/>
                  </a:lnTo>
                  <a:lnTo>
                    <a:pt x="399287" y="786129"/>
                  </a:lnTo>
                  <a:lnTo>
                    <a:pt x="51562" y="1133855"/>
                  </a:lnTo>
                  <a:lnTo>
                    <a:pt x="0" y="1133855"/>
                  </a:lnTo>
                  <a:lnTo>
                    <a:pt x="0" y="347725"/>
                  </a:lnTo>
                  <a:close/>
                </a:path>
                <a:path w="399415" h="1134110">
                  <a:moveTo>
                    <a:pt x="0" y="347725"/>
                  </a:moveTo>
                  <a:lnTo>
                    <a:pt x="51562" y="347725"/>
                  </a:lnTo>
                  <a:lnTo>
                    <a:pt x="399287" y="0"/>
                  </a:lnTo>
                </a:path>
              </a:pathLst>
            </a:custGeom>
            <a:ln w="12192">
              <a:solidFill>
                <a:srgbClr val="1F38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1"/>
            <p:cNvSpPr/>
            <p:nvPr/>
          </p:nvSpPr>
          <p:spPr>
            <a:xfrm>
              <a:off x="6219189" y="3100070"/>
              <a:ext cx="12700" cy="786130"/>
            </a:xfrm>
            <a:custGeom>
              <a:avLst/>
              <a:gdLst/>
              <a:ahLst/>
              <a:cxnLst/>
              <a:rect l="l" t="t" r="r" b="b"/>
              <a:pathLst>
                <a:path w="12700" h="786129">
                  <a:moveTo>
                    <a:pt x="0" y="786129"/>
                  </a:moveTo>
                  <a:lnTo>
                    <a:pt x="12192" y="786129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786129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2"/>
          <p:cNvSpPr txBox="1"/>
          <p:nvPr/>
        </p:nvSpPr>
        <p:spPr>
          <a:xfrm>
            <a:off x="6519671" y="3566921"/>
            <a:ext cx="164718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𝐹𝑒𝑎𝑡𝑢𝑟𝑒</a:t>
            </a:r>
            <a:r>
              <a:rPr sz="2000" spc="-3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mbria Math"/>
                <a:cs typeface="Cambria Math"/>
              </a:rPr>
              <a:t>𝑚𝑎𝑝</a:t>
            </a:r>
            <a:r>
              <a:rPr sz="2175" spc="-15" baseline="-15325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endParaRPr sz="2175" baseline="-15325">
              <a:latin typeface="Cambria Math"/>
              <a:cs typeface="Cambria Math"/>
            </a:endParaRPr>
          </a:p>
        </p:txBody>
      </p:sp>
      <p:sp>
        <p:nvSpPr>
          <p:cNvPr id="44" name="object 43"/>
          <p:cNvSpPr/>
          <p:nvPr/>
        </p:nvSpPr>
        <p:spPr>
          <a:xfrm>
            <a:off x="4798314" y="5475732"/>
            <a:ext cx="1213485" cy="114300"/>
          </a:xfrm>
          <a:custGeom>
            <a:avLst/>
            <a:gdLst/>
            <a:ahLst/>
            <a:cxnLst/>
            <a:rect l="l" t="t" r="r" b="b"/>
            <a:pathLst>
              <a:path w="1213485" h="114300">
                <a:moveTo>
                  <a:pt x="1099185" y="0"/>
                </a:moveTo>
                <a:lnTo>
                  <a:pt x="1099185" y="114300"/>
                </a:lnTo>
                <a:lnTo>
                  <a:pt x="1175385" y="76200"/>
                </a:lnTo>
                <a:lnTo>
                  <a:pt x="1118235" y="76200"/>
                </a:lnTo>
                <a:lnTo>
                  <a:pt x="1118235" y="38100"/>
                </a:lnTo>
                <a:lnTo>
                  <a:pt x="1175385" y="38100"/>
                </a:lnTo>
                <a:lnTo>
                  <a:pt x="1099185" y="0"/>
                </a:lnTo>
                <a:close/>
              </a:path>
              <a:path w="1213485" h="114300">
                <a:moveTo>
                  <a:pt x="1099185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099185" y="76200"/>
                </a:lnTo>
                <a:lnTo>
                  <a:pt x="1099185" y="38100"/>
                </a:lnTo>
                <a:close/>
              </a:path>
              <a:path w="1213485" h="114300">
                <a:moveTo>
                  <a:pt x="1175385" y="38100"/>
                </a:moveTo>
                <a:lnTo>
                  <a:pt x="1118235" y="38100"/>
                </a:lnTo>
                <a:lnTo>
                  <a:pt x="1118235" y="76200"/>
                </a:lnTo>
                <a:lnTo>
                  <a:pt x="1175385" y="76200"/>
                </a:lnTo>
                <a:lnTo>
                  <a:pt x="1213485" y="57150"/>
                </a:lnTo>
                <a:lnTo>
                  <a:pt x="1175385" y="38100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4"/>
          <p:cNvGrpSpPr/>
          <p:nvPr/>
        </p:nvGrpSpPr>
        <p:grpSpPr>
          <a:xfrm>
            <a:off x="3806952" y="4945379"/>
            <a:ext cx="850900" cy="1149350"/>
            <a:chOff x="3806952" y="4945379"/>
            <a:chExt cx="850900" cy="1149350"/>
          </a:xfrm>
        </p:grpSpPr>
        <p:sp>
          <p:nvSpPr>
            <p:cNvPr id="46" name="object 45"/>
            <p:cNvSpPr/>
            <p:nvPr/>
          </p:nvSpPr>
          <p:spPr>
            <a:xfrm>
              <a:off x="3813048" y="5304472"/>
              <a:ext cx="485775" cy="784225"/>
            </a:xfrm>
            <a:custGeom>
              <a:avLst/>
              <a:gdLst/>
              <a:ahLst/>
              <a:cxnLst/>
              <a:rect l="l" t="t" r="r" b="b"/>
              <a:pathLst>
                <a:path w="485775" h="784225">
                  <a:moveTo>
                    <a:pt x="485203" y="0"/>
                  </a:moveTo>
                  <a:lnTo>
                    <a:pt x="0" y="0"/>
                  </a:lnTo>
                  <a:lnTo>
                    <a:pt x="0" y="783907"/>
                  </a:lnTo>
                  <a:lnTo>
                    <a:pt x="485203" y="783907"/>
                  </a:lnTo>
                  <a:lnTo>
                    <a:pt x="485203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/>
            <p:cNvSpPr/>
            <p:nvPr/>
          </p:nvSpPr>
          <p:spPr>
            <a:xfrm>
              <a:off x="4298315" y="4951475"/>
              <a:ext cx="353060" cy="1137285"/>
            </a:xfrm>
            <a:custGeom>
              <a:avLst/>
              <a:gdLst/>
              <a:ahLst/>
              <a:cxnLst/>
              <a:rect l="l" t="t" r="r" b="b"/>
              <a:pathLst>
                <a:path w="353060" h="1137285">
                  <a:moveTo>
                    <a:pt x="352933" y="0"/>
                  </a:moveTo>
                  <a:lnTo>
                    <a:pt x="0" y="352933"/>
                  </a:lnTo>
                  <a:lnTo>
                    <a:pt x="0" y="1136904"/>
                  </a:lnTo>
                  <a:lnTo>
                    <a:pt x="352933" y="783907"/>
                  </a:lnTo>
                  <a:lnTo>
                    <a:pt x="352933" y="0"/>
                  </a:lnTo>
                  <a:close/>
                </a:path>
              </a:pathLst>
            </a:custGeom>
            <a:solidFill>
              <a:srgbClr val="CDC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7"/>
            <p:cNvSpPr/>
            <p:nvPr/>
          </p:nvSpPr>
          <p:spPr>
            <a:xfrm>
              <a:off x="3813048" y="4951475"/>
              <a:ext cx="838200" cy="353060"/>
            </a:xfrm>
            <a:custGeom>
              <a:avLst/>
              <a:gdLst/>
              <a:ahLst/>
              <a:cxnLst/>
              <a:rect l="l" t="t" r="r" b="b"/>
              <a:pathLst>
                <a:path w="838200" h="353060">
                  <a:moveTo>
                    <a:pt x="838200" y="0"/>
                  </a:moveTo>
                  <a:lnTo>
                    <a:pt x="352932" y="0"/>
                  </a:lnTo>
                  <a:lnTo>
                    <a:pt x="0" y="352933"/>
                  </a:lnTo>
                  <a:lnTo>
                    <a:pt x="485266" y="352933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8"/>
            <p:cNvSpPr/>
            <p:nvPr/>
          </p:nvSpPr>
          <p:spPr>
            <a:xfrm>
              <a:off x="3813048" y="4951475"/>
              <a:ext cx="838200" cy="1137285"/>
            </a:xfrm>
            <a:custGeom>
              <a:avLst/>
              <a:gdLst/>
              <a:ahLst/>
              <a:cxnLst/>
              <a:rect l="l" t="t" r="r" b="b"/>
              <a:pathLst>
                <a:path w="838200" h="1137285">
                  <a:moveTo>
                    <a:pt x="0" y="352933"/>
                  </a:moveTo>
                  <a:lnTo>
                    <a:pt x="352932" y="0"/>
                  </a:lnTo>
                  <a:lnTo>
                    <a:pt x="838200" y="0"/>
                  </a:lnTo>
                  <a:lnTo>
                    <a:pt x="838200" y="783907"/>
                  </a:lnTo>
                  <a:lnTo>
                    <a:pt x="485266" y="1136904"/>
                  </a:lnTo>
                  <a:lnTo>
                    <a:pt x="0" y="1136904"/>
                  </a:lnTo>
                  <a:lnTo>
                    <a:pt x="0" y="352933"/>
                  </a:lnTo>
                  <a:close/>
                </a:path>
                <a:path w="838200" h="1137285">
                  <a:moveTo>
                    <a:pt x="0" y="352933"/>
                  </a:moveTo>
                  <a:lnTo>
                    <a:pt x="485266" y="352933"/>
                  </a:lnTo>
                  <a:lnTo>
                    <a:pt x="838200" y="0"/>
                  </a:lnTo>
                </a:path>
                <a:path w="838200" h="1137285">
                  <a:moveTo>
                    <a:pt x="485266" y="352933"/>
                  </a:moveTo>
                  <a:lnTo>
                    <a:pt x="485266" y="1136904"/>
                  </a:lnTo>
                </a:path>
              </a:pathLst>
            </a:custGeom>
            <a:ln w="12192">
              <a:solidFill>
                <a:srgbClr val="7E5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49"/>
          <p:cNvSpPr txBox="1"/>
          <p:nvPr/>
        </p:nvSpPr>
        <p:spPr>
          <a:xfrm>
            <a:off x="4534534" y="5745886"/>
            <a:ext cx="85661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solidFill>
                  <a:srgbClr val="404040"/>
                </a:solidFill>
                <a:latin typeface="Cambria Math"/>
                <a:cs typeface="Cambria Math"/>
              </a:rPr>
              <a:t>𝑓𝑖𝑙𝑡𝑒𝑟</a:t>
            </a:r>
            <a:r>
              <a:rPr sz="2175" spc="-37" baseline="-15325" dirty="0">
                <a:solidFill>
                  <a:srgbClr val="404040"/>
                </a:solidFill>
                <a:latin typeface="Cambria Math"/>
                <a:cs typeface="Cambria Math"/>
              </a:rPr>
              <a:t>𝑚</a:t>
            </a:r>
            <a:endParaRPr sz="2175" baseline="-15325">
              <a:latin typeface="Cambria Math"/>
              <a:cs typeface="Cambria Math"/>
            </a:endParaRPr>
          </a:p>
        </p:txBody>
      </p:sp>
      <p:grpSp>
        <p:nvGrpSpPr>
          <p:cNvPr id="51" name="object 50"/>
          <p:cNvGrpSpPr/>
          <p:nvPr/>
        </p:nvGrpSpPr>
        <p:grpSpPr>
          <a:xfrm>
            <a:off x="6167373" y="4891785"/>
            <a:ext cx="412115" cy="1145540"/>
            <a:chOff x="6167373" y="4891785"/>
            <a:chExt cx="412115" cy="1145540"/>
          </a:xfrm>
        </p:grpSpPr>
        <p:sp>
          <p:nvSpPr>
            <p:cNvPr id="52" name="object 51"/>
            <p:cNvSpPr/>
            <p:nvPr/>
          </p:nvSpPr>
          <p:spPr>
            <a:xfrm>
              <a:off x="6173723" y="5245925"/>
              <a:ext cx="52069" cy="784860"/>
            </a:xfrm>
            <a:custGeom>
              <a:avLst/>
              <a:gdLst/>
              <a:ahLst/>
              <a:cxnLst/>
              <a:rect l="l" t="t" r="r" b="b"/>
              <a:pathLst>
                <a:path w="52070" h="784860">
                  <a:moveTo>
                    <a:pt x="51503" y="0"/>
                  </a:moveTo>
                  <a:lnTo>
                    <a:pt x="0" y="0"/>
                  </a:lnTo>
                  <a:lnTo>
                    <a:pt x="0" y="784542"/>
                  </a:lnTo>
                  <a:lnTo>
                    <a:pt x="51503" y="784542"/>
                  </a:lnTo>
                  <a:lnTo>
                    <a:pt x="51503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2"/>
            <p:cNvSpPr/>
            <p:nvPr/>
          </p:nvSpPr>
          <p:spPr>
            <a:xfrm>
              <a:off x="6225285" y="4898135"/>
              <a:ext cx="347980" cy="1132840"/>
            </a:xfrm>
            <a:custGeom>
              <a:avLst/>
              <a:gdLst/>
              <a:ahLst/>
              <a:cxnLst/>
              <a:rect l="l" t="t" r="r" b="b"/>
              <a:pathLst>
                <a:path w="347979" h="1132839">
                  <a:moveTo>
                    <a:pt x="347725" y="0"/>
                  </a:moveTo>
                  <a:lnTo>
                    <a:pt x="0" y="347725"/>
                  </a:lnTo>
                  <a:lnTo>
                    <a:pt x="0" y="1132332"/>
                  </a:lnTo>
                  <a:lnTo>
                    <a:pt x="347725" y="784542"/>
                  </a:lnTo>
                  <a:lnTo>
                    <a:pt x="347725" y="0"/>
                  </a:lnTo>
                  <a:close/>
                </a:path>
              </a:pathLst>
            </a:custGeom>
            <a:solidFill>
              <a:srgbClr val="B6C1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3"/>
            <p:cNvSpPr/>
            <p:nvPr/>
          </p:nvSpPr>
          <p:spPr>
            <a:xfrm>
              <a:off x="6173723" y="4898135"/>
              <a:ext cx="399415" cy="347980"/>
            </a:xfrm>
            <a:custGeom>
              <a:avLst/>
              <a:gdLst/>
              <a:ahLst/>
              <a:cxnLst/>
              <a:rect l="l" t="t" r="r" b="b"/>
              <a:pathLst>
                <a:path w="399415" h="347979">
                  <a:moveTo>
                    <a:pt x="399287" y="0"/>
                  </a:moveTo>
                  <a:lnTo>
                    <a:pt x="347725" y="0"/>
                  </a:lnTo>
                  <a:lnTo>
                    <a:pt x="0" y="347725"/>
                  </a:lnTo>
                  <a:lnTo>
                    <a:pt x="51562" y="347725"/>
                  </a:lnTo>
                  <a:lnTo>
                    <a:pt x="399287" y="0"/>
                  </a:lnTo>
                  <a:close/>
                </a:path>
              </a:pathLst>
            </a:custGeom>
            <a:solidFill>
              <a:srgbClr val="E8F3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4"/>
            <p:cNvSpPr/>
            <p:nvPr/>
          </p:nvSpPr>
          <p:spPr>
            <a:xfrm>
              <a:off x="6173723" y="4898135"/>
              <a:ext cx="399415" cy="1132840"/>
            </a:xfrm>
            <a:custGeom>
              <a:avLst/>
              <a:gdLst/>
              <a:ahLst/>
              <a:cxnLst/>
              <a:rect l="l" t="t" r="r" b="b"/>
              <a:pathLst>
                <a:path w="399415" h="1132839">
                  <a:moveTo>
                    <a:pt x="0" y="347725"/>
                  </a:moveTo>
                  <a:lnTo>
                    <a:pt x="347725" y="0"/>
                  </a:lnTo>
                  <a:lnTo>
                    <a:pt x="399287" y="0"/>
                  </a:lnTo>
                  <a:lnTo>
                    <a:pt x="399287" y="784542"/>
                  </a:lnTo>
                  <a:lnTo>
                    <a:pt x="51562" y="1132332"/>
                  </a:lnTo>
                  <a:lnTo>
                    <a:pt x="0" y="1132332"/>
                  </a:lnTo>
                  <a:lnTo>
                    <a:pt x="0" y="347725"/>
                  </a:lnTo>
                  <a:close/>
                </a:path>
                <a:path w="399415" h="1132839">
                  <a:moveTo>
                    <a:pt x="0" y="347725"/>
                  </a:moveTo>
                  <a:lnTo>
                    <a:pt x="51562" y="347725"/>
                  </a:lnTo>
                  <a:lnTo>
                    <a:pt x="399287" y="0"/>
                  </a:lnTo>
                </a:path>
              </a:pathLst>
            </a:custGeom>
            <a:ln w="12192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5"/>
            <p:cNvSpPr/>
            <p:nvPr/>
          </p:nvSpPr>
          <p:spPr>
            <a:xfrm>
              <a:off x="6219189" y="5245861"/>
              <a:ext cx="12700" cy="784860"/>
            </a:xfrm>
            <a:custGeom>
              <a:avLst/>
              <a:gdLst/>
              <a:ahLst/>
              <a:cxnLst/>
              <a:rect l="l" t="t" r="r" b="b"/>
              <a:pathLst>
                <a:path w="12700" h="784860">
                  <a:moveTo>
                    <a:pt x="0" y="784606"/>
                  </a:moveTo>
                  <a:lnTo>
                    <a:pt x="12192" y="784606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784606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6"/>
          <p:cNvSpPr txBox="1"/>
          <p:nvPr/>
        </p:nvSpPr>
        <p:spPr>
          <a:xfrm>
            <a:off x="6522719" y="5738876"/>
            <a:ext cx="17119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𝐹𝑒𝑎𝑡𝑢𝑟𝑒</a:t>
            </a:r>
            <a:r>
              <a:rPr sz="2000" spc="-3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Cambria Math"/>
                <a:cs typeface="Cambria Math"/>
              </a:rPr>
              <a:t>𝑚𝑎𝑝</a:t>
            </a:r>
            <a:r>
              <a:rPr sz="2175" spc="22" baseline="-15325" dirty="0">
                <a:solidFill>
                  <a:srgbClr val="404040"/>
                </a:solidFill>
                <a:latin typeface="Cambria Math"/>
                <a:cs typeface="Cambria Math"/>
              </a:rPr>
              <a:t>𝑚</a:t>
            </a:r>
            <a:endParaRPr sz="2175" baseline="-15325">
              <a:latin typeface="Cambria Math"/>
              <a:cs typeface="Cambria Math"/>
            </a:endParaRPr>
          </a:p>
        </p:txBody>
      </p:sp>
      <p:grpSp>
        <p:nvGrpSpPr>
          <p:cNvPr id="58" name="object 57"/>
          <p:cNvGrpSpPr/>
          <p:nvPr/>
        </p:nvGrpSpPr>
        <p:grpSpPr>
          <a:xfrm>
            <a:off x="10619231" y="2717292"/>
            <a:ext cx="411480" cy="1146175"/>
            <a:chOff x="10619231" y="2717292"/>
            <a:chExt cx="411480" cy="1146175"/>
          </a:xfrm>
        </p:grpSpPr>
        <p:sp>
          <p:nvSpPr>
            <p:cNvPr id="59" name="object 58"/>
            <p:cNvSpPr/>
            <p:nvPr/>
          </p:nvSpPr>
          <p:spPr>
            <a:xfrm>
              <a:off x="10625327" y="3071164"/>
              <a:ext cx="52069" cy="786130"/>
            </a:xfrm>
            <a:custGeom>
              <a:avLst/>
              <a:gdLst/>
              <a:ahLst/>
              <a:cxnLst/>
              <a:rect l="l" t="t" r="r" b="b"/>
              <a:pathLst>
                <a:path w="52070" h="786129">
                  <a:moveTo>
                    <a:pt x="51504" y="0"/>
                  </a:moveTo>
                  <a:lnTo>
                    <a:pt x="0" y="0"/>
                  </a:lnTo>
                  <a:lnTo>
                    <a:pt x="0" y="786079"/>
                  </a:lnTo>
                  <a:lnTo>
                    <a:pt x="51504" y="786079"/>
                  </a:lnTo>
                  <a:lnTo>
                    <a:pt x="51504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9"/>
            <p:cNvSpPr/>
            <p:nvPr/>
          </p:nvSpPr>
          <p:spPr>
            <a:xfrm>
              <a:off x="10676889" y="2723388"/>
              <a:ext cx="347980" cy="1134110"/>
            </a:xfrm>
            <a:custGeom>
              <a:avLst/>
              <a:gdLst/>
              <a:ahLst/>
              <a:cxnLst/>
              <a:rect l="l" t="t" r="r" b="b"/>
              <a:pathLst>
                <a:path w="347979" h="1134110">
                  <a:moveTo>
                    <a:pt x="347725" y="0"/>
                  </a:moveTo>
                  <a:lnTo>
                    <a:pt x="0" y="347725"/>
                  </a:lnTo>
                  <a:lnTo>
                    <a:pt x="0" y="1133856"/>
                  </a:lnTo>
                  <a:lnTo>
                    <a:pt x="347725" y="786129"/>
                  </a:lnTo>
                  <a:lnTo>
                    <a:pt x="347725" y="0"/>
                  </a:lnTo>
                  <a:close/>
                </a:path>
              </a:pathLst>
            </a:custGeom>
            <a:solidFill>
              <a:srgbClr val="B6C1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0"/>
            <p:cNvSpPr/>
            <p:nvPr/>
          </p:nvSpPr>
          <p:spPr>
            <a:xfrm>
              <a:off x="10625327" y="2723388"/>
              <a:ext cx="399415" cy="347980"/>
            </a:xfrm>
            <a:custGeom>
              <a:avLst/>
              <a:gdLst/>
              <a:ahLst/>
              <a:cxnLst/>
              <a:rect l="l" t="t" r="r" b="b"/>
              <a:pathLst>
                <a:path w="399415" h="347980">
                  <a:moveTo>
                    <a:pt x="399288" y="0"/>
                  </a:moveTo>
                  <a:lnTo>
                    <a:pt x="347725" y="0"/>
                  </a:lnTo>
                  <a:lnTo>
                    <a:pt x="0" y="347725"/>
                  </a:lnTo>
                  <a:lnTo>
                    <a:pt x="51562" y="347725"/>
                  </a:lnTo>
                  <a:lnTo>
                    <a:pt x="399288" y="0"/>
                  </a:lnTo>
                  <a:close/>
                </a:path>
              </a:pathLst>
            </a:custGeom>
            <a:solidFill>
              <a:srgbClr val="E8F3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1"/>
            <p:cNvSpPr/>
            <p:nvPr/>
          </p:nvSpPr>
          <p:spPr>
            <a:xfrm>
              <a:off x="10625327" y="2723388"/>
              <a:ext cx="399415" cy="1134110"/>
            </a:xfrm>
            <a:custGeom>
              <a:avLst/>
              <a:gdLst/>
              <a:ahLst/>
              <a:cxnLst/>
              <a:rect l="l" t="t" r="r" b="b"/>
              <a:pathLst>
                <a:path w="399415" h="1134110">
                  <a:moveTo>
                    <a:pt x="0" y="347725"/>
                  </a:moveTo>
                  <a:lnTo>
                    <a:pt x="347725" y="0"/>
                  </a:lnTo>
                  <a:lnTo>
                    <a:pt x="399288" y="0"/>
                  </a:lnTo>
                  <a:lnTo>
                    <a:pt x="399288" y="786129"/>
                  </a:lnTo>
                  <a:lnTo>
                    <a:pt x="51562" y="1133856"/>
                  </a:lnTo>
                  <a:lnTo>
                    <a:pt x="0" y="1133856"/>
                  </a:lnTo>
                  <a:lnTo>
                    <a:pt x="0" y="347725"/>
                  </a:lnTo>
                  <a:close/>
                </a:path>
                <a:path w="399415" h="1134110">
                  <a:moveTo>
                    <a:pt x="0" y="347725"/>
                  </a:moveTo>
                  <a:lnTo>
                    <a:pt x="51562" y="347725"/>
                  </a:lnTo>
                  <a:lnTo>
                    <a:pt x="399288" y="0"/>
                  </a:lnTo>
                </a:path>
              </a:pathLst>
            </a:custGeom>
            <a:ln w="12192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2"/>
            <p:cNvSpPr/>
            <p:nvPr/>
          </p:nvSpPr>
          <p:spPr>
            <a:xfrm>
              <a:off x="10670793" y="3071114"/>
              <a:ext cx="12700" cy="786130"/>
            </a:xfrm>
            <a:custGeom>
              <a:avLst/>
              <a:gdLst/>
              <a:ahLst/>
              <a:cxnLst/>
              <a:rect l="l" t="t" r="r" b="b"/>
              <a:pathLst>
                <a:path w="12700" h="786129">
                  <a:moveTo>
                    <a:pt x="0" y="786130"/>
                  </a:moveTo>
                  <a:lnTo>
                    <a:pt x="12192" y="786130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78613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3"/>
          <p:cNvSpPr txBox="1"/>
          <p:nvPr/>
        </p:nvSpPr>
        <p:spPr>
          <a:xfrm>
            <a:off x="10263631" y="3123438"/>
            <a:ext cx="287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⋯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5" name="object 64"/>
          <p:cNvSpPr/>
          <p:nvPr/>
        </p:nvSpPr>
        <p:spPr>
          <a:xfrm>
            <a:off x="9618726" y="4021073"/>
            <a:ext cx="1407160" cy="396240"/>
          </a:xfrm>
          <a:custGeom>
            <a:avLst/>
            <a:gdLst/>
            <a:ahLst/>
            <a:cxnLst/>
            <a:rect l="l" t="t" r="r" b="b"/>
            <a:pathLst>
              <a:path w="1407159" h="396239">
                <a:moveTo>
                  <a:pt x="1406652" y="0"/>
                </a:moveTo>
                <a:lnTo>
                  <a:pt x="1401142" y="39943"/>
                </a:lnTo>
                <a:lnTo>
                  <a:pt x="1385339" y="77140"/>
                </a:lnTo>
                <a:lnTo>
                  <a:pt x="1360333" y="110795"/>
                </a:lnTo>
                <a:lnTo>
                  <a:pt x="1327213" y="140112"/>
                </a:lnTo>
                <a:lnTo>
                  <a:pt x="1287068" y="164298"/>
                </a:lnTo>
                <a:lnTo>
                  <a:pt x="1240988" y="182558"/>
                </a:lnTo>
                <a:lnTo>
                  <a:pt x="1190062" y="194097"/>
                </a:lnTo>
                <a:lnTo>
                  <a:pt x="1135379" y="198119"/>
                </a:lnTo>
                <a:lnTo>
                  <a:pt x="974598" y="198119"/>
                </a:lnTo>
                <a:lnTo>
                  <a:pt x="919915" y="202142"/>
                </a:lnTo>
                <a:lnTo>
                  <a:pt x="868989" y="213681"/>
                </a:lnTo>
                <a:lnTo>
                  <a:pt x="822909" y="231941"/>
                </a:lnTo>
                <a:lnTo>
                  <a:pt x="782764" y="256127"/>
                </a:lnTo>
                <a:lnTo>
                  <a:pt x="749644" y="285444"/>
                </a:lnTo>
                <a:lnTo>
                  <a:pt x="724638" y="319099"/>
                </a:lnTo>
                <a:lnTo>
                  <a:pt x="708835" y="356296"/>
                </a:lnTo>
                <a:lnTo>
                  <a:pt x="703326" y="396239"/>
                </a:lnTo>
                <a:lnTo>
                  <a:pt x="697816" y="356296"/>
                </a:lnTo>
                <a:lnTo>
                  <a:pt x="682013" y="319099"/>
                </a:lnTo>
                <a:lnTo>
                  <a:pt x="657007" y="285444"/>
                </a:lnTo>
                <a:lnTo>
                  <a:pt x="623887" y="256127"/>
                </a:lnTo>
                <a:lnTo>
                  <a:pt x="583742" y="231941"/>
                </a:lnTo>
                <a:lnTo>
                  <a:pt x="537662" y="213681"/>
                </a:lnTo>
                <a:lnTo>
                  <a:pt x="486736" y="202142"/>
                </a:lnTo>
                <a:lnTo>
                  <a:pt x="432053" y="198119"/>
                </a:lnTo>
                <a:lnTo>
                  <a:pt x="271272" y="198119"/>
                </a:lnTo>
                <a:lnTo>
                  <a:pt x="216589" y="194097"/>
                </a:lnTo>
                <a:lnTo>
                  <a:pt x="165663" y="182558"/>
                </a:lnTo>
                <a:lnTo>
                  <a:pt x="119583" y="164298"/>
                </a:lnTo>
                <a:lnTo>
                  <a:pt x="79438" y="140112"/>
                </a:lnTo>
                <a:lnTo>
                  <a:pt x="46318" y="110795"/>
                </a:lnTo>
                <a:lnTo>
                  <a:pt x="21312" y="77140"/>
                </a:lnTo>
                <a:lnTo>
                  <a:pt x="5509" y="39943"/>
                </a:lnTo>
                <a:lnTo>
                  <a:pt x="0" y="0"/>
                </a:lnTo>
              </a:path>
            </a:pathLst>
          </a:custGeom>
          <a:ln w="38100">
            <a:solidFill>
              <a:srgbClr val="B82B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6" name="object 65"/>
          <p:cNvGrpSpPr/>
          <p:nvPr/>
        </p:nvGrpSpPr>
        <p:grpSpPr>
          <a:xfrm>
            <a:off x="6393688" y="2240407"/>
            <a:ext cx="3764279" cy="1623695"/>
            <a:chOff x="6393688" y="2240407"/>
            <a:chExt cx="3764279" cy="1623695"/>
          </a:xfrm>
        </p:grpSpPr>
        <p:sp>
          <p:nvSpPr>
            <p:cNvPr id="67" name="object 66"/>
            <p:cNvSpPr/>
            <p:nvPr/>
          </p:nvSpPr>
          <p:spPr>
            <a:xfrm>
              <a:off x="6393688" y="2240406"/>
              <a:ext cx="2821940" cy="1501140"/>
            </a:xfrm>
            <a:custGeom>
              <a:avLst/>
              <a:gdLst/>
              <a:ahLst/>
              <a:cxnLst/>
              <a:rect l="l" t="t" r="r" b="b"/>
              <a:pathLst>
                <a:path w="2821940" h="1501139">
                  <a:moveTo>
                    <a:pt x="2106295" y="972820"/>
                  </a:moveTo>
                  <a:lnTo>
                    <a:pt x="2088324" y="950595"/>
                  </a:lnTo>
                  <a:lnTo>
                    <a:pt x="2025904" y="873379"/>
                  </a:lnTo>
                  <a:lnTo>
                    <a:pt x="2010105" y="908050"/>
                  </a:lnTo>
                  <a:lnTo>
                    <a:pt x="15748" y="0"/>
                  </a:lnTo>
                  <a:lnTo>
                    <a:pt x="0" y="34798"/>
                  </a:lnTo>
                  <a:lnTo>
                    <a:pt x="1994331" y="942708"/>
                  </a:lnTo>
                  <a:lnTo>
                    <a:pt x="1978533" y="977392"/>
                  </a:lnTo>
                  <a:lnTo>
                    <a:pt x="2106295" y="972820"/>
                  </a:lnTo>
                  <a:close/>
                </a:path>
                <a:path w="2821940" h="1501139">
                  <a:moveTo>
                    <a:pt x="2821940" y="1137539"/>
                  </a:moveTo>
                  <a:lnTo>
                    <a:pt x="2818612" y="1088212"/>
                  </a:lnTo>
                  <a:lnTo>
                    <a:pt x="2808948" y="1040904"/>
                  </a:lnTo>
                  <a:lnTo>
                    <a:pt x="2793377" y="996048"/>
                  </a:lnTo>
                  <a:lnTo>
                    <a:pt x="2772321" y="954074"/>
                  </a:lnTo>
                  <a:lnTo>
                    <a:pt x="2746210" y="915416"/>
                  </a:lnTo>
                  <a:lnTo>
                    <a:pt x="2715488" y="880516"/>
                  </a:lnTo>
                  <a:lnTo>
                    <a:pt x="2680589" y="849795"/>
                  </a:lnTo>
                  <a:lnTo>
                    <a:pt x="2641930" y="823683"/>
                  </a:lnTo>
                  <a:lnTo>
                    <a:pt x="2599956" y="802627"/>
                  </a:lnTo>
                  <a:lnTo>
                    <a:pt x="2555100" y="787057"/>
                  </a:lnTo>
                  <a:lnTo>
                    <a:pt x="2507792" y="777392"/>
                  </a:lnTo>
                  <a:lnTo>
                    <a:pt x="2458466" y="774065"/>
                  </a:lnTo>
                  <a:lnTo>
                    <a:pt x="2409126" y="777392"/>
                  </a:lnTo>
                  <a:lnTo>
                    <a:pt x="2361819" y="787057"/>
                  </a:lnTo>
                  <a:lnTo>
                    <a:pt x="2316962" y="802627"/>
                  </a:lnTo>
                  <a:lnTo>
                    <a:pt x="2274989" y="823683"/>
                  </a:lnTo>
                  <a:lnTo>
                    <a:pt x="2236330" y="849795"/>
                  </a:lnTo>
                  <a:lnTo>
                    <a:pt x="2201430" y="880516"/>
                  </a:lnTo>
                  <a:lnTo>
                    <a:pt x="2170709" y="915416"/>
                  </a:lnTo>
                  <a:lnTo>
                    <a:pt x="2144598" y="954074"/>
                  </a:lnTo>
                  <a:lnTo>
                    <a:pt x="2123541" y="996048"/>
                  </a:lnTo>
                  <a:lnTo>
                    <a:pt x="2107971" y="1040904"/>
                  </a:lnTo>
                  <a:lnTo>
                    <a:pt x="2098306" y="1088212"/>
                  </a:lnTo>
                  <a:lnTo>
                    <a:pt x="2094992" y="1137539"/>
                  </a:lnTo>
                  <a:lnTo>
                    <a:pt x="2098306" y="1186878"/>
                  </a:lnTo>
                  <a:lnTo>
                    <a:pt x="2107971" y="1234186"/>
                  </a:lnTo>
                  <a:lnTo>
                    <a:pt x="2123541" y="1279042"/>
                  </a:lnTo>
                  <a:lnTo>
                    <a:pt x="2144598" y="1321015"/>
                  </a:lnTo>
                  <a:lnTo>
                    <a:pt x="2170709" y="1359674"/>
                  </a:lnTo>
                  <a:lnTo>
                    <a:pt x="2201430" y="1394574"/>
                  </a:lnTo>
                  <a:lnTo>
                    <a:pt x="2236330" y="1425295"/>
                  </a:lnTo>
                  <a:lnTo>
                    <a:pt x="2274989" y="1451406"/>
                  </a:lnTo>
                  <a:lnTo>
                    <a:pt x="2316962" y="1472463"/>
                  </a:lnTo>
                  <a:lnTo>
                    <a:pt x="2361819" y="1488033"/>
                  </a:lnTo>
                  <a:lnTo>
                    <a:pt x="2409126" y="1497698"/>
                  </a:lnTo>
                  <a:lnTo>
                    <a:pt x="2458466" y="1501013"/>
                  </a:lnTo>
                  <a:lnTo>
                    <a:pt x="2507792" y="1497698"/>
                  </a:lnTo>
                  <a:lnTo>
                    <a:pt x="2555100" y="1488033"/>
                  </a:lnTo>
                  <a:lnTo>
                    <a:pt x="2599956" y="1472463"/>
                  </a:lnTo>
                  <a:lnTo>
                    <a:pt x="2641930" y="1451406"/>
                  </a:lnTo>
                  <a:lnTo>
                    <a:pt x="2680589" y="1425295"/>
                  </a:lnTo>
                  <a:lnTo>
                    <a:pt x="2715488" y="1394574"/>
                  </a:lnTo>
                  <a:lnTo>
                    <a:pt x="2746210" y="1359674"/>
                  </a:lnTo>
                  <a:lnTo>
                    <a:pt x="2772321" y="1321015"/>
                  </a:lnTo>
                  <a:lnTo>
                    <a:pt x="2793377" y="1279042"/>
                  </a:lnTo>
                  <a:lnTo>
                    <a:pt x="2808948" y="1234186"/>
                  </a:lnTo>
                  <a:lnTo>
                    <a:pt x="2818612" y="1186878"/>
                  </a:lnTo>
                  <a:lnTo>
                    <a:pt x="2821940" y="1137539"/>
                  </a:lnTo>
                  <a:close/>
                </a:path>
              </a:pathLst>
            </a:custGeom>
            <a:solidFill>
              <a:srgbClr val="B82B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7"/>
            <p:cNvSpPr/>
            <p:nvPr/>
          </p:nvSpPr>
          <p:spPr>
            <a:xfrm>
              <a:off x="9610344" y="3071164"/>
              <a:ext cx="52069" cy="786130"/>
            </a:xfrm>
            <a:custGeom>
              <a:avLst/>
              <a:gdLst/>
              <a:ahLst/>
              <a:cxnLst/>
              <a:rect l="l" t="t" r="r" b="b"/>
              <a:pathLst>
                <a:path w="52070" h="786129">
                  <a:moveTo>
                    <a:pt x="51504" y="0"/>
                  </a:moveTo>
                  <a:lnTo>
                    <a:pt x="0" y="0"/>
                  </a:lnTo>
                  <a:lnTo>
                    <a:pt x="0" y="786079"/>
                  </a:lnTo>
                  <a:lnTo>
                    <a:pt x="51504" y="786079"/>
                  </a:lnTo>
                  <a:lnTo>
                    <a:pt x="51504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8"/>
            <p:cNvSpPr/>
            <p:nvPr/>
          </p:nvSpPr>
          <p:spPr>
            <a:xfrm>
              <a:off x="9661905" y="2723388"/>
              <a:ext cx="347980" cy="1134110"/>
            </a:xfrm>
            <a:custGeom>
              <a:avLst/>
              <a:gdLst/>
              <a:ahLst/>
              <a:cxnLst/>
              <a:rect l="l" t="t" r="r" b="b"/>
              <a:pathLst>
                <a:path w="347979" h="1134110">
                  <a:moveTo>
                    <a:pt x="347725" y="0"/>
                  </a:moveTo>
                  <a:lnTo>
                    <a:pt x="0" y="347725"/>
                  </a:lnTo>
                  <a:lnTo>
                    <a:pt x="0" y="1133856"/>
                  </a:lnTo>
                  <a:lnTo>
                    <a:pt x="347725" y="786129"/>
                  </a:lnTo>
                  <a:lnTo>
                    <a:pt x="347725" y="0"/>
                  </a:lnTo>
                  <a:close/>
                </a:path>
              </a:pathLst>
            </a:custGeom>
            <a:solidFill>
              <a:srgbClr val="C9B8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9"/>
            <p:cNvSpPr/>
            <p:nvPr/>
          </p:nvSpPr>
          <p:spPr>
            <a:xfrm>
              <a:off x="9610344" y="2723388"/>
              <a:ext cx="399415" cy="347980"/>
            </a:xfrm>
            <a:custGeom>
              <a:avLst/>
              <a:gdLst/>
              <a:ahLst/>
              <a:cxnLst/>
              <a:rect l="l" t="t" r="r" b="b"/>
              <a:pathLst>
                <a:path w="399415" h="347980">
                  <a:moveTo>
                    <a:pt x="399287" y="0"/>
                  </a:moveTo>
                  <a:lnTo>
                    <a:pt x="347725" y="0"/>
                  </a:lnTo>
                  <a:lnTo>
                    <a:pt x="0" y="347725"/>
                  </a:lnTo>
                  <a:lnTo>
                    <a:pt x="51561" y="347725"/>
                  </a:lnTo>
                  <a:lnTo>
                    <a:pt x="399287" y="0"/>
                  </a:lnTo>
                  <a:close/>
                </a:path>
              </a:pathLst>
            </a:custGeom>
            <a:solidFill>
              <a:srgbClr val="FBEA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0"/>
            <p:cNvSpPr/>
            <p:nvPr/>
          </p:nvSpPr>
          <p:spPr>
            <a:xfrm>
              <a:off x="9610344" y="2723388"/>
              <a:ext cx="399415" cy="1134110"/>
            </a:xfrm>
            <a:custGeom>
              <a:avLst/>
              <a:gdLst/>
              <a:ahLst/>
              <a:cxnLst/>
              <a:rect l="l" t="t" r="r" b="b"/>
              <a:pathLst>
                <a:path w="399415" h="1134110">
                  <a:moveTo>
                    <a:pt x="0" y="347725"/>
                  </a:moveTo>
                  <a:lnTo>
                    <a:pt x="347725" y="0"/>
                  </a:lnTo>
                  <a:lnTo>
                    <a:pt x="399287" y="0"/>
                  </a:lnTo>
                  <a:lnTo>
                    <a:pt x="399287" y="786129"/>
                  </a:lnTo>
                  <a:lnTo>
                    <a:pt x="51561" y="1133856"/>
                  </a:lnTo>
                  <a:lnTo>
                    <a:pt x="0" y="1133856"/>
                  </a:lnTo>
                  <a:lnTo>
                    <a:pt x="0" y="347725"/>
                  </a:lnTo>
                  <a:close/>
                </a:path>
                <a:path w="399415" h="1134110">
                  <a:moveTo>
                    <a:pt x="0" y="347725"/>
                  </a:moveTo>
                  <a:lnTo>
                    <a:pt x="51561" y="347725"/>
                  </a:lnTo>
                  <a:lnTo>
                    <a:pt x="399287" y="0"/>
                  </a:lnTo>
                </a:path>
              </a:pathLst>
            </a:custGeom>
            <a:ln w="12192">
              <a:solidFill>
                <a:srgbClr val="843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1"/>
            <p:cNvSpPr/>
            <p:nvPr/>
          </p:nvSpPr>
          <p:spPr>
            <a:xfrm>
              <a:off x="9655809" y="3071114"/>
              <a:ext cx="12700" cy="786130"/>
            </a:xfrm>
            <a:custGeom>
              <a:avLst/>
              <a:gdLst/>
              <a:ahLst/>
              <a:cxnLst/>
              <a:rect l="l" t="t" r="r" b="b"/>
              <a:pathLst>
                <a:path w="12700" h="786129">
                  <a:moveTo>
                    <a:pt x="0" y="786130"/>
                  </a:moveTo>
                  <a:lnTo>
                    <a:pt x="12192" y="786130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786130"/>
                  </a:lnTo>
                  <a:close/>
                </a:path>
              </a:pathLst>
            </a:custGeom>
            <a:solidFill>
              <a:srgbClr val="843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2"/>
            <p:cNvSpPr/>
            <p:nvPr/>
          </p:nvSpPr>
          <p:spPr>
            <a:xfrm>
              <a:off x="9752076" y="3054413"/>
              <a:ext cx="52069" cy="784860"/>
            </a:xfrm>
            <a:custGeom>
              <a:avLst/>
              <a:gdLst/>
              <a:ahLst/>
              <a:cxnLst/>
              <a:rect l="l" t="t" r="r" b="b"/>
              <a:pathLst>
                <a:path w="52070" h="784860">
                  <a:moveTo>
                    <a:pt x="51503" y="0"/>
                  </a:moveTo>
                  <a:lnTo>
                    <a:pt x="0" y="0"/>
                  </a:lnTo>
                  <a:lnTo>
                    <a:pt x="0" y="784542"/>
                  </a:lnTo>
                  <a:lnTo>
                    <a:pt x="51503" y="784542"/>
                  </a:lnTo>
                  <a:lnTo>
                    <a:pt x="51503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3"/>
            <p:cNvSpPr/>
            <p:nvPr/>
          </p:nvSpPr>
          <p:spPr>
            <a:xfrm>
              <a:off x="9803638" y="2706624"/>
              <a:ext cx="347980" cy="1132840"/>
            </a:xfrm>
            <a:custGeom>
              <a:avLst/>
              <a:gdLst/>
              <a:ahLst/>
              <a:cxnLst/>
              <a:rect l="l" t="t" r="r" b="b"/>
              <a:pathLst>
                <a:path w="347979" h="1132839">
                  <a:moveTo>
                    <a:pt x="347725" y="0"/>
                  </a:moveTo>
                  <a:lnTo>
                    <a:pt x="0" y="347725"/>
                  </a:lnTo>
                  <a:lnTo>
                    <a:pt x="0" y="1132332"/>
                  </a:lnTo>
                  <a:lnTo>
                    <a:pt x="347725" y="784605"/>
                  </a:lnTo>
                  <a:lnTo>
                    <a:pt x="347725" y="0"/>
                  </a:lnTo>
                  <a:close/>
                </a:path>
              </a:pathLst>
            </a:custGeom>
            <a:solidFill>
              <a:srgbClr val="AEB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4"/>
            <p:cNvSpPr/>
            <p:nvPr/>
          </p:nvSpPr>
          <p:spPr>
            <a:xfrm>
              <a:off x="9752076" y="2706624"/>
              <a:ext cx="399415" cy="347980"/>
            </a:xfrm>
            <a:custGeom>
              <a:avLst/>
              <a:gdLst/>
              <a:ahLst/>
              <a:cxnLst/>
              <a:rect l="l" t="t" r="r" b="b"/>
              <a:pathLst>
                <a:path w="399415" h="347980">
                  <a:moveTo>
                    <a:pt x="399288" y="0"/>
                  </a:moveTo>
                  <a:lnTo>
                    <a:pt x="347725" y="0"/>
                  </a:lnTo>
                  <a:lnTo>
                    <a:pt x="0" y="347725"/>
                  </a:lnTo>
                  <a:lnTo>
                    <a:pt x="51562" y="347725"/>
                  </a:lnTo>
                  <a:lnTo>
                    <a:pt x="399288" y="0"/>
                  </a:lnTo>
                  <a:close/>
                </a:path>
              </a:pathLst>
            </a:custGeom>
            <a:solidFill>
              <a:srgbClr val="E0E8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5"/>
            <p:cNvSpPr/>
            <p:nvPr/>
          </p:nvSpPr>
          <p:spPr>
            <a:xfrm>
              <a:off x="9752076" y="2706624"/>
              <a:ext cx="399415" cy="1132840"/>
            </a:xfrm>
            <a:custGeom>
              <a:avLst/>
              <a:gdLst/>
              <a:ahLst/>
              <a:cxnLst/>
              <a:rect l="l" t="t" r="r" b="b"/>
              <a:pathLst>
                <a:path w="399415" h="1132839">
                  <a:moveTo>
                    <a:pt x="0" y="347725"/>
                  </a:moveTo>
                  <a:lnTo>
                    <a:pt x="347725" y="0"/>
                  </a:lnTo>
                  <a:lnTo>
                    <a:pt x="399288" y="0"/>
                  </a:lnTo>
                  <a:lnTo>
                    <a:pt x="399288" y="784605"/>
                  </a:lnTo>
                  <a:lnTo>
                    <a:pt x="51562" y="1132332"/>
                  </a:lnTo>
                  <a:lnTo>
                    <a:pt x="0" y="1132332"/>
                  </a:lnTo>
                  <a:lnTo>
                    <a:pt x="0" y="347725"/>
                  </a:lnTo>
                  <a:close/>
                </a:path>
                <a:path w="399415" h="1132839">
                  <a:moveTo>
                    <a:pt x="0" y="347725"/>
                  </a:moveTo>
                  <a:lnTo>
                    <a:pt x="51562" y="347725"/>
                  </a:lnTo>
                  <a:lnTo>
                    <a:pt x="399288" y="0"/>
                  </a:lnTo>
                </a:path>
              </a:pathLst>
            </a:custGeom>
            <a:ln w="12192">
              <a:solidFill>
                <a:srgbClr val="1F38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6"/>
            <p:cNvSpPr/>
            <p:nvPr/>
          </p:nvSpPr>
          <p:spPr>
            <a:xfrm>
              <a:off x="9797541" y="3054350"/>
              <a:ext cx="12700" cy="784860"/>
            </a:xfrm>
            <a:custGeom>
              <a:avLst/>
              <a:gdLst/>
              <a:ahLst/>
              <a:cxnLst/>
              <a:rect l="l" t="t" r="r" b="b"/>
              <a:pathLst>
                <a:path w="12700" h="784860">
                  <a:moveTo>
                    <a:pt x="0" y="784606"/>
                  </a:moveTo>
                  <a:lnTo>
                    <a:pt x="12192" y="784606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784606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7"/>
          <p:cNvSpPr txBox="1"/>
          <p:nvPr/>
        </p:nvSpPr>
        <p:spPr>
          <a:xfrm>
            <a:off x="9083675" y="4649851"/>
            <a:ext cx="2477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mbria Math"/>
                <a:cs typeface="Cambria Math"/>
              </a:rPr>
              <a:t>(</a:t>
            </a:r>
            <a:r>
              <a:rPr sz="1800" spc="35" dirty="0">
                <a:latin typeface="Cambria Math"/>
                <a:cs typeface="Cambria Math"/>
              </a:rPr>
              <a:t>𝑚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800" spc="5" dirty="0">
                <a:latin typeface="Cambria Math"/>
                <a:cs typeface="Cambria Math"/>
              </a:rPr>
              <a:t>𝑖</a:t>
            </a:r>
            <a:r>
              <a:rPr sz="1800" dirty="0">
                <a:latin typeface="Cambria Math"/>
                <a:cs typeface="Cambria Math"/>
              </a:rPr>
              <a:t>𝑑𝑡</a:t>
            </a:r>
            <a:r>
              <a:rPr sz="1800" spc="-5" dirty="0">
                <a:latin typeface="Cambria Math"/>
                <a:cs typeface="Cambria Math"/>
              </a:rPr>
              <a:t>ℎ</a:t>
            </a:r>
            <a:r>
              <a:rPr sz="1950" spc="262" baseline="-14957" dirty="0">
                <a:latin typeface="Cambria Math"/>
                <a:cs typeface="Cambria Math"/>
              </a:rPr>
              <a:t>𝑜𝑢</a:t>
            </a:r>
            <a:r>
              <a:rPr sz="1950" spc="405" baseline="-14957" dirty="0">
                <a:latin typeface="Cambria Math"/>
                <a:cs typeface="Cambria Math"/>
              </a:rPr>
              <a:t>𝑡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-1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ℎ</a:t>
            </a:r>
            <a:r>
              <a:rPr sz="1800" spc="-10" dirty="0">
                <a:latin typeface="Cambria Math"/>
                <a:cs typeface="Cambria Math"/>
              </a:rPr>
              <a:t>𝑒</a:t>
            </a:r>
            <a:r>
              <a:rPr sz="1800" dirty="0">
                <a:latin typeface="Cambria Math"/>
                <a:cs typeface="Cambria Math"/>
              </a:rPr>
              <a:t>𝑖</a:t>
            </a:r>
            <a:r>
              <a:rPr sz="1800" spc="5" dirty="0">
                <a:latin typeface="Cambria Math"/>
                <a:cs typeface="Cambria Math"/>
              </a:rPr>
              <a:t>𝑔</a:t>
            </a:r>
            <a:r>
              <a:rPr sz="1800" dirty="0">
                <a:latin typeface="Cambria Math"/>
                <a:cs typeface="Cambria Math"/>
              </a:rPr>
              <a:t>ℎ</a:t>
            </a:r>
            <a:r>
              <a:rPr sz="1800" spc="-30" dirty="0">
                <a:latin typeface="Cambria Math"/>
                <a:cs typeface="Cambria Math"/>
              </a:rPr>
              <a:t>𝑡</a:t>
            </a:r>
            <a:r>
              <a:rPr sz="1950" spc="232" baseline="-14957" dirty="0">
                <a:latin typeface="Cambria Math"/>
                <a:cs typeface="Cambria Math"/>
              </a:rPr>
              <a:t>𝑜</a:t>
            </a:r>
            <a:r>
              <a:rPr sz="1950" spc="270" baseline="-14957" dirty="0">
                <a:latin typeface="Cambria Math"/>
                <a:cs typeface="Cambria Math"/>
              </a:rPr>
              <a:t>𝑢</a:t>
            </a:r>
            <a:r>
              <a:rPr sz="1950" spc="419" baseline="-14957" dirty="0">
                <a:latin typeface="Cambria Math"/>
                <a:cs typeface="Cambria Math"/>
              </a:rPr>
              <a:t>𝑡</a:t>
            </a:r>
            <a:r>
              <a:rPr sz="1800" dirty="0">
                <a:latin typeface="Cambria Math"/>
                <a:cs typeface="Cambria Math"/>
              </a:rPr>
              <a:t>)</a:t>
            </a:r>
          </a:p>
        </p:txBody>
      </p:sp>
      <p:sp>
        <p:nvSpPr>
          <p:cNvPr id="79" name="object 78"/>
          <p:cNvSpPr txBox="1"/>
          <p:nvPr/>
        </p:nvSpPr>
        <p:spPr>
          <a:xfrm>
            <a:off x="388111" y="4788154"/>
            <a:ext cx="9347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mbria Math"/>
                <a:cs typeface="Cambria Math"/>
              </a:rPr>
              <a:t>(</a:t>
            </a:r>
            <a:r>
              <a:rPr sz="1800" spc="35" dirty="0">
                <a:latin typeface="Cambria Math"/>
                <a:cs typeface="Cambria Math"/>
              </a:rPr>
              <a:t>𝑛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800" spc="5" dirty="0">
                <a:latin typeface="Cambria Math"/>
                <a:cs typeface="Cambria Math"/>
              </a:rPr>
              <a:t>𝑖</a:t>
            </a:r>
            <a:r>
              <a:rPr sz="1800" dirty="0">
                <a:latin typeface="Cambria Math"/>
                <a:cs typeface="Cambria Math"/>
              </a:rPr>
              <a:t>𝑑𝑡ℎ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0" name="object 79"/>
          <p:cNvSpPr txBox="1"/>
          <p:nvPr/>
        </p:nvSpPr>
        <p:spPr>
          <a:xfrm>
            <a:off x="1296669" y="4896358"/>
            <a:ext cx="19494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60" dirty="0">
                <a:latin typeface="Cambria Math"/>
                <a:cs typeface="Cambria Math"/>
              </a:rPr>
              <a:t>𝑖</a:t>
            </a:r>
            <a:r>
              <a:rPr sz="1300" spc="190" dirty="0">
                <a:latin typeface="Cambria Math"/>
                <a:cs typeface="Cambria Math"/>
              </a:rPr>
              <a:t>𝑛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81" name="object 80"/>
          <p:cNvSpPr txBox="1"/>
          <p:nvPr/>
        </p:nvSpPr>
        <p:spPr>
          <a:xfrm>
            <a:off x="2226310" y="4896358"/>
            <a:ext cx="19494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60" dirty="0">
                <a:latin typeface="Cambria Math"/>
                <a:cs typeface="Cambria Math"/>
              </a:rPr>
              <a:t>𝑖</a:t>
            </a:r>
            <a:r>
              <a:rPr sz="1300" spc="190" dirty="0">
                <a:latin typeface="Cambria Math"/>
                <a:cs typeface="Cambria Math"/>
              </a:rPr>
              <a:t>𝑛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82" name="object 81"/>
          <p:cNvSpPr txBox="1"/>
          <p:nvPr/>
        </p:nvSpPr>
        <p:spPr>
          <a:xfrm>
            <a:off x="1476502" y="4788154"/>
            <a:ext cx="1050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41705" algn="l"/>
              </a:tabLst>
            </a:pP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-1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ℎ</a:t>
            </a:r>
            <a:r>
              <a:rPr sz="1800" spc="-10" dirty="0">
                <a:latin typeface="Cambria Math"/>
                <a:cs typeface="Cambria Math"/>
              </a:rPr>
              <a:t>𝑒</a:t>
            </a:r>
            <a:r>
              <a:rPr sz="1800" dirty="0">
                <a:latin typeface="Cambria Math"/>
                <a:cs typeface="Cambria Math"/>
              </a:rPr>
              <a:t>𝑖</a:t>
            </a:r>
            <a:r>
              <a:rPr sz="1800" spc="5" dirty="0">
                <a:latin typeface="Cambria Math"/>
                <a:cs typeface="Cambria Math"/>
              </a:rPr>
              <a:t>𝑔</a:t>
            </a:r>
            <a:r>
              <a:rPr sz="1800" dirty="0">
                <a:latin typeface="Cambria Math"/>
                <a:cs typeface="Cambria Math"/>
              </a:rPr>
              <a:t>ℎ𝑡	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3" name="object 82"/>
          <p:cNvSpPr txBox="1"/>
          <p:nvPr/>
        </p:nvSpPr>
        <p:spPr>
          <a:xfrm>
            <a:off x="8425179" y="3236213"/>
            <a:ext cx="8384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1600" spc="-5" dirty="0">
                <a:solidFill>
                  <a:srgbClr val="FFFFFF"/>
                </a:solidFill>
                <a:latin typeface="微软雅黑"/>
                <a:cs typeface="微软雅黑"/>
              </a:rPr>
              <a:t>拼接</a:t>
            </a:r>
            <a:endParaRPr sz="1600" dirty="0">
              <a:latin typeface="微软雅黑"/>
              <a:cs typeface="微软雅黑"/>
            </a:endParaRPr>
          </a:p>
        </p:txBody>
      </p:sp>
      <p:sp>
        <p:nvSpPr>
          <p:cNvPr id="84" name="object 83"/>
          <p:cNvSpPr/>
          <p:nvPr/>
        </p:nvSpPr>
        <p:spPr>
          <a:xfrm>
            <a:off x="6561696" y="3318509"/>
            <a:ext cx="2034539" cy="1987550"/>
          </a:xfrm>
          <a:custGeom>
            <a:avLst/>
            <a:gdLst/>
            <a:ahLst/>
            <a:cxnLst/>
            <a:rect l="l" t="t" r="r" b="b"/>
            <a:pathLst>
              <a:path w="2034540" h="1987550">
                <a:moveTo>
                  <a:pt x="1891411" y="76454"/>
                </a:moveTo>
                <a:lnTo>
                  <a:pt x="1831860" y="76454"/>
                </a:lnTo>
                <a:lnTo>
                  <a:pt x="1812798" y="76454"/>
                </a:lnTo>
                <a:lnTo>
                  <a:pt x="1812048" y="114173"/>
                </a:lnTo>
                <a:lnTo>
                  <a:pt x="1891411" y="76454"/>
                </a:lnTo>
                <a:close/>
              </a:path>
              <a:path w="2034540" h="1987550">
                <a:moveTo>
                  <a:pt x="1927491" y="59309"/>
                </a:moveTo>
                <a:lnTo>
                  <a:pt x="1814334" y="0"/>
                </a:lnTo>
                <a:lnTo>
                  <a:pt x="1813572" y="37985"/>
                </a:lnTo>
                <a:lnTo>
                  <a:pt x="6350" y="2286"/>
                </a:lnTo>
                <a:lnTo>
                  <a:pt x="5600" y="40386"/>
                </a:lnTo>
                <a:lnTo>
                  <a:pt x="1812810" y="76085"/>
                </a:lnTo>
                <a:lnTo>
                  <a:pt x="1831860" y="76085"/>
                </a:lnTo>
                <a:lnTo>
                  <a:pt x="1892198" y="76085"/>
                </a:lnTo>
                <a:lnTo>
                  <a:pt x="1927491" y="59309"/>
                </a:lnTo>
                <a:close/>
              </a:path>
              <a:path w="2034540" h="1987550">
                <a:moveTo>
                  <a:pt x="2034298" y="316992"/>
                </a:moveTo>
                <a:lnTo>
                  <a:pt x="1909711" y="345186"/>
                </a:lnTo>
                <a:lnTo>
                  <a:pt x="1933829" y="374650"/>
                </a:lnTo>
                <a:lnTo>
                  <a:pt x="0" y="1957578"/>
                </a:lnTo>
                <a:lnTo>
                  <a:pt x="24142" y="1987042"/>
                </a:lnTo>
                <a:lnTo>
                  <a:pt x="1957959" y="404114"/>
                </a:lnTo>
                <a:lnTo>
                  <a:pt x="1982101" y="433578"/>
                </a:lnTo>
                <a:lnTo>
                  <a:pt x="2013877" y="362585"/>
                </a:lnTo>
                <a:lnTo>
                  <a:pt x="2034298" y="316992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4"/>
          <p:cNvSpPr txBox="1"/>
          <p:nvPr/>
        </p:nvSpPr>
        <p:spPr>
          <a:xfrm>
            <a:off x="8293989" y="3379089"/>
            <a:ext cx="120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B82B0E"/>
                </a:solidFill>
                <a:latin typeface="Cambria Math"/>
                <a:cs typeface="Cambria Math"/>
              </a:rPr>
              <a:t>⋮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6" name="object 85"/>
          <p:cNvSpPr/>
          <p:nvPr/>
        </p:nvSpPr>
        <p:spPr>
          <a:xfrm>
            <a:off x="9255632" y="3317113"/>
            <a:ext cx="315595" cy="114300"/>
          </a:xfrm>
          <a:custGeom>
            <a:avLst/>
            <a:gdLst/>
            <a:ahLst/>
            <a:cxnLst/>
            <a:rect l="l" t="t" r="r" b="b"/>
            <a:pathLst>
              <a:path w="315595" h="114300">
                <a:moveTo>
                  <a:pt x="279576" y="37719"/>
                </a:moveTo>
                <a:lnTo>
                  <a:pt x="219837" y="37719"/>
                </a:lnTo>
                <a:lnTo>
                  <a:pt x="220725" y="75819"/>
                </a:lnTo>
                <a:lnTo>
                  <a:pt x="201634" y="76215"/>
                </a:lnTo>
                <a:lnTo>
                  <a:pt x="202438" y="114300"/>
                </a:lnTo>
                <a:lnTo>
                  <a:pt x="315468" y="54737"/>
                </a:lnTo>
                <a:lnTo>
                  <a:pt x="279576" y="37719"/>
                </a:lnTo>
                <a:close/>
              </a:path>
              <a:path w="315595" h="114300">
                <a:moveTo>
                  <a:pt x="200829" y="38114"/>
                </a:moveTo>
                <a:lnTo>
                  <a:pt x="0" y="42290"/>
                </a:lnTo>
                <a:lnTo>
                  <a:pt x="762" y="80390"/>
                </a:lnTo>
                <a:lnTo>
                  <a:pt x="201634" y="76215"/>
                </a:lnTo>
                <a:lnTo>
                  <a:pt x="200829" y="38114"/>
                </a:lnTo>
                <a:close/>
              </a:path>
              <a:path w="315595" h="114300">
                <a:moveTo>
                  <a:pt x="219837" y="37719"/>
                </a:moveTo>
                <a:lnTo>
                  <a:pt x="200829" y="38114"/>
                </a:lnTo>
                <a:lnTo>
                  <a:pt x="201634" y="76215"/>
                </a:lnTo>
                <a:lnTo>
                  <a:pt x="220725" y="75819"/>
                </a:lnTo>
                <a:lnTo>
                  <a:pt x="219837" y="37719"/>
                </a:lnTo>
                <a:close/>
              </a:path>
              <a:path w="315595" h="114300">
                <a:moveTo>
                  <a:pt x="200025" y="0"/>
                </a:moveTo>
                <a:lnTo>
                  <a:pt x="200829" y="38114"/>
                </a:lnTo>
                <a:lnTo>
                  <a:pt x="219837" y="37719"/>
                </a:lnTo>
                <a:lnTo>
                  <a:pt x="279576" y="37719"/>
                </a:lnTo>
                <a:lnTo>
                  <a:pt x="200025" y="0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525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</a:t>
            </a:r>
            <a:r>
              <a:rPr lang="zh-CN" altLang="en-US" dirty="0" smtClean="0"/>
              <a:t>个</a:t>
            </a:r>
            <a:r>
              <a:rPr lang="zh-CN" altLang="en-US" dirty="0"/>
              <a:t>输出</a:t>
            </a:r>
            <a:r>
              <a:rPr lang="zh-CN" altLang="en-US" dirty="0" smtClean="0"/>
              <a:t>通道</a:t>
            </a:r>
            <a:endParaRPr lang="zh-CN" altLang="en-US" dirty="0"/>
          </a:p>
        </p:txBody>
      </p:sp>
      <p:grpSp>
        <p:nvGrpSpPr>
          <p:cNvPr id="3" name="object 3"/>
          <p:cNvGrpSpPr/>
          <p:nvPr/>
        </p:nvGrpSpPr>
        <p:grpSpPr>
          <a:xfrm>
            <a:off x="417576" y="1331975"/>
            <a:ext cx="1481455" cy="2192020"/>
            <a:chOff x="417576" y="1331975"/>
            <a:chExt cx="1481455" cy="2192020"/>
          </a:xfrm>
        </p:grpSpPr>
        <p:sp>
          <p:nvSpPr>
            <p:cNvPr id="4" name="object 4"/>
            <p:cNvSpPr/>
            <p:nvPr/>
          </p:nvSpPr>
          <p:spPr>
            <a:xfrm>
              <a:off x="423672" y="2010028"/>
              <a:ext cx="797560" cy="1507490"/>
            </a:xfrm>
            <a:custGeom>
              <a:avLst/>
              <a:gdLst/>
              <a:ahLst/>
              <a:cxnLst/>
              <a:rect l="l" t="t" r="r" b="b"/>
              <a:pathLst>
                <a:path w="797560" h="1507489">
                  <a:moveTo>
                    <a:pt x="797179" y="0"/>
                  </a:moveTo>
                  <a:lnTo>
                    <a:pt x="0" y="0"/>
                  </a:lnTo>
                  <a:lnTo>
                    <a:pt x="0" y="1507363"/>
                  </a:lnTo>
                  <a:lnTo>
                    <a:pt x="797179" y="1507363"/>
                  </a:lnTo>
                  <a:lnTo>
                    <a:pt x="7971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20851" y="1338071"/>
              <a:ext cx="672465" cy="2179320"/>
            </a:xfrm>
            <a:custGeom>
              <a:avLst/>
              <a:gdLst/>
              <a:ahLst/>
              <a:cxnLst/>
              <a:rect l="l" t="t" r="r" b="b"/>
              <a:pathLst>
                <a:path w="672464" h="2179320">
                  <a:moveTo>
                    <a:pt x="671957" y="0"/>
                  </a:moveTo>
                  <a:lnTo>
                    <a:pt x="0" y="671956"/>
                  </a:lnTo>
                  <a:lnTo>
                    <a:pt x="0" y="2179319"/>
                  </a:lnTo>
                  <a:lnTo>
                    <a:pt x="671957" y="1507363"/>
                  </a:lnTo>
                  <a:lnTo>
                    <a:pt x="671957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3672" y="1338071"/>
              <a:ext cx="1469390" cy="672465"/>
            </a:xfrm>
            <a:custGeom>
              <a:avLst/>
              <a:gdLst/>
              <a:ahLst/>
              <a:cxnLst/>
              <a:rect l="l" t="t" r="r" b="b"/>
              <a:pathLst>
                <a:path w="1469389" h="672464">
                  <a:moveTo>
                    <a:pt x="1469136" y="0"/>
                  </a:moveTo>
                  <a:lnTo>
                    <a:pt x="671957" y="0"/>
                  </a:lnTo>
                  <a:lnTo>
                    <a:pt x="0" y="671956"/>
                  </a:lnTo>
                  <a:lnTo>
                    <a:pt x="797179" y="671956"/>
                  </a:lnTo>
                  <a:lnTo>
                    <a:pt x="1469136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/>
            <p:cNvSpPr/>
            <p:nvPr/>
          </p:nvSpPr>
          <p:spPr>
            <a:xfrm>
              <a:off x="423672" y="1338071"/>
              <a:ext cx="1469390" cy="2179320"/>
            </a:xfrm>
            <a:custGeom>
              <a:avLst/>
              <a:gdLst/>
              <a:ahLst/>
              <a:cxnLst/>
              <a:rect l="l" t="t" r="r" b="b"/>
              <a:pathLst>
                <a:path w="1469389" h="2179320">
                  <a:moveTo>
                    <a:pt x="0" y="671956"/>
                  </a:moveTo>
                  <a:lnTo>
                    <a:pt x="671957" y="0"/>
                  </a:lnTo>
                  <a:lnTo>
                    <a:pt x="1469136" y="0"/>
                  </a:lnTo>
                  <a:lnTo>
                    <a:pt x="1469136" y="1507363"/>
                  </a:lnTo>
                  <a:lnTo>
                    <a:pt x="797179" y="2179319"/>
                  </a:lnTo>
                  <a:lnTo>
                    <a:pt x="0" y="2179319"/>
                  </a:lnTo>
                  <a:lnTo>
                    <a:pt x="0" y="671956"/>
                  </a:lnTo>
                  <a:close/>
                </a:path>
                <a:path w="1469389" h="2179320">
                  <a:moveTo>
                    <a:pt x="0" y="671956"/>
                  </a:moveTo>
                  <a:lnTo>
                    <a:pt x="797179" y="671956"/>
                  </a:lnTo>
                  <a:lnTo>
                    <a:pt x="1469136" y="0"/>
                  </a:lnTo>
                </a:path>
                <a:path w="1469389" h="2179320">
                  <a:moveTo>
                    <a:pt x="797179" y="671956"/>
                  </a:moveTo>
                  <a:lnTo>
                    <a:pt x="797179" y="2179319"/>
                  </a:lnTo>
                </a:path>
              </a:pathLst>
            </a:custGeom>
            <a:ln w="12192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8"/>
          <p:cNvSpPr txBox="1"/>
          <p:nvPr/>
        </p:nvSpPr>
        <p:spPr>
          <a:xfrm>
            <a:off x="46939" y="3698494"/>
            <a:ext cx="2343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𝑛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-15" dirty="0">
                <a:latin typeface="Cambria Math"/>
                <a:cs typeface="Cambria Math"/>
              </a:rPr>
              <a:t> </a:t>
            </a:r>
            <a:r>
              <a:rPr sz="1800" spc="25" dirty="0">
                <a:latin typeface="Cambria Math"/>
                <a:cs typeface="Cambria Math"/>
              </a:rPr>
              <a:t>𝑤𝑖𝑑𝑡ℎ</a:t>
            </a:r>
            <a:r>
              <a:rPr sz="1950" spc="37" baseline="-14957" dirty="0">
                <a:latin typeface="Cambria Math"/>
                <a:cs typeface="Cambria Math"/>
              </a:rPr>
              <a:t>𝑖𝑛</a:t>
            </a:r>
            <a:r>
              <a:rPr sz="1800" spc="25" dirty="0">
                <a:latin typeface="Cambria Math"/>
                <a:cs typeface="Cambria Math"/>
              </a:rPr>
              <a:t>,×</a:t>
            </a:r>
            <a:r>
              <a:rPr sz="1800" spc="-20" dirty="0">
                <a:latin typeface="Cambria Math"/>
                <a:cs typeface="Cambria Math"/>
              </a:rPr>
              <a:t> </a:t>
            </a:r>
            <a:r>
              <a:rPr sz="1800" spc="15" dirty="0">
                <a:latin typeface="Cambria Math"/>
                <a:cs typeface="Cambria Math"/>
              </a:rPr>
              <a:t>ℎ𝑒𝑖𝑔ℎ𝑡</a:t>
            </a:r>
            <a:r>
              <a:rPr sz="1950" spc="22" baseline="-14957" dirty="0">
                <a:latin typeface="Cambria Math"/>
                <a:cs typeface="Cambria Math"/>
              </a:rPr>
              <a:t>𝑖𝑛</a:t>
            </a:r>
            <a:endParaRPr sz="1950" baseline="-14957">
              <a:latin typeface="Cambria Math"/>
              <a:cs typeface="Cambria Math"/>
            </a:endParaRPr>
          </a:p>
        </p:txBody>
      </p:sp>
      <p:grpSp>
        <p:nvGrpSpPr>
          <p:cNvPr id="10" name="object 9"/>
          <p:cNvGrpSpPr/>
          <p:nvPr/>
        </p:nvGrpSpPr>
        <p:grpSpPr>
          <a:xfrm>
            <a:off x="9218676" y="1901951"/>
            <a:ext cx="2421890" cy="1234440"/>
            <a:chOff x="9218676" y="1901951"/>
            <a:chExt cx="2421890" cy="1234440"/>
          </a:xfrm>
        </p:grpSpPr>
        <p:sp>
          <p:nvSpPr>
            <p:cNvPr id="11" name="object 10"/>
            <p:cNvSpPr/>
            <p:nvPr/>
          </p:nvSpPr>
          <p:spPr>
            <a:xfrm>
              <a:off x="9224772" y="2311399"/>
              <a:ext cx="2006600" cy="819150"/>
            </a:xfrm>
            <a:custGeom>
              <a:avLst/>
              <a:gdLst/>
              <a:ahLst/>
              <a:cxnLst/>
              <a:rect l="l" t="t" r="r" b="b"/>
              <a:pathLst>
                <a:path w="2006600" h="819150">
                  <a:moveTo>
                    <a:pt x="2006092" y="0"/>
                  </a:moveTo>
                  <a:lnTo>
                    <a:pt x="0" y="0"/>
                  </a:lnTo>
                  <a:lnTo>
                    <a:pt x="0" y="818896"/>
                  </a:lnTo>
                  <a:lnTo>
                    <a:pt x="2006092" y="818896"/>
                  </a:lnTo>
                  <a:lnTo>
                    <a:pt x="20060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/>
            <p:cNvSpPr/>
            <p:nvPr/>
          </p:nvSpPr>
          <p:spPr>
            <a:xfrm>
              <a:off x="11230864" y="1908047"/>
              <a:ext cx="403860" cy="1222375"/>
            </a:xfrm>
            <a:custGeom>
              <a:avLst/>
              <a:gdLst/>
              <a:ahLst/>
              <a:cxnLst/>
              <a:rect l="l" t="t" r="r" b="b"/>
              <a:pathLst>
                <a:path w="403859" h="1222375">
                  <a:moveTo>
                    <a:pt x="403351" y="0"/>
                  </a:moveTo>
                  <a:lnTo>
                    <a:pt x="0" y="403351"/>
                  </a:lnTo>
                  <a:lnTo>
                    <a:pt x="0" y="1222248"/>
                  </a:lnTo>
                  <a:lnTo>
                    <a:pt x="403351" y="818896"/>
                  </a:lnTo>
                  <a:lnTo>
                    <a:pt x="403351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/>
            <p:cNvSpPr/>
            <p:nvPr/>
          </p:nvSpPr>
          <p:spPr>
            <a:xfrm>
              <a:off x="9224772" y="1908047"/>
              <a:ext cx="2409825" cy="403860"/>
            </a:xfrm>
            <a:custGeom>
              <a:avLst/>
              <a:gdLst/>
              <a:ahLst/>
              <a:cxnLst/>
              <a:rect l="l" t="t" r="r" b="b"/>
              <a:pathLst>
                <a:path w="2409825" h="403860">
                  <a:moveTo>
                    <a:pt x="2409444" y="0"/>
                  </a:moveTo>
                  <a:lnTo>
                    <a:pt x="403351" y="0"/>
                  </a:lnTo>
                  <a:lnTo>
                    <a:pt x="0" y="403351"/>
                  </a:lnTo>
                  <a:lnTo>
                    <a:pt x="2006092" y="403351"/>
                  </a:lnTo>
                  <a:lnTo>
                    <a:pt x="240944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/>
            <p:cNvSpPr/>
            <p:nvPr/>
          </p:nvSpPr>
          <p:spPr>
            <a:xfrm>
              <a:off x="9224772" y="1908047"/>
              <a:ext cx="2409825" cy="1222375"/>
            </a:xfrm>
            <a:custGeom>
              <a:avLst/>
              <a:gdLst/>
              <a:ahLst/>
              <a:cxnLst/>
              <a:rect l="l" t="t" r="r" b="b"/>
              <a:pathLst>
                <a:path w="2409825" h="1222375">
                  <a:moveTo>
                    <a:pt x="0" y="403351"/>
                  </a:moveTo>
                  <a:lnTo>
                    <a:pt x="403351" y="0"/>
                  </a:lnTo>
                  <a:lnTo>
                    <a:pt x="2409444" y="0"/>
                  </a:lnTo>
                  <a:lnTo>
                    <a:pt x="2409444" y="818896"/>
                  </a:lnTo>
                  <a:lnTo>
                    <a:pt x="2006092" y="1222248"/>
                  </a:lnTo>
                  <a:lnTo>
                    <a:pt x="0" y="1222248"/>
                  </a:lnTo>
                  <a:lnTo>
                    <a:pt x="0" y="403351"/>
                  </a:lnTo>
                  <a:close/>
                </a:path>
                <a:path w="2409825" h="1222375">
                  <a:moveTo>
                    <a:pt x="0" y="403351"/>
                  </a:moveTo>
                  <a:lnTo>
                    <a:pt x="2006092" y="403351"/>
                  </a:lnTo>
                  <a:lnTo>
                    <a:pt x="2409444" y="0"/>
                  </a:lnTo>
                </a:path>
                <a:path w="2409825" h="1222375">
                  <a:moveTo>
                    <a:pt x="2006092" y="403351"/>
                  </a:moveTo>
                  <a:lnTo>
                    <a:pt x="2006092" y="1222248"/>
                  </a:lnTo>
                </a:path>
              </a:pathLst>
            </a:custGeom>
            <a:ln w="12192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4"/>
          <p:cNvSpPr txBox="1"/>
          <p:nvPr/>
        </p:nvSpPr>
        <p:spPr>
          <a:xfrm>
            <a:off x="9109582" y="3311144"/>
            <a:ext cx="2630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𝑚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-30" dirty="0">
                <a:latin typeface="Cambria Math"/>
                <a:cs typeface="Cambria Math"/>
              </a:rPr>
              <a:t> </a:t>
            </a:r>
            <a:r>
              <a:rPr sz="1800" spc="35" dirty="0">
                <a:latin typeface="Cambria Math"/>
                <a:cs typeface="Cambria Math"/>
              </a:rPr>
              <a:t>𝑤𝑖𝑑𝑡ℎ</a:t>
            </a:r>
            <a:r>
              <a:rPr sz="1950" spc="52" baseline="-14957" dirty="0">
                <a:latin typeface="Cambria Math"/>
                <a:cs typeface="Cambria Math"/>
              </a:rPr>
              <a:t>𝑜𝑢𝑡</a:t>
            </a:r>
            <a:r>
              <a:rPr sz="1800" spc="35" dirty="0">
                <a:latin typeface="Cambria Math"/>
                <a:cs typeface="Cambria Math"/>
              </a:rPr>
              <a:t>,×</a:t>
            </a:r>
            <a:r>
              <a:rPr sz="1800" spc="-25" dirty="0">
                <a:latin typeface="Cambria Math"/>
                <a:cs typeface="Cambria Math"/>
              </a:rPr>
              <a:t> </a:t>
            </a:r>
            <a:r>
              <a:rPr sz="1800" spc="25" dirty="0">
                <a:latin typeface="Cambria Math"/>
                <a:cs typeface="Cambria Math"/>
              </a:rPr>
              <a:t>ℎ𝑒𝑖𝑔ℎ𝑡</a:t>
            </a:r>
            <a:r>
              <a:rPr sz="1950" spc="37" baseline="-14957" dirty="0">
                <a:latin typeface="Cambria Math"/>
                <a:cs typeface="Cambria Math"/>
              </a:rPr>
              <a:t>𝑜𝑢𝑡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2024633" y="2462783"/>
            <a:ext cx="6955790" cy="114300"/>
          </a:xfrm>
          <a:custGeom>
            <a:avLst/>
            <a:gdLst/>
            <a:ahLst/>
            <a:cxnLst/>
            <a:rect l="l" t="t" r="r" b="b"/>
            <a:pathLst>
              <a:path w="6955790" h="114300">
                <a:moveTo>
                  <a:pt x="6840982" y="0"/>
                </a:moveTo>
                <a:lnTo>
                  <a:pt x="6840982" y="114300"/>
                </a:lnTo>
                <a:lnTo>
                  <a:pt x="6917182" y="76200"/>
                </a:lnTo>
                <a:lnTo>
                  <a:pt x="6860032" y="76200"/>
                </a:lnTo>
                <a:lnTo>
                  <a:pt x="6860032" y="38100"/>
                </a:lnTo>
                <a:lnTo>
                  <a:pt x="6917182" y="38100"/>
                </a:lnTo>
                <a:lnTo>
                  <a:pt x="6840982" y="0"/>
                </a:lnTo>
                <a:close/>
              </a:path>
              <a:path w="6955790" h="114300">
                <a:moveTo>
                  <a:pt x="684098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6840982" y="76200"/>
                </a:lnTo>
                <a:lnTo>
                  <a:pt x="6840982" y="38100"/>
                </a:lnTo>
                <a:close/>
              </a:path>
              <a:path w="6955790" h="114300">
                <a:moveTo>
                  <a:pt x="6917182" y="38100"/>
                </a:moveTo>
                <a:lnTo>
                  <a:pt x="6860032" y="38100"/>
                </a:lnTo>
                <a:lnTo>
                  <a:pt x="6860032" y="76200"/>
                </a:lnTo>
                <a:lnTo>
                  <a:pt x="6917182" y="76200"/>
                </a:lnTo>
                <a:lnTo>
                  <a:pt x="6955282" y="57150"/>
                </a:lnTo>
                <a:lnTo>
                  <a:pt x="6917182" y="38100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2631948" y="2692907"/>
            <a:ext cx="5759450" cy="2804160"/>
            <a:chOff x="2631948" y="2692907"/>
            <a:chExt cx="5759450" cy="2804160"/>
          </a:xfrm>
        </p:grpSpPr>
        <p:sp>
          <p:nvSpPr>
            <p:cNvPr id="18" name="object 18"/>
            <p:cNvSpPr/>
            <p:nvPr/>
          </p:nvSpPr>
          <p:spPr>
            <a:xfrm>
              <a:off x="2650998" y="2711957"/>
              <a:ext cx="5721350" cy="2766060"/>
            </a:xfrm>
            <a:custGeom>
              <a:avLst/>
              <a:gdLst/>
              <a:ahLst/>
              <a:cxnLst/>
              <a:rect l="l" t="t" r="r" b="b"/>
              <a:pathLst>
                <a:path w="5721350" h="2766060">
                  <a:moveTo>
                    <a:pt x="0" y="2766060"/>
                  </a:moveTo>
                  <a:lnTo>
                    <a:pt x="5721096" y="2766060"/>
                  </a:lnTo>
                  <a:lnTo>
                    <a:pt x="5721096" y="0"/>
                  </a:lnTo>
                  <a:lnTo>
                    <a:pt x="0" y="0"/>
                  </a:lnTo>
                  <a:lnTo>
                    <a:pt x="0" y="2766060"/>
                  </a:lnTo>
                  <a:close/>
                </a:path>
              </a:pathLst>
            </a:custGeom>
            <a:ln w="38100">
              <a:solidFill>
                <a:srgbClr val="B82B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81372" y="3605021"/>
              <a:ext cx="313690" cy="471805"/>
            </a:xfrm>
            <a:custGeom>
              <a:avLst/>
              <a:gdLst/>
              <a:ahLst/>
              <a:cxnLst/>
              <a:rect l="l" t="t" r="r" b="b"/>
              <a:pathLst>
                <a:path w="313689" h="471804">
                  <a:moveTo>
                    <a:pt x="313182" y="0"/>
                  </a:moveTo>
                  <a:lnTo>
                    <a:pt x="0" y="0"/>
                  </a:lnTo>
                  <a:lnTo>
                    <a:pt x="0" y="471677"/>
                  </a:lnTo>
                  <a:lnTo>
                    <a:pt x="313182" y="471677"/>
                  </a:lnTo>
                  <a:lnTo>
                    <a:pt x="31318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94554" y="3377183"/>
              <a:ext cx="227965" cy="699770"/>
            </a:xfrm>
            <a:custGeom>
              <a:avLst/>
              <a:gdLst/>
              <a:ahLst/>
              <a:cxnLst/>
              <a:rect l="l" t="t" r="r" b="b"/>
              <a:pathLst>
                <a:path w="227964" h="699770">
                  <a:moveTo>
                    <a:pt x="227837" y="0"/>
                  </a:moveTo>
                  <a:lnTo>
                    <a:pt x="0" y="227837"/>
                  </a:lnTo>
                  <a:lnTo>
                    <a:pt x="0" y="699515"/>
                  </a:lnTo>
                  <a:lnTo>
                    <a:pt x="227837" y="471677"/>
                  </a:lnTo>
                  <a:lnTo>
                    <a:pt x="227837" y="0"/>
                  </a:lnTo>
                  <a:close/>
                </a:path>
              </a:pathLst>
            </a:custGeom>
            <a:solidFill>
              <a:srgbClr val="CDC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81372" y="3377183"/>
              <a:ext cx="541020" cy="227965"/>
            </a:xfrm>
            <a:custGeom>
              <a:avLst/>
              <a:gdLst/>
              <a:ahLst/>
              <a:cxnLst/>
              <a:rect l="l" t="t" r="r" b="b"/>
              <a:pathLst>
                <a:path w="541020" h="227964">
                  <a:moveTo>
                    <a:pt x="541019" y="0"/>
                  </a:moveTo>
                  <a:lnTo>
                    <a:pt x="227837" y="0"/>
                  </a:lnTo>
                  <a:lnTo>
                    <a:pt x="0" y="227837"/>
                  </a:lnTo>
                  <a:lnTo>
                    <a:pt x="313181" y="227837"/>
                  </a:lnTo>
                  <a:lnTo>
                    <a:pt x="541019" y="0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81372" y="3377183"/>
              <a:ext cx="541020" cy="699770"/>
            </a:xfrm>
            <a:custGeom>
              <a:avLst/>
              <a:gdLst/>
              <a:ahLst/>
              <a:cxnLst/>
              <a:rect l="l" t="t" r="r" b="b"/>
              <a:pathLst>
                <a:path w="541020" h="699770">
                  <a:moveTo>
                    <a:pt x="0" y="227837"/>
                  </a:moveTo>
                  <a:lnTo>
                    <a:pt x="227837" y="0"/>
                  </a:lnTo>
                  <a:lnTo>
                    <a:pt x="541019" y="0"/>
                  </a:lnTo>
                  <a:lnTo>
                    <a:pt x="541019" y="471677"/>
                  </a:lnTo>
                  <a:lnTo>
                    <a:pt x="313181" y="699515"/>
                  </a:lnTo>
                  <a:lnTo>
                    <a:pt x="0" y="699515"/>
                  </a:lnTo>
                  <a:lnTo>
                    <a:pt x="0" y="227837"/>
                  </a:lnTo>
                  <a:close/>
                </a:path>
                <a:path w="541020" h="699770">
                  <a:moveTo>
                    <a:pt x="0" y="227837"/>
                  </a:moveTo>
                  <a:lnTo>
                    <a:pt x="313181" y="227837"/>
                  </a:lnTo>
                  <a:lnTo>
                    <a:pt x="541019" y="0"/>
                  </a:lnTo>
                </a:path>
              </a:pathLst>
            </a:custGeom>
            <a:ln w="12192">
              <a:solidFill>
                <a:srgbClr val="7E5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94554" y="3605021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h="104139">
                  <a:moveTo>
                    <a:pt x="0" y="0"/>
                  </a:moveTo>
                  <a:lnTo>
                    <a:pt x="0" y="103631"/>
                  </a:lnTo>
                </a:path>
              </a:pathLst>
            </a:custGeom>
            <a:ln w="12192">
              <a:solidFill>
                <a:srgbClr val="7E5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83480" y="3708653"/>
              <a:ext cx="313690" cy="471805"/>
            </a:xfrm>
            <a:custGeom>
              <a:avLst/>
              <a:gdLst/>
              <a:ahLst/>
              <a:cxnLst/>
              <a:rect l="l" t="t" r="r" b="b"/>
              <a:pathLst>
                <a:path w="313689" h="471804">
                  <a:moveTo>
                    <a:pt x="313182" y="0"/>
                  </a:moveTo>
                  <a:lnTo>
                    <a:pt x="0" y="0"/>
                  </a:lnTo>
                  <a:lnTo>
                    <a:pt x="0" y="471678"/>
                  </a:lnTo>
                  <a:lnTo>
                    <a:pt x="313182" y="471678"/>
                  </a:lnTo>
                  <a:lnTo>
                    <a:pt x="31318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296662" y="3480815"/>
              <a:ext cx="227965" cy="699770"/>
            </a:xfrm>
            <a:custGeom>
              <a:avLst/>
              <a:gdLst/>
              <a:ahLst/>
              <a:cxnLst/>
              <a:rect l="l" t="t" r="r" b="b"/>
              <a:pathLst>
                <a:path w="227964" h="699770">
                  <a:moveTo>
                    <a:pt x="227837" y="0"/>
                  </a:moveTo>
                  <a:lnTo>
                    <a:pt x="0" y="227838"/>
                  </a:lnTo>
                  <a:lnTo>
                    <a:pt x="0" y="699516"/>
                  </a:lnTo>
                  <a:lnTo>
                    <a:pt x="227837" y="471678"/>
                  </a:lnTo>
                  <a:lnTo>
                    <a:pt x="227837" y="0"/>
                  </a:lnTo>
                  <a:close/>
                </a:path>
              </a:pathLst>
            </a:custGeom>
            <a:solidFill>
              <a:srgbClr val="CDC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83480" y="3480815"/>
              <a:ext cx="541020" cy="227965"/>
            </a:xfrm>
            <a:custGeom>
              <a:avLst/>
              <a:gdLst/>
              <a:ahLst/>
              <a:cxnLst/>
              <a:rect l="l" t="t" r="r" b="b"/>
              <a:pathLst>
                <a:path w="541020" h="227964">
                  <a:moveTo>
                    <a:pt x="541020" y="0"/>
                  </a:moveTo>
                  <a:lnTo>
                    <a:pt x="227837" y="0"/>
                  </a:lnTo>
                  <a:lnTo>
                    <a:pt x="0" y="227838"/>
                  </a:lnTo>
                  <a:lnTo>
                    <a:pt x="313182" y="227838"/>
                  </a:lnTo>
                  <a:lnTo>
                    <a:pt x="541020" y="0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983480" y="3480815"/>
              <a:ext cx="541020" cy="699770"/>
            </a:xfrm>
            <a:custGeom>
              <a:avLst/>
              <a:gdLst/>
              <a:ahLst/>
              <a:cxnLst/>
              <a:rect l="l" t="t" r="r" b="b"/>
              <a:pathLst>
                <a:path w="541020" h="699770">
                  <a:moveTo>
                    <a:pt x="0" y="227838"/>
                  </a:moveTo>
                  <a:lnTo>
                    <a:pt x="227837" y="0"/>
                  </a:lnTo>
                  <a:lnTo>
                    <a:pt x="541020" y="0"/>
                  </a:lnTo>
                  <a:lnTo>
                    <a:pt x="541020" y="471678"/>
                  </a:lnTo>
                  <a:lnTo>
                    <a:pt x="313182" y="699516"/>
                  </a:lnTo>
                  <a:lnTo>
                    <a:pt x="0" y="699516"/>
                  </a:lnTo>
                  <a:lnTo>
                    <a:pt x="0" y="227838"/>
                  </a:lnTo>
                  <a:close/>
                </a:path>
                <a:path w="541020" h="699770">
                  <a:moveTo>
                    <a:pt x="0" y="227838"/>
                  </a:moveTo>
                  <a:lnTo>
                    <a:pt x="313182" y="227838"/>
                  </a:lnTo>
                  <a:lnTo>
                    <a:pt x="541020" y="0"/>
                  </a:lnTo>
                </a:path>
              </a:pathLst>
            </a:custGeom>
            <a:ln w="12192">
              <a:solidFill>
                <a:srgbClr val="7E5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296662" y="3708653"/>
              <a:ext cx="0" cy="102235"/>
            </a:xfrm>
            <a:custGeom>
              <a:avLst/>
              <a:gdLst/>
              <a:ahLst/>
              <a:cxnLst/>
              <a:rect l="l" t="t" r="r" b="b"/>
              <a:pathLst>
                <a:path h="102235">
                  <a:moveTo>
                    <a:pt x="0" y="0"/>
                  </a:moveTo>
                  <a:lnTo>
                    <a:pt x="0" y="102108"/>
                  </a:lnTo>
                </a:path>
              </a:pathLst>
            </a:custGeom>
            <a:ln w="12192">
              <a:solidFill>
                <a:srgbClr val="7E5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087112" y="3810761"/>
              <a:ext cx="313690" cy="473709"/>
            </a:xfrm>
            <a:custGeom>
              <a:avLst/>
              <a:gdLst/>
              <a:ahLst/>
              <a:cxnLst/>
              <a:rect l="l" t="t" r="r" b="b"/>
              <a:pathLst>
                <a:path w="313689" h="473710">
                  <a:moveTo>
                    <a:pt x="313182" y="0"/>
                  </a:moveTo>
                  <a:lnTo>
                    <a:pt x="0" y="0"/>
                  </a:lnTo>
                  <a:lnTo>
                    <a:pt x="0" y="473201"/>
                  </a:lnTo>
                  <a:lnTo>
                    <a:pt x="313182" y="473201"/>
                  </a:lnTo>
                  <a:lnTo>
                    <a:pt x="31318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400294" y="3582923"/>
              <a:ext cx="227965" cy="701040"/>
            </a:xfrm>
            <a:custGeom>
              <a:avLst/>
              <a:gdLst/>
              <a:ahLst/>
              <a:cxnLst/>
              <a:rect l="l" t="t" r="r" b="b"/>
              <a:pathLst>
                <a:path w="227964" h="701039">
                  <a:moveTo>
                    <a:pt x="227837" y="0"/>
                  </a:moveTo>
                  <a:lnTo>
                    <a:pt x="0" y="227837"/>
                  </a:lnTo>
                  <a:lnTo>
                    <a:pt x="0" y="701039"/>
                  </a:lnTo>
                  <a:lnTo>
                    <a:pt x="227837" y="473201"/>
                  </a:lnTo>
                  <a:lnTo>
                    <a:pt x="227837" y="0"/>
                  </a:lnTo>
                  <a:close/>
                </a:path>
              </a:pathLst>
            </a:custGeom>
            <a:solidFill>
              <a:srgbClr val="CDC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087112" y="3582923"/>
              <a:ext cx="541020" cy="227965"/>
            </a:xfrm>
            <a:custGeom>
              <a:avLst/>
              <a:gdLst/>
              <a:ahLst/>
              <a:cxnLst/>
              <a:rect l="l" t="t" r="r" b="b"/>
              <a:pathLst>
                <a:path w="541020" h="227964">
                  <a:moveTo>
                    <a:pt x="541020" y="0"/>
                  </a:moveTo>
                  <a:lnTo>
                    <a:pt x="227837" y="0"/>
                  </a:lnTo>
                  <a:lnTo>
                    <a:pt x="0" y="227837"/>
                  </a:lnTo>
                  <a:lnTo>
                    <a:pt x="313182" y="227837"/>
                  </a:lnTo>
                  <a:lnTo>
                    <a:pt x="541020" y="0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87112" y="3582923"/>
              <a:ext cx="541020" cy="701040"/>
            </a:xfrm>
            <a:custGeom>
              <a:avLst/>
              <a:gdLst/>
              <a:ahLst/>
              <a:cxnLst/>
              <a:rect l="l" t="t" r="r" b="b"/>
              <a:pathLst>
                <a:path w="541020" h="701039">
                  <a:moveTo>
                    <a:pt x="0" y="227837"/>
                  </a:moveTo>
                  <a:lnTo>
                    <a:pt x="227837" y="0"/>
                  </a:lnTo>
                  <a:lnTo>
                    <a:pt x="541020" y="0"/>
                  </a:lnTo>
                  <a:lnTo>
                    <a:pt x="541020" y="473201"/>
                  </a:lnTo>
                  <a:lnTo>
                    <a:pt x="313182" y="701039"/>
                  </a:lnTo>
                  <a:lnTo>
                    <a:pt x="0" y="701039"/>
                  </a:lnTo>
                  <a:lnTo>
                    <a:pt x="0" y="227837"/>
                  </a:lnTo>
                  <a:close/>
                </a:path>
                <a:path w="541020" h="701039">
                  <a:moveTo>
                    <a:pt x="0" y="227837"/>
                  </a:moveTo>
                  <a:lnTo>
                    <a:pt x="313182" y="227837"/>
                  </a:lnTo>
                  <a:lnTo>
                    <a:pt x="541020" y="0"/>
                  </a:lnTo>
                </a:path>
              </a:pathLst>
            </a:custGeom>
            <a:ln w="12192">
              <a:solidFill>
                <a:srgbClr val="7E5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400294" y="3810761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h="104139">
                  <a:moveTo>
                    <a:pt x="0" y="0"/>
                  </a:moveTo>
                  <a:lnTo>
                    <a:pt x="0" y="103631"/>
                  </a:lnTo>
                </a:path>
              </a:pathLst>
            </a:custGeom>
            <a:ln w="12192">
              <a:solidFill>
                <a:srgbClr val="7E5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89220" y="3914393"/>
              <a:ext cx="313690" cy="473709"/>
            </a:xfrm>
            <a:custGeom>
              <a:avLst/>
              <a:gdLst/>
              <a:ahLst/>
              <a:cxnLst/>
              <a:rect l="l" t="t" r="r" b="b"/>
              <a:pathLst>
                <a:path w="313689" h="473710">
                  <a:moveTo>
                    <a:pt x="313182" y="0"/>
                  </a:moveTo>
                  <a:lnTo>
                    <a:pt x="0" y="0"/>
                  </a:lnTo>
                  <a:lnTo>
                    <a:pt x="0" y="473201"/>
                  </a:lnTo>
                  <a:lnTo>
                    <a:pt x="313182" y="473201"/>
                  </a:lnTo>
                  <a:lnTo>
                    <a:pt x="31318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502402" y="3686555"/>
              <a:ext cx="227965" cy="701040"/>
            </a:xfrm>
            <a:custGeom>
              <a:avLst/>
              <a:gdLst/>
              <a:ahLst/>
              <a:cxnLst/>
              <a:rect l="l" t="t" r="r" b="b"/>
              <a:pathLst>
                <a:path w="227964" h="701039">
                  <a:moveTo>
                    <a:pt x="227837" y="0"/>
                  </a:moveTo>
                  <a:lnTo>
                    <a:pt x="0" y="227838"/>
                  </a:lnTo>
                  <a:lnTo>
                    <a:pt x="0" y="701040"/>
                  </a:lnTo>
                  <a:lnTo>
                    <a:pt x="227837" y="473202"/>
                  </a:lnTo>
                  <a:lnTo>
                    <a:pt x="227837" y="0"/>
                  </a:lnTo>
                  <a:close/>
                </a:path>
              </a:pathLst>
            </a:custGeom>
            <a:solidFill>
              <a:srgbClr val="CDC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189220" y="3686555"/>
              <a:ext cx="541020" cy="227965"/>
            </a:xfrm>
            <a:custGeom>
              <a:avLst/>
              <a:gdLst/>
              <a:ahLst/>
              <a:cxnLst/>
              <a:rect l="l" t="t" r="r" b="b"/>
              <a:pathLst>
                <a:path w="541020" h="227964">
                  <a:moveTo>
                    <a:pt x="541019" y="0"/>
                  </a:moveTo>
                  <a:lnTo>
                    <a:pt x="227837" y="0"/>
                  </a:lnTo>
                  <a:lnTo>
                    <a:pt x="0" y="227838"/>
                  </a:lnTo>
                  <a:lnTo>
                    <a:pt x="313181" y="227838"/>
                  </a:lnTo>
                  <a:lnTo>
                    <a:pt x="541019" y="0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189220" y="3686555"/>
              <a:ext cx="541020" cy="701040"/>
            </a:xfrm>
            <a:custGeom>
              <a:avLst/>
              <a:gdLst/>
              <a:ahLst/>
              <a:cxnLst/>
              <a:rect l="l" t="t" r="r" b="b"/>
              <a:pathLst>
                <a:path w="541020" h="701039">
                  <a:moveTo>
                    <a:pt x="0" y="227838"/>
                  </a:moveTo>
                  <a:lnTo>
                    <a:pt x="227837" y="0"/>
                  </a:lnTo>
                  <a:lnTo>
                    <a:pt x="541019" y="0"/>
                  </a:lnTo>
                  <a:lnTo>
                    <a:pt x="541019" y="473202"/>
                  </a:lnTo>
                  <a:lnTo>
                    <a:pt x="313181" y="701040"/>
                  </a:lnTo>
                  <a:lnTo>
                    <a:pt x="0" y="701040"/>
                  </a:lnTo>
                  <a:lnTo>
                    <a:pt x="0" y="227838"/>
                  </a:lnTo>
                  <a:close/>
                </a:path>
                <a:path w="541020" h="701039">
                  <a:moveTo>
                    <a:pt x="0" y="227838"/>
                  </a:moveTo>
                  <a:lnTo>
                    <a:pt x="313181" y="227838"/>
                  </a:lnTo>
                  <a:lnTo>
                    <a:pt x="541019" y="0"/>
                  </a:lnTo>
                </a:path>
                <a:path w="541020" h="701039">
                  <a:moveTo>
                    <a:pt x="313181" y="227838"/>
                  </a:moveTo>
                  <a:lnTo>
                    <a:pt x="313181" y="701040"/>
                  </a:lnTo>
                </a:path>
              </a:pathLst>
            </a:custGeom>
            <a:ln w="12192">
              <a:solidFill>
                <a:srgbClr val="7E5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599176" y="4328922"/>
              <a:ext cx="313690" cy="471805"/>
            </a:xfrm>
            <a:custGeom>
              <a:avLst/>
              <a:gdLst/>
              <a:ahLst/>
              <a:cxnLst/>
              <a:rect l="l" t="t" r="r" b="b"/>
              <a:pathLst>
                <a:path w="313689" h="471804">
                  <a:moveTo>
                    <a:pt x="313182" y="0"/>
                  </a:moveTo>
                  <a:lnTo>
                    <a:pt x="0" y="0"/>
                  </a:lnTo>
                  <a:lnTo>
                    <a:pt x="0" y="471677"/>
                  </a:lnTo>
                  <a:lnTo>
                    <a:pt x="313182" y="471677"/>
                  </a:lnTo>
                  <a:lnTo>
                    <a:pt x="31318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12357" y="4101083"/>
              <a:ext cx="227965" cy="699770"/>
            </a:xfrm>
            <a:custGeom>
              <a:avLst/>
              <a:gdLst/>
              <a:ahLst/>
              <a:cxnLst/>
              <a:rect l="l" t="t" r="r" b="b"/>
              <a:pathLst>
                <a:path w="227964" h="699770">
                  <a:moveTo>
                    <a:pt x="227837" y="0"/>
                  </a:moveTo>
                  <a:lnTo>
                    <a:pt x="0" y="227838"/>
                  </a:lnTo>
                  <a:lnTo>
                    <a:pt x="0" y="699516"/>
                  </a:lnTo>
                  <a:lnTo>
                    <a:pt x="227837" y="471678"/>
                  </a:lnTo>
                  <a:lnTo>
                    <a:pt x="227837" y="0"/>
                  </a:lnTo>
                  <a:close/>
                </a:path>
              </a:pathLst>
            </a:custGeom>
            <a:solidFill>
              <a:srgbClr val="CDC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599176" y="4101083"/>
              <a:ext cx="541020" cy="227965"/>
            </a:xfrm>
            <a:custGeom>
              <a:avLst/>
              <a:gdLst/>
              <a:ahLst/>
              <a:cxnLst/>
              <a:rect l="l" t="t" r="r" b="b"/>
              <a:pathLst>
                <a:path w="541020" h="227964">
                  <a:moveTo>
                    <a:pt x="541020" y="0"/>
                  </a:moveTo>
                  <a:lnTo>
                    <a:pt x="227837" y="0"/>
                  </a:lnTo>
                  <a:lnTo>
                    <a:pt x="0" y="227838"/>
                  </a:lnTo>
                  <a:lnTo>
                    <a:pt x="313182" y="227838"/>
                  </a:lnTo>
                  <a:lnTo>
                    <a:pt x="541020" y="0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599176" y="4101083"/>
              <a:ext cx="541020" cy="699770"/>
            </a:xfrm>
            <a:custGeom>
              <a:avLst/>
              <a:gdLst/>
              <a:ahLst/>
              <a:cxnLst/>
              <a:rect l="l" t="t" r="r" b="b"/>
              <a:pathLst>
                <a:path w="541020" h="699770">
                  <a:moveTo>
                    <a:pt x="0" y="227838"/>
                  </a:moveTo>
                  <a:lnTo>
                    <a:pt x="227837" y="0"/>
                  </a:lnTo>
                  <a:lnTo>
                    <a:pt x="541020" y="0"/>
                  </a:lnTo>
                  <a:lnTo>
                    <a:pt x="541020" y="471678"/>
                  </a:lnTo>
                  <a:lnTo>
                    <a:pt x="313182" y="699516"/>
                  </a:lnTo>
                  <a:lnTo>
                    <a:pt x="0" y="699516"/>
                  </a:lnTo>
                  <a:lnTo>
                    <a:pt x="0" y="227838"/>
                  </a:lnTo>
                  <a:close/>
                </a:path>
                <a:path w="541020" h="699770">
                  <a:moveTo>
                    <a:pt x="0" y="227838"/>
                  </a:moveTo>
                  <a:lnTo>
                    <a:pt x="313182" y="227838"/>
                  </a:lnTo>
                  <a:lnTo>
                    <a:pt x="541020" y="0"/>
                  </a:lnTo>
                </a:path>
                <a:path w="541020" h="699770">
                  <a:moveTo>
                    <a:pt x="313182" y="227838"/>
                  </a:moveTo>
                  <a:lnTo>
                    <a:pt x="313182" y="699516"/>
                  </a:lnTo>
                </a:path>
              </a:pathLst>
            </a:custGeom>
            <a:ln w="12192">
              <a:solidFill>
                <a:srgbClr val="7E5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923794" y="4355719"/>
            <a:ext cx="5059680" cy="954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165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⋱</a:t>
            </a:r>
            <a:endParaRPr sz="24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2030"/>
              </a:spcBef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𝑚</a:t>
            </a:r>
            <a:r>
              <a:rPr sz="2000" spc="2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× 𝑛</a:t>
            </a:r>
            <a:r>
              <a:rPr sz="2000" spc="4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×</a:t>
            </a:r>
            <a:r>
              <a:rPr sz="2000" spc="-1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Cambria Math"/>
                <a:cs typeface="Cambria Math"/>
              </a:rPr>
              <a:t>𝑘𝑒𝑟𝑛𝑒𝑙_𝑠𝑖𝑧𝑒</a:t>
            </a:r>
            <a:r>
              <a:rPr sz="2175" spc="37" baseline="-15325" dirty="0">
                <a:solidFill>
                  <a:srgbClr val="404040"/>
                </a:solidFill>
                <a:latin typeface="Cambria Math"/>
                <a:cs typeface="Cambria Math"/>
              </a:rPr>
              <a:t>𝑤𝑖𝑑𝑡ℎ</a:t>
            </a:r>
            <a:r>
              <a:rPr sz="2175" spc="345" baseline="-1532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× </a:t>
            </a:r>
            <a:r>
              <a:rPr sz="2000" spc="25" dirty="0">
                <a:solidFill>
                  <a:srgbClr val="404040"/>
                </a:solidFill>
                <a:latin typeface="Cambria Math"/>
                <a:cs typeface="Cambria Math"/>
              </a:rPr>
              <a:t>𝑘𝑒𝑟𝑛𝑒𝑙_𝑠𝑖𝑧𝑒</a:t>
            </a:r>
            <a:r>
              <a:rPr sz="2175" spc="37" baseline="-15325" dirty="0">
                <a:solidFill>
                  <a:srgbClr val="404040"/>
                </a:solidFill>
                <a:latin typeface="Cambria Math"/>
                <a:cs typeface="Cambria Math"/>
              </a:rPr>
              <a:t>ℎ𝑒𝑖𝑔ℎ𝑡</a:t>
            </a:r>
            <a:endParaRPr sz="2175" baseline="-15325">
              <a:latin typeface="Cambria Math"/>
              <a:cs typeface="Cambria Math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631948" y="2692907"/>
            <a:ext cx="5759450" cy="500380"/>
            <a:chOff x="2631948" y="2692907"/>
            <a:chExt cx="5759450" cy="500380"/>
          </a:xfrm>
        </p:grpSpPr>
        <p:sp>
          <p:nvSpPr>
            <p:cNvPr id="44" name="object 44"/>
            <p:cNvSpPr/>
            <p:nvPr/>
          </p:nvSpPr>
          <p:spPr>
            <a:xfrm>
              <a:off x="2650998" y="2711957"/>
              <a:ext cx="5721350" cy="462280"/>
            </a:xfrm>
            <a:custGeom>
              <a:avLst/>
              <a:gdLst/>
              <a:ahLst/>
              <a:cxnLst/>
              <a:rect l="l" t="t" r="r" b="b"/>
              <a:pathLst>
                <a:path w="5721350" h="462280">
                  <a:moveTo>
                    <a:pt x="5721096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5721096" y="461772"/>
                  </a:lnTo>
                  <a:lnTo>
                    <a:pt x="5721096" y="0"/>
                  </a:lnTo>
                  <a:close/>
                </a:path>
              </a:pathLst>
            </a:custGeom>
            <a:solidFill>
              <a:srgbClr val="B82B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650998" y="2711957"/>
              <a:ext cx="5721350" cy="462280"/>
            </a:xfrm>
            <a:custGeom>
              <a:avLst/>
              <a:gdLst/>
              <a:ahLst/>
              <a:cxnLst/>
              <a:rect l="l" t="t" r="r" b="b"/>
              <a:pathLst>
                <a:path w="5721350" h="462280">
                  <a:moveTo>
                    <a:pt x="0" y="461772"/>
                  </a:moveTo>
                  <a:lnTo>
                    <a:pt x="5721096" y="461772"/>
                  </a:lnTo>
                  <a:lnTo>
                    <a:pt x="5721096" y="0"/>
                  </a:lnTo>
                  <a:lnTo>
                    <a:pt x="0" y="0"/>
                  </a:lnTo>
                  <a:lnTo>
                    <a:pt x="0" y="461772"/>
                  </a:lnTo>
                  <a:close/>
                </a:path>
              </a:pathLst>
            </a:custGeom>
            <a:ln w="38100">
              <a:solidFill>
                <a:srgbClr val="B82B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039870" y="2726512"/>
            <a:ext cx="29432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微软雅黑"/>
                <a:cs typeface="微软雅黑"/>
              </a:rPr>
              <a:t>4-Dimension</a:t>
            </a:r>
            <a:r>
              <a:rPr sz="2400" spc="-4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微软雅黑"/>
                <a:cs typeface="微软雅黑"/>
              </a:rPr>
              <a:t>Tensor</a:t>
            </a:r>
            <a:endParaRPr sz="240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884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4852" y="2150364"/>
            <a:ext cx="9820170" cy="4011090"/>
          </a:xfrm>
          <a:prstGeom prst="rect">
            <a:avLst/>
          </a:prstGeom>
        </p:spPr>
      </p:pic>
      <p:sp>
        <p:nvSpPr>
          <p:cNvPr id="6" name="标题 6"/>
          <p:cNvSpPr txBox="1">
            <a:spLocks/>
          </p:cNvSpPr>
          <p:nvPr/>
        </p:nvSpPr>
        <p:spPr>
          <a:xfrm>
            <a:off x="669930" y="73612"/>
            <a:ext cx="8728076" cy="45916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堆起来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69930" y="838200"/>
            <a:ext cx="5141792" cy="1131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MLP: z = WX + b, activate(z)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CNN: z = </a:t>
            </a:r>
            <a:r>
              <a:rPr lang="en-US" altLang="zh-CN" sz="2400" dirty="0" err="1" smtClean="0"/>
              <a:t>conv</a:t>
            </a:r>
            <a:r>
              <a:rPr lang="en-US" altLang="zh-CN" sz="2400" dirty="0" smtClean="0"/>
              <a:t>(W, X) + b, activate(z)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8662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3874" y="1499476"/>
            <a:ext cx="291465" cy="218440"/>
          </a:xfrm>
          <a:custGeom>
            <a:avLst/>
            <a:gdLst/>
            <a:ahLst/>
            <a:cxnLst/>
            <a:rect l="l" t="t" r="r" b="b"/>
            <a:pathLst>
              <a:path w="291465" h="218439">
                <a:moveTo>
                  <a:pt x="291020" y="36271"/>
                </a:moveTo>
                <a:lnTo>
                  <a:pt x="286181" y="17983"/>
                </a:lnTo>
                <a:lnTo>
                  <a:pt x="284988" y="15989"/>
                </a:lnTo>
                <a:lnTo>
                  <a:pt x="280403" y="10274"/>
                </a:lnTo>
                <a:lnTo>
                  <a:pt x="274662" y="5702"/>
                </a:lnTo>
                <a:lnTo>
                  <a:pt x="272935" y="4775"/>
                </a:lnTo>
                <a:lnTo>
                  <a:pt x="272935" y="36271"/>
                </a:lnTo>
                <a:lnTo>
                  <a:pt x="272364" y="39408"/>
                </a:lnTo>
                <a:lnTo>
                  <a:pt x="120256" y="195338"/>
                </a:lnTo>
                <a:lnTo>
                  <a:pt x="108483" y="199339"/>
                </a:lnTo>
                <a:lnTo>
                  <a:pt x="105041" y="199059"/>
                </a:lnTo>
                <a:lnTo>
                  <a:pt x="101307" y="198196"/>
                </a:lnTo>
                <a:lnTo>
                  <a:pt x="98158" y="196481"/>
                </a:lnTo>
                <a:lnTo>
                  <a:pt x="96723" y="195338"/>
                </a:lnTo>
                <a:lnTo>
                  <a:pt x="23812" y="122796"/>
                </a:lnTo>
                <a:lnTo>
                  <a:pt x="22098" y="121373"/>
                </a:lnTo>
                <a:lnTo>
                  <a:pt x="19799" y="116801"/>
                </a:lnTo>
                <a:lnTo>
                  <a:pt x="18656" y="113372"/>
                </a:lnTo>
                <a:lnTo>
                  <a:pt x="18084" y="109956"/>
                </a:lnTo>
                <a:lnTo>
                  <a:pt x="18656" y="106235"/>
                </a:lnTo>
                <a:lnTo>
                  <a:pt x="19799" y="102806"/>
                </a:lnTo>
                <a:lnTo>
                  <a:pt x="22098" y="98247"/>
                </a:lnTo>
                <a:lnTo>
                  <a:pt x="23812" y="97104"/>
                </a:lnTo>
                <a:lnTo>
                  <a:pt x="26403" y="94818"/>
                </a:lnTo>
                <a:lnTo>
                  <a:pt x="29552" y="93103"/>
                </a:lnTo>
                <a:lnTo>
                  <a:pt x="33007" y="91960"/>
                </a:lnTo>
                <a:lnTo>
                  <a:pt x="36449" y="91668"/>
                </a:lnTo>
                <a:lnTo>
                  <a:pt x="40182" y="91960"/>
                </a:lnTo>
                <a:lnTo>
                  <a:pt x="43332" y="93103"/>
                </a:lnTo>
                <a:lnTo>
                  <a:pt x="46494" y="94818"/>
                </a:lnTo>
                <a:lnTo>
                  <a:pt x="49364" y="97104"/>
                </a:lnTo>
                <a:lnTo>
                  <a:pt x="101879" y="149072"/>
                </a:lnTo>
                <a:lnTo>
                  <a:pt x="103606" y="150507"/>
                </a:lnTo>
                <a:lnTo>
                  <a:pt x="105041" y="151358"/>
                </a:lnTo>
                <a:lnTo>
                  <a:pt x="106476" y="151650"/>
                </a:lnTo>
                <a:lnTo>
                  <a:pt x="108483" y="151930"/>
                </a:lnTo>
                <a:lnTo>
                  <a:pt x="111925" y="151358"/>
                </a:lnTo>
                <a:lnTo>
                  <a:pt x="113360" y="150507"/>
                </a:lnTo>
                <a:lnTo>
                  <a:pt x="134061" y="129946"/>
                </a:lnTo>
                <a:lnTo>
                  <a:pt x="241363" y="23418"/>
                </a:lnTo>
                <a:lnTo>
                  <a:pt x="254279" y="17983"/>
                </a:lnTo>
                <a:lnTo>
                  <a:pt x="258013" y="18275"/>
                </a:lnTo>
                <a:lnTo>
                  <a:pt x="261454" y="19418"/>
                </a:lnTo>
                <a:lnTo>
                  <a:pt x="264617" y="21132"/>
                </a:lnTo>
                <a:lnTo>
                  <a:pt x="266052" y="21983"/>
                </a:lnTo>
                <a:lnTo>
                  <a:pt x="267195" y="23418"/>
                </a:lnTo>
                <a:lnTo>
                  <a:pt x="269786" y="25984"/>
                </a:lnTo>
                <a:lnTo>
                  <a:pt x="271221" y="29121"/>
                </a:lnTo>
                <a:lnTo>
                  <a:pt x="272364" y="32550"/>
                </a:lnTo>
                <a:lnTo>
                  <a:pt x="272935" y="36271"/>
                </a:lnTo>
                <a:lnTo>
                  <a:pt x="272935" y="4775"/>
                </a:lnTo>
                <a:lnTo>
                  <a:pt x="271500" y="4000"/>
                </a:lnTo>
                <a:lnTo>
                  <a:pt x="268351" y="2857"/>
                </a:lnTo>
                <a:lnTo>
                  <a:pt x="264896" y="1422"/>
                </a:lnTo>
                <a:lnTo>
                  <a:pt x="261454" y="571"/>
                </a:lnTo>
                <a:lnTo>
                  <a:pt x="258013" y="279"/>
                </a:lnTo>
                <a:lnTo>
                  <a:pt x="254279" y="0"/>
                </a:lnTo>
                <a:lnTo>
                  <a:pt x="251129" y="279"/>
                </a:lnTo>
                <a:lnTo>
                  <a:pt x="247396" y="571"/>
                </a:lnTo>
                <a:lnTo>
                  <a:pt x="243954" y="1422"/>
                </a:lnTo>
                <a:lnTo>
                  <a:pt x="240512" y="2857"/>
                </a:lnTo>
                <a:lnTo>
                  <a:pt x="237350" y="4000"/>
                </a:lnTo>
                <a:lnTo>
                  <a:pt x="234480" y="5702"/>
                </a:lnTo>
                <a:lnTo>
                  <a:pt x="231317" y="7988"/>
                </a:lnTo>
                <a:lnTo>
                  <a:pt x="228447" y="10274"/>
                </a:lnTo>
                <a:lnTo>
                  <a:pt x="108483" y="129946"/>
                </a:lnTo>
                <a:lnTo>
                  <a:pt x="69786" y="91668"/>
                </a:lnTo>
                <a:lnTo>
                  <a:pt x="59690" y="81673"/>
                </a:lnTo>
                <a:lnTo>
                  <a:pt x="56819" y="79679"/>
                </a:lnTo>
                <a:lnTo>
                  <a:pt x="53670" y="77673"/>
                </a:lnTo>
                <a:lnTo>
                  <a:pt x="50228" y="76530"/>
                </a:lnTo>
                <a:lnTo>
                  <a:pt x="47066" y="75387"/>
                </a:lnTo>
                <a:lnTo>
                  <a:pt x="43332" y="74536"/>
                </a:lnTo>
                <a:lnTo>
                  <a:pt x="40182" y="74256"/>
                </a:lnTo>
                <a:lnTo>
                  <a:pt x="36449" y="73964"/>
                </a:lnTo>
                <a:lnTo>
                  <a:pt x="29552" y="74536"/>
                </a:lnTo>
                <a:lnTo>
                  <a:pt x="10909" y="84251"/>
                </a:lnTo>
                <a:lnTo>
                  <a:pt x="8039" y="87096"/>
                </a:lnTo>
                <a:lnTo>
                  <a:pt x="6019" y="89674"/>
                </a:lnTo>
                <a:lnTo>
                  <a:pt x="4013" y="92811"/>
                </a:lnTo>
                <a:lnTo>
                  <a:pt x="1714" y="99669"/>
                </a:lnTo>
                <a:lnTo>
                  <a:pt x="571" y="102806"/>
                </a:lnTo>
                <a:lnTo>
                  <a:pt x="0" y="106235"/>
                </a:lnTo>
                <a:lnTo>
                  <a:pt x="0" y="113372"/>
                </a:lnTo>
                <a:lnTo>
                  <a:pt x="571" y="116801"/>
                </a:lnTo>
                <a:lnTo>
                  <a:pt x="1714" y="120230"/>
                </a:lnTo>
                <a:lnTo>
                  <a:pt x="2870" y="123367"/>
                </a:lnTo>
                <a:lnTo>
                  <a:pt x="4013" y="126796"/>
                </a:lnTo>
                <a:lnTo>
                  <a:pt x="6019" y="129946"/>
                </a:lnTo>
                <a:lnTo>
                  <a:pt x="8039" y="132803"/>
                </a:lnTo>
                <a:lnTo>
                  <a:pt x="10909" y="135369"/>
                </a:lnTo>
                <a:lnTo>
                  <a:pt x="85242" y="209626"/>
                </a:lnTo>
                <a:lnTo>
                  <a:pt x="108483" y="217906"/>
                </a:lnTo>
                <a:lnTo>
                  <a:pt x="112217" y="217614"/>
                </a:lnTo>
                <a:lnTo>
                  <a:pt x="142074" y="199339"/>
                </a:lnTo>
                <a:lnTo>
                  <a:pt x="280403" y="61976"/>
                </a:lnTo>
                <a:lnTo>
                  <a:pt x="284988" y="56261"/>
                </a:lnTo>
                <a:lnTo>
                  <a:pt x="286715" y="53403"/>
                </a:lnTo>
                <a:lnTo>
                  <a:pt x="289585" y="46545"/>
                </a:lnTo>
                <a:lnTo>
                  <a:pt x="290449" y="43116"/>
                </a:lnTo>
                <a:lnTo>
                  <a:pt x="291020" y="3627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46975" y="2377376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84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45" y="18402"/>
                </a:lnTo>
                <a:lnTo>
                  <a:pt x="235000" y="18402"/>
                </a:lnTo>
                <a:lnTo>
                  <a:pt x="231838" y="18986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2006" y="55219"/>
                </a:lnTo>
                <a:lnTo>
                  <a:pt x="201968" y="55219"/>
                </a:lnTo>
                <a:lnTo>
                  <a:pt x="194779" y="55791"/>
                </a:lnTo>
                <a:lnTo>
                  <a:pt x="191338" y="56934"/>
                </a:lnTo>
                <a:lnTo>
                  <a:pt x="185013" y="59245"/>
                </a:lnTo>
                <a:lnTo>
                  <a:pt x="179273" y="63271"/>
                </a:lnTo>
                <a:lnTo>
                  <a:pt x="176963" y="65570"/>
                </a:lnTo>
                <a:lnTo>
                  <a:pt x="176682" y="65570"/>
                </a:lnTo>
                <a:lnTo>
                  <a:pt x="67805" y="173697"/>
                </a:lnTo>
                <a:lnTo>
                  <a:pt x="84175" y="173697"/>
                </a:lnTo>
                <a:lnTo>
                  <a:pt x="85902" y="174269"/>
                </a:lnTo>
                <a:lnTo>
                  <a:pt x="87630" y="175412"/>
                </a:lnTo>
                <a:lnTo>
                  <a:pt x="89928" y="177723"/>
                </a:lnTo>
                <a:lnTo>
                  <a:pt x="90500" y="179438"/>
                </a:lnTo>
                <a:lnTo>
                  <a:pt x="91071" y="180886"/>
                </a:lnTo>
                <a:lnTo>
                  <a:pt x="91266" y="182029"/>
                </a:lnTo>
                <a:lnTo>
                  <a:pt x="91363" y="192100"/>
                </a:lnTo>
                <a:lnTo>
                  <a:pt x="52006" y="192100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13"/>
                </a:lnTo>
                <a:lnTo>
                  <a:pt x="109750" y="258813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34" y="87426"/>
                </a:moveTo>
                <a:lnTo>
                  <a:pt x="255117" y="87426"/>
                </a:lnTo>
                <a:lnTo>
                  <a:pt x="266319" y="76212"/>
                </a:lnTo>
                <a:lnTo>
                  <a:pt x="268046" y="73621"/>
                </a:lnTo>
                <a:lnTo>
                  <a:pt x="270052" y="70459"/>
                </a:lnTo>
                <a:lnTo>
                  <a:pt x="271487" y="67297"/>
                </a:lnTo>
                <a:lnTo>
                  <a:pt x="272643" y="63842"/>
                </a:lnTo>
                <a:lnTo>
                  <a:pt x="273215" y="60680"/>
                </a:lnTo>
                <a:lnTo>
                  <a:pt x="274078" y="57226"/>
                </a:lnTo>
                <a:lnTo>
                  <a:pt x="274194" y="55791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41"/>
                </a:lnTo>
                <a:lnTo>
                  <a:pt x="242189" y="18402"/>
                </a:lnTo>
                <a:lnTo>
                  <a:pt x="279045" y="18402"/>
                </a:lnTo>
                <a:lnTo>
                  <a:pt x="280111" y="19558"/>
                </a:lnTo>
                <a:lnTo>
                  <a:pt x="283552" y="23863"/>
                </a:lnTo>
                <a:lnTo>
                  <a:pt x="285851" y="28473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41"/>
                </a:lnTo>
                <a:lnTo>
                  <a:pt x="292176" y="48602"/>
                </a:lnTo>
                <a:lnTo>
                  <a:pt x="292408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35"/>
                </a:lnTo>
                <a:lnTo>
                  <a:pt x="289877" y="69596"/>
                </a:lnTo>
                <a:lnTo>
                  <a:pt x="288442" y="74485"/>
                </a:lnTo>
                <a:lnTo>
                  <a:pt x="285851" y="79082"/>
                </a:lnTo>
                <a:lnTo>
                  <a:pt x="283552" y="83400"/>
                </a:lnTo>
                <a:lnTo>
                  <a:pt x="280334" y="87426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26"/>
                </a:lnTo>
                <a:lnTo>
                  <a:pt x="235864" y="80238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60"/>
                </a:lnTo>
                <a:lnTo>
                  <a:pt x="226669" y="65849"/>
                </a:lnTo>
                <a:lnTo>
                  <a:pt x="224091" y="63271"/>
                </a:lnTo>
                <a:lnTo>
                  <a:pt x="221208" y="61252"/>
                </a:lnTo>
                <a:lnTo>
                  <a:pt x="218630" y="59245"/>
                </a:lnTo>
                <a:lnTo>
                  <a:pt x="215468" y="58089"/>
                </a:lnTo>
                <a:lnTo>
                  <a:pt x="208572" y="55791"/>
                </a:lnTo>
                <a:lnTo>
                  <a:pt x="201968" y="55219"/>
                </a:lnTo>
                <a:lnTo>
                  <a:pt x="242006" y="55219"/>
                </a:lnTo>
                <a:lnTo>
                  <a:pt x="255117" y="87426"/>
                </a:lnTo>
                <a:lnTo>
                  <a:pt x="280334" y="87426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70"/>
                </a:lnTo>
                <a:lnTo>
                  <a:pt x="176963" y="65570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57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97"/>
                </a:lnTo>
                <a:lnTo>
                  <a:pt x="110032" y="171970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72"/>
                </a:lnTo>
                <a:lnTo>
                  <a:pt x="218909" y="85979"/>
                </a:lnTo>
                <a:lnTo>
                  <a:pt x="217766" y="87426"/>
                </a:lnTo>
                <a:lnTo>
                  <a:pt x="125260" y="180301"/>
                </a:lnTo>
                <a:lnTo>
                  <a:pt x="123825" y="181457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50" y="258813"/>
                </a:moveTo>
                <a:lnTo>
                  <a:pt x="58318" y="258813"/>
                </a:lnTo>
                <a:lnTo>
                  <a:pt x="92506" y="248462"/>
                </a:lnTo>
                <a:lnTo>
                  <a:pt x="98259" y="219417"/>
                </a:lnTo>
                <a:lnTo>
                  <a:pt x="82169" y="219417"/>
                </a:lnTo>
                <a:lnTo>
                  <a:pt x="78727" y="218833"/>
                </a:lnTo>
                <a:lnTo>
                  <a:pt x="77279" y="217982"/>
                </a:lnTo>
                <a:lnTo>
                  <a:pt x="75844" y="216535"/>
                </a:lnTo>
                <a:lnTo>
                  <a:pt x="74980" y="215392"/>
                </a:lnTo>
                <a:lnTo>
                  <a:pt x="73837" y="213956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100"/>
                </a:lnTo>
                <a:lnTo>
                  <a:pt x="91363" y="192100"/>
                </a:lnTo>
                <a:lnTo>
                  <a:pt x="91363" y="201294"/>
                </a:lnTo>
                <a:lnTo>
                  <a:pt x="111760" y="201294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29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50" y="25881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6975" y="3271850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71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53" y="18402"/>
                </a:lnTo>
                <a:lnTo>
                  <a:pt x="235000" y="18402"/>
                </a:lnTo>
                <a:lnTo>
                  <a:pt x="231838" y="18973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1994" y="55206"/>
                </a:lnTo>
                <a:lnTo>
                  <a:pt x="201968" y="55206"/>
                </a:lnTo>
                <a:lnTo>
                  <a:pt x="194779" y="55778"/>
                </a:lnTo>
                <a:lnTo>
                  <a:pt x="191338" y="56934"/>
                </a:lnTo>
                <a:lnTo>
                  <a:pt x="185013" y="59232"/>
                </a:lnTo>
                <a:lnTo>
                  <a:pt x="179273" y="63258"/>
                </a:lnTo>
                <a:lnTo>
                  <a:pt x="176974" y="65557"/>
                </a:lnTo>
                <a:lnTo>
                  <a:pt x="176682" y="65557"/>
                </a:lnTo>
                <a:lnTo>
                  <a:pt x="67805" y="173685"/>
                </a:lnTo>
                <a:lnTo>
                  <a:pt x="84175" y="173685"/>
                </a:lnTo>
                <a:lnTo>
                  <a:pt x="85902" y="174256"/>
                </a:lnTo>
                <a:lnTo>
                  <a:pt x="87630" y="175412"/>
                </a:lnTo>
                <a:lnTo>
                  <a:pt x="89928" y="177711"/>
                </a:lnTo>
                <a:lnTo>
                  <a:pt x="90500" y="179438"/>
                </a:lnTo>
                <a:lnTo>
                  <a:pt x="91071" y="180873"/>
                </a:lnTo>
                <a:lnTo>
                  <a:pt x="91267" y="182029"/>
                </a:lnTo>
                <a:lnTo>
                  <a:pt x="91363" y="192087"/>
                </a:lnTo>
                <a:lnTo>
                  <a:pt x="52006" y="192087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00"/>
                </a:lnTo>
                <a:lnTo>
                  <a:pt x="109762" y="258800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44" y="87414"/>
                </a:moveTo>
                <a:lnTo>
                  <a:pt x="255117" y="87414"/>
                </a:lnTo>
                <a:lnTo>
                  <a:pt x="266319" y="76200"/>
                </a:lnTo>
                <a:lnTo>
                  <a:pt x="268046" y="73609"/>
                </a:lnTo>
                <a:lnTo>
                  <a:pt x="270052" y="70446"/>
                </a:lnTo>
                <a:lnTo>
                  <a:pt x="271487" y="67284"/>
                </a:lnTo>
                <a:lnTo>
                  <a:pt x="272643" y="63842"/>
                </a:lnTo>
                <a:lnTo>
                  <a:pt x="273215" y="60667"/>
                </a:lnTo>
                <a:lnTo>
                  <a:pt x="274078" y="57226"/>
                </a:lnTo>
                <a:lnTo>
                  <a:pt x="274195" y="55778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29"/>
                </a:lnTo>
                <a:lnTo>
                  <a:pt x="242189" y="18402"/>
                </a:lnTo>
                <a:lnTo>
                  <a:pt x="279053" y="18402"/>
                </a:lnTo>
                <a:lnTo>
                  <a:pt x="280111" y="19545"/>
                </a:lnTo>
                <a:lnTo>
                  <a:pt x="283552" y="23863"/>
                </a:lnTo>
                <a:lnTo>
                  <a:pt x="285851" y="28460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29"/>
                </a:lnTo>
                <a:lnTo>
                  <a:pt x="292176" y="48590"/>
                </a:lnTo>
                <a:lnTo>
                  <a:pt x="292409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22"/>
                </a:lnTo>
                <a:lnTo>
                  <a:pt x="289877" y="69583"/>
                </a:lnTo>
                <a:lnTo>
                  <a:pt x="288442" y="74472"/>
                </a:lnTo>
                <a:lnTo>
                  <a:pt x="285851" y="79082"/>
                </a:lnTo>
                <a:lnTo>
                  <a:pt x="283552" y="83388"/>
                </a:lnTo>
                <a:lnTo>
                  <a:pt x="280344" y="87414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14"/>
                </a:lnTo>
                <a:lnTo>
                  <a:pt x="235864" y="80225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48"/>
                </a:lnTo>
                <a:lnTo>
                  <a:pt x="226669" y="65849"/>
                </a:lnTo>
                <a:lnTo>
                  <a:pt x="224091" y="63258"/>
                </a:lnTo>
                <a:lnTo>
                  <a:pt x="221208" y="61252"/>
                </a:lnTo>
                <a:lnTo>
                  <a:pt x="218630" y="59232"/>
                </a:lnTo>
                <a:lnTo>
                  <a:pt x="215468" y="58089"/>
                </a:lnTo>
                <a:lnTo>
                  <a:pt x="208572" y="55778"/>
                </a:lnTo>
                <a:lnTo>
                  <a:pt x="205130" y="55499"/>
                </a:lnTo>
                <a:lnTo>
                  <a:pt x="201968" y="55206"/>
                </a:lnTo>
                <a:lnTo>
                  <a:pt x="241994" y="55206"/>
                </a:lnTo>
                <a:lnTo>
                  <a:pt x="243052" y="56362"/>
                </a:lnTo>
                <a:lnTo>
                  <a:pt x="255117" y="87414"/>
                </a:lnTo>
                <a:lnTo>
                  <a:pt x="280344" y="87414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57"/>
                </a:lnTo>
                <a:lnTo>
                  <a:pt x="176974" y="65557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57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85"/>
                </a:lnTo>
                <a:lnTo>
                  <a:pt x="110032" y="171958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72"/>
                </a:lnTo>
                <a:lnTo>
                  <a:pt x="218909" y="85979"/>
                </a:lnTo>
                <a:lnTo>
                  <a:pt x="217766" y="87414"/>
                </a:lnTo>
                <a:lnTo>
                  <a:pt x="125260" y="180301"/>
                </a:lnTo>
                <a:lnTo>
                  <a:pt x="123825" y="181457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62" y="258800"/>
                </a:moveTo>
                <a:lnTo>
                  <a:pt x="58318" y="258800"/>
                </a:lnTo>
                <a:lnTo>
                  <a:pt x="92506" y="248450"/>
                </a:lnTo>
                <a:lnTo>
                  <a:pt x="98259" y="219405"/>
                </a:lnTo>
                <a:lnTo>
                  <a:pt x="82169" y="219405"/>
                </a:lnTo>
                <a:lnTo>
                  <a:pt x="78727" y="218833"/>
                </a:lnTo>
                <a:lnTo>
                  <a:pt x="77279" y="217970"/>
                </a:lnTo>
                <a:lnTo>
                  <a:pt x="75844" y="216535"/>
                </a:lnTo>
                <a:lnTo>
                  <a:pt x="74980" y="215379"/>
                </a:lnTo>
                <a:lnTo>
                  <a:pt x="73837" y="213944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087"/>
                </a:lnTo>
                <a:lnTo>
                  <a:pt x="91363" y="192087"/>
                </a:lnTo>
                <a:lnTo>
                  <a:pt x="91363" y="201295"/>
                </a:lnTo>
                <a:lnTo>
                  <a:pt x="111760" y="201295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17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62" y="258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46975" y="4196410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71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53" y="18402"/>
                </a:lnTo>
                <a:lnTo>
                  <a:pt x="235000" y="18402"/>
                </a:lnTo>
                <a:lnTo>
                  <a:pt x="231838" y="18973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1994" y="55206"/>
                </a:lnTo>
                <a:lnTo>
                  <a:pt x="201968" y="55206"/>
                </a:lnTo>
                <a:lnTo>
                  <a:pt x="194779" y="55778"/>
                </a:lnTo>
                <a:lnTo>
                  <a:pt x="191338" y="56934"/>
                </a:lnTo>
                <a:lnTo>
                  <a:pt x="185013" y="59232"/>
                </a:lnTo>
                <a:lnTo>
                  <a:pt x="179273" y="63258"/>
                </a:lnTo>
                <a:lnTo>
                  <a:pt x="176974" y="65557"/>
                </a:lnTo>
                <a:lnTo>
                  <a:pt x="176682" y="65557"/>
                </a:lnTo>
                <a:lnTo>
                  <a:pt x="67805" y="173685"/>
                </a:lnTo>
                <a:lnTo>
                  <a:pt x="84175" y="173685"/>
                </a:lnTo>
                <a:lnTo>
                  <a:pt x="85902" y="174256"/>
                </a:lnTo>
                <a:lnTo>
                  <a:pt x="87630" y="175412"/>
                </a:lnTo>
                <a:lnTo>
                  <a:pt x="89928" y="177711"/>
                </a:lnTo>
                <a:lnTo>
                  <a:pt x="90500" y="179438"/>
                </a:lnTo>
                <a:lnTo>
                  <a:pt x="91071" y="180873"/>
                </a:lnTo>
                <a:lnTo>
                  <a:pt x="91267" y="182029"/>
                </a:lnTo>
                <a:lnTo>
                  <a:pt x="91363" y="192087"/>
                </a:lnTo>
                <a:lnTo>
                  <a:pt x="52006" y="192087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00"/>
                </a:lnTo>
                <a:lnTo>
                  <a:pt x="109750" y="258800"/>
                </a:lnTo>
                <a:lnTo>
                  <a:pt x="106591" y="261962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44" y="87414"/>
                </a:moveTo>
                <a:lnTo>
                  <a:pt x="255117" y="87414"/>
                </a:lnTo>
                <a:lnTo>
                  <a:pt x="266319" y="76200"/>
                </a:lnTo>
                <a:lnTo>
                  <a:pt x="268046" y="73609"/>
                </a:lnTo>
                <a:lnTo>
                  <a:pt x="270052" y="70446"/>
                </a:lnTo>
                <a:lnTo>
                  <a:pt x="271487" y="67284"/>
                </a:lnTo>
                <a:lnTo>
                  <a:pt x="272643" y="63830"/>
                </a:lnTo>
                <a:lnTo>
                  <a:pt x="273215" y="60667"/>
                </a:lnTo>
                <a:lnTo>
                  <a:pt x="274078" y="57226"/>
                </a:lnTo>
                <a:lnTo>
                  <a:pt x="274195" y="55778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29"/>
                </a:lnTo>
                <a:lnTo>
                  <a:pt x="242189" y="18402"/>
                </a:lnTo>
                <a:lnTo>
                  <a:pt x="279053" y="18402"/>
                </a:lnTo>
                <a:lnTo>
                  <a:pt x="280111" y="19545"/>
                </a:lnTo>
                <a:lnTo>
                  <a:pt x="283552" y="23863"/>
                </a:lnTo>
                <a:lnTo>
                  <a:pt x="285851" y="28460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29"/>
                </a:lnTo>
                <a:lnTo>
                  <a:pt x="292176" y="48590"/>
                </a:lnTo>
                <a:lnTo>
                  <a:pt x="292409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22"/>
                </a:lnTo>
                <a:lnTo>
                  <a:pt x="289877" y="69583"/>
                </a:lnTo>
                <a:lnTo>
                  <a:pt x="288442" y="74472"/>
                </a:lnTo>
                <a:lnTo>
                  <a:pt x="285851" y="79082"/>
                </a:lnTo>
                <a:lnTo>
                  <a:pt x="283552" y="83388"/>
                </a:lnTo>
                <a:lnTo>
                  <a:pt x="280344" y="87414"/>
                </a:lnTo>
                <a:close/>
              </a:path>
              <a:path w="292734" h="292735">
                <a:moveTo>
                  <a:pt x="14134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14"/>
                </a:lnTo>
                <a:lnTo>
                  <a:pt x="235864" y="80225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48"/>
                </a:lnTo>
                <a:lnTo>
                  <a:pt x="226669" y="65849"/>
                </a:lnTo>
                <a:lnTo>
                  <a:pt x="224091" y="63258"/>
                </a:lnTo>
                <a:lnTo>
                  <a:pt x="221208" y="61252"/>
                </a:lnTo>
                <a:lnTo>
                  <a:pt x="218630" y="59232"/>
                </a:lnTo>
                <a:lnTo>
                  <a:pt x="215468" y="58089"/>
                </a:lnTo>
                <a:lnTo>
                  <a:pt x="208572" y="55778"/>
                </a:lnTo>
                <a:lnTo>
                  <a:pt x="205130" y="55499"/>
                </a:lnTo>
                <a:lnTo>
                  <a:pt x="201968" y="55206"/>
                </a:lnTo>
                <a:lnTo>
                  <a:pt x="241994" y="55206"/>
                </a:lnTo>
                <a:lnTo>
                  <a:pt x="243052" y="56362"/>
                </a:lnTo>
                <a:lnTo>
                  <a:pt x="255117" y="87414"/>
                </a:lnTo>
                <a:lnTo>
                  <a:pt x="280344" y="87414"/>
                </a:lnTo>
                <a:lnTo>
                  <a:pt x="276656" y="91732"/>
                </a:lnTo>
                <a:lnTo>
                  <a:pt x="14134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57"/>
                </a:lnTo>
                <a:lnTo>
                  <a:pt x="176974" y="65557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44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85"/>
                </a:lnTo>
                <a:lnTo>
                  <a:pt x="110032" y="171958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59"/>
                </a:lnTo>
                <a:lnTo>
                  <a:pt x="218909" y="85979"/>
                </a:lnTo>
                <a:lnTo>
                  <a:pt x="217766" y="87414"/>
                </a:lnTo>
                <a:lnTo>
                  <a:pt x="125260" y="180301"/>
                </a:lnTo>
                <a:lnTo>
                  <a:pt x="123825" y="181444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50" y="258800"/>
                </a:moveTo>
                <a:lnTo>
                  <a:pt x="58318" y="258800"/>
                </a:lnTo>
                <a:lnTo>
                  <a:pt x="92506" y="248450"/>
                </a:lnTo>
                <a:lnTo>
                  <a:pt x="98259" y="219405"/>
                </a:lnTo>
                <a:lnTo>
                  <a:pt x="82169" y="219405"/>
                </a:lnTo>
                <a:lnTo>
                  <a:pt x="78727" y="218833"/>
                </a:lnTo>
                <a:lnTo>
                  <a:pt x="77279" y="217970"/>
                </a:lnTo>
                <a:lnTo>
                  <a:pt x="75844" y="216535"/>
                </a:lnTo>
                <a:lnTo>
                  <a:pt x="74980" y="215379"/>
                </a:lnTo>
                <a:lnTo>
                  <a:pt x="73837" y="213944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087"/>
                </a:lnTo>
                <a:lnTo>
                  <a:pt x="91363" y="192087"/>
                </a:lnTo>
                <a:lnTo>
                  <a:pt x="91363" y="201295"/>
                </a:lnTo>
                <a:lnTo>
                  <a:pt x="111760" y="201295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17"/>
                </a:lnTo>
                <a:lnTo>
                  <a:pt x="115493" y="227177"/>
                </a:lnTo>
                <a:lnTo>
                  <a:pt x="141342" y="227177"/>
                </a:lnTo>
                <a:lnTo>
                  <a:pt x="109750" y="258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6975" y="5120970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71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53" y="18402"/>
                </a:lnTo>
                <a:lnTo>
                  <a:pt x="235000" y="18402"/>
                </a:lnTo>
                <a:lnTo>
                  <a:pt x="231838" y="18973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1994" y="55206"/>
                </a:lnTo>
                <a:lnTo>
                  <a:pt x="201968" y="55206"/>
                </a:lnTo>
                <a:lnTo>
                  <a:pt x="194779" y="55778"/>
                </a:lnTo>
                <a:lnTo>
                  <a:pt x="191338" y="56934"/>
                </a:lnTo>
                <a:lnTo>
                  <a:pt x="185013" y="59232"/>
                </a:lnTo>
                <a:lnTo>
                  <a:pt x="179273" y="63258"/>
                </a:lnTo>
                <a:lnTo>
                  <a:pt x="176974" y="65557"/>
                </a:lnTo>
                <a:lnTo>
                  <a:pt x="176682" y="65557"/>
                </a:lnTo>
                <a:lnTo>
                  <a:pt x="67805" y="173685"/>
                </a:lnTo>
                <a:lnTo>
                  <a:pt x="84175" y="173685"/>
                </a:lnTo>
                <a:lnTo>
                  <a:pt x="85902" y="174256"/>
                </a:lnTo>
                <a:lnTo>
                  <a:pt x="87630" y="175412"/>
                </a:lnTo>
                <a:lnTo>
                  <a:pt x="89928" y="177711"/>
                </a:lnTo>
                <a:lnTo>
                  <a:pt x="90500" y="179438"/>
                </a:lnTo>
                <a:lnTo>
                  <a:pt x="91071" y="180873"/>
                </a:lnTo>
                <a:lnTo>
                  <a:pt x="91267" y="182029"/>
                </a:lnTo>
                <a:lnTo>
                  <a:pt x="91363" y="192087"/>
                </a:lnTo>
                <a:lnTo>
                  <a:pt x="52006" y="192087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00"/>
                </a:lnTo>
                <a:lnTo>
                  <a:pt x="109762" y="258800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44" y="87414"/>
                </a:moveTo>
                <a:lnTo>
                  <a:pt x="255117" y="87414"/>
                </a:lnTo>
                <a:lnTo>
                  <a:pt x="266319" y="76200"/>
                </a:lnTo>
                <a:lnTo>
                  <a:pt x="268046" y="73609"/>
                </a:lnTo>
                <a:lnTo>
                  <a:pt x="270052" y="70446"/>
                </a:lnTo>
                <a:lnTo>
                  <a:pt x="271487" y="67284"/>
                </a:lnTo>
                <a:lnTo>
                  <a:pt x="272643" y="63842"/>
                </a:lnTo>
                <a:lnTo>
                  <a:pt x="273215" y="60667"/>
                </a:lnTo>
                <a:lnTo>
                  <a:pt x="274078" y="57226"/>
                </a:lnTo>
                <a:lnTo>
                  <a:pt x="274195" y="55778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29"/>
                </a:lnTo>
                <a:lnTo>
                  <a:pt x="242189" y="18402"/>
                </a:lnTo>
                <a:lnTo>
                  <a:pt x="279053" y="18402"/>
                </a:lnTo>
                <a:lnTo>
                  <a:pt x="280111" y="19545"/>
                </a:lnTo>
                <a:lnTo>
                  <a:pt x="283552" y="23863"/>
                </a:lnTo>
                <a:lnTo>
                  <a:pt x="285851" y="28460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29"/>
                </a:lnTo>
                <a:lnTo>
                  <a:pt x="292176" y="48590"/>
                </a:lnTo>
                <a:lnTo>
                  <a:pt x="292409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22"/>
                </a:lnTo>
                <a:lnTo>
                  <a:pt x="289877" y="69583"/>
                </a:lnTo>
                <a:lnTo>
                  <a:pt x="288442" y="74472"/>
                </a:lnTo>
                <a:lnTo>
                  <a:pt x="285851" y="79082"/>
                </a:lnTo>
                <a:lnTo>
                  <a:pt x="283552" y="83388"/>
                </a:lnTo>
                <a:lnTo>
                  <a:pt x="280344" y="87414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14"/>
                </a:lnTo>
                <a:lnTo>
                  <a:pt x="235864" y="80225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48"/>
                </a:lnTo>
                <a:lnTo>
                  <a:pt x="226669" y="65849"/>
                </a:lnTo>
                <a:lnTo>
                  <a:pt x="224091" y="63258"/>
                </a:lnTo>
                <a:lnTo>
                  <a:pt x="221208" y="61252"/>
                </a:lnTo>
                <a:lnTo>
                  <a:pt x="218630" y="59232"/>
                </a:lnTo>
                <a:lnTo>
                  <a:pt x="215468" y="58089"/>
                </a:lnTo>
                <a:lnTo>
                  <a:pt x="208572" y="55778"/>
                </a:lnTo>
                <a:lnTo>
                  <a:pt x="205130" y="55499"/>
                </a:lnTo>
                <a:lnTo>
                  <a:pt x="201968" y="55206"/>
                </a:lnTo>
                <a:lnTo>
                  <a:pt x="241994" y="55206"/>
                </a:lnTo>
                <a:lnTo>
                  <a:pt x="243052" y="56362"/>
                </a:lnTo>
                <a:lnTo>
                  <a:pt x="255117" y="87414"/>
                </a:lnTo>
                <a:lnTo>
                  <a:pt x="280344" y="87414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57"/>
                </a:lnTo>
                <a:lnTo>
                  <a:pt x="176974" y="65557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44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85"/>
                </a:lnTo>
                <a:lnTo>
                  <a:pt x="110032" y="171958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59"/>
                </a:lnTo>
                <a:lnTo>
                  <a:pt x="218909" y="85978"/>
                </a:lnTo>
                <a:lnTo>
                  <a:pt x="217766" y="87414"/>
                </a:lnTo>
                <a:lnTo>
                  <a:pt x="125260" y="180301"/>
                </a:lnTo>
                <a:lnTo>
                  <a:pt x="123825" y="181444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62" y="258800"/>
                </a:moveTo>
                <a:lnTo>
                  <a:pt x="58318" y="258800"/>
                </a:lnTo>
                <a:lnTo>
                  <a:pt x="92506" y="248450"/>
                </a:lnTo>
                <a:lnTo>
                  <a:pt x="98259" y="219405"/>
                </a:lnTo>
                <a:lnTo>
                  <a:pt x="82169" y="219405"/>
                </a:lnTo>
                <a:lnTo>
                  <a:pt x="78727" y="218833"/>
                </a:lnTo>
                <a:lnTo>
                  <a:pt x="77279" y="217970"/>
                </a:lnTo>
                <a:lnTo>
                  <a:pt x="75844" y="216535"/>
                </a:lnTo>
                <a:lnTo>
                  <a:pt x="74980" y="215379"/>
                </a:lnTo>
                <a:lnTo>
                  <a:pt x="73837" y="213944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087"/>
                </a:lnTo>
                <a:lnTo>
                  <a:pt x="91363" y="192087"/>
                </a:lnTo>
                <a:lnTo>
                  <a:pt x="91363" y="201295"/>
                </a:lnTo>
                <a:lnTo>
                  <a:pt x="111760" y="201295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16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62" y="258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5715" y="1426387"/>
            <a:ext cx="2463800" cy="403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微软雅黑"/>
                <a:cs typeface="微软雅黑"/>
              </a:rPr>
              <a:t>卷积层涉及参数：</a:t>
            </a:r>
            <a:endParaRPr sz="2400">
              <a:latin typeface="微软雅黑"/>
              <a:cs typeface="微软雅黑"/>
            </a:endParaRPr>
          </a:p>
          <a:p>
            <a:pPr marL="304800" marR="321945">
              <a:lnSpc>
                <a:spcPct val="244600"/>
              </a:lnSpc>
              <a:spcBef>
                <a:spcPts val="70"/>
              </a:spcBef>
            </a:pPr>
            <a:r>
              <a:rPr sz="2400" dirty="0">
                <a:latin typeface="微软雅黑"/>
                <a:cs typeface="微软雅黑"/>
              </a:rPr>
              <a:t>滑动窗口步长 卷积核尺寸</a:t>
            </a:r>
            <a:endParaRPr sz="2400">
              <a:latin typeface="微软雅黑"/>
              <a:cs typeface="微软雅黑"/>
            </a:endParaRPr>
          </a:p>
          <a:p>
            <a:pPr marL="304800" marR="626745">
              <a:lnSpc>
                <a:spcPct val="252800"/>
              </a:lnSpc>
            </a:pPr>
            <a:r>
              <a:rPr sz="2400" dirty="0">
                <a:latin typeface="微软雅黑"/>
                <a:cs typeface="微软雅黑"/>
              </a:rPr>
              <a:t>边缘填充 </a:t>
            </a:r>
            <a:r>
              <a:rPr sz="2400" spc="5" dirty="0">
                <a:latin typeface="微软雅黑"/>
                <a:cs typeface="微软雅黑"/>
              </a:rPr>
              <a:t> </a:t>
            </a:r>
            <a:r>
              <a:rPr sz="2400" dirty="0">
                <a:latin typeface="微软雅黑"/>
                <a:cs typeface="微软雅黑"/>
              </a:rPr>
              <a:t>卷积核个数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1550" y="2308182"/>
            <a:ext cx="8321878" cy="3310602"/>
          </a:xfrm>
          <a:prstGeom prst="rect">
            <a:avLst/>
          </a:prstGeom>
        </p:spPr>
      </p:pic>
      <p:sp>
        <p:nvSpPr>
          <p:cNvPr id="10" name="标题 6"/>
          <p:cNvSpPr txBox="1">
            <a:spLocks/>
          </p:cNvSpPr>
          <p:nvPr/>
        </p:nvSpPr>
        <p:spPr>
          <a:xfrm>
            <a:off x="669930" y="73612"/>
            <a:ext cx="8728076" cy="45916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变成网络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167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0028" y="2072213"/>
            <a:ext cx="7417844" cy="4499913"/>
          </a:xfrm>
          <a:prstGeom prst="rect">
            <a:avLst/>
          </a:prstGeom>
        </p:spPr>
      </p:pic>
      <p:sp>
        <p:nvSpPr>
          <p:cNvPr id="6" name="标题 3"/>
          <p:cNvSpPr txBox="1">
            <a:spLocks/>
          </p:cNvSpPr>
          <p:nvPr/>
        </p:nvSpPr>
        <p:spPr>
          <a:xfrm>
            <a:off x="704346" y="101845"/>
            <a:ext cx="8316913" cy="4318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识别流程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884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3179" y="2042160"/>
            <a:ext cx="6544396" cy="4090076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卷积回顾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680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填充（</a:t>
            </a:r>
            <a:r>
              <a:rPr lang="en-US" altLang="zh-CN" dirty="0" smtClean="0"/>
              <a:t>Padding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43749" y="2806319"/>
          <a:ext cx="1895473" cy="1892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336540" y="2889250"/>
          <a:ext cx="1727835" cy="172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108058" y="2879725"/>
          <a:ext cx="1727835" cy="174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229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211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295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262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259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282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214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29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253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169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222496" y="3441954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1269" y="3441954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0633" y="1418082"/>
            <a:ext cx="8521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Inp</a:t>
            </a:r>
            <a:r>
              <a:rPr sz="2400" b="1" dirty="0">
                <a:solidFill>
                  <a:srgbClr val="404040"/>
                </a:solidFill>
                <a:latin typeface="微软雅黑"/>
                <a:cs typeface="微软雅黑"/>
              </a:rPr>
              <a:t>ut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04078" y="1418082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404040"/>
                </a:solidFill>
                <a:latin typeface="微软雅黑"/>
                <a:cs typeface="微软雅黑"/>
              </a:rPr>
              <a:t>K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ernel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16033" y="1418082"/>
            <a:ext cx="1125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O</a:t>
            </a:r>
            <a:r>
              <a:rPr sz="2400" b="1" spc="5" dirty="0">
                <a:solidFill>
                  <a:srgbClr val="404040"/>
                </a:solidFill>
                <a:latin typeface="微软雅黑"/>
                <a:cs typeface="微软雅黑"/>
              </a:rPr>
              <a:t>u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tput</a:t>
            </a:r>
            <a:endParaRPr sz="240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2085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填充</a:t>
            </a:r>
            <a:r>
              <a:rPr lang="en-US" altLang="zh-CN" dirty="0" smtClean="0"/>
              <a:t>=1</a:t>
            </a:r>
            <a:endParaRPr lang="zh-CN" altLang="en-US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64717" y="2427477"/>
          <a:ext cx="2653661" cy="2649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336540" y="2889250"/>
          <a:ext cx="1727835" cy="172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532114" y="2313304"/>
          <a:ext cx="2879723" cy="2878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64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211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295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262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259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282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214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253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169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222496" y="3441954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1269" y="3441954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0633" y="1418082"/>
            <a:ext cx="8521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Inp</a:t>
            </a:r>
            <a:r>
              <a:rPr sz="2400" b="1" dirty="0">
                <a:solidFill>
                  <a:srgbClr val="404040"/>
                </a:solidFill>
                <a:latin typeface="微软雅黑"/>
                <a:cs typeface="微软雅黑"/>
              </a:rPr>
              <a:t>ut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04078" y="1418082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404040"/>
                </a:solidFill>
                <a:latin typeface="微软雅黑"/>
                <a:cs typeface="微软雅黑"/>
              </a:rPr>
              <a:t>K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ernel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16033" y="1418082"/>
            <a:ext cx="1125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O</a:t>
            </a:r>
            <a:r>
              <a:rPr sz="2400" b="1" spc="5" dirty="0">
                <a:solidFill>
                  <a:srgbClr val="404040"/>
                </a:solidFill>
                <a:latin typeface="微软雅黑"/>
                <a:cs typeface="微软雅黑"/>
              </a:rPr>
              <a:t>u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tput</a:t>
            </a:r>
            <a:endParaRPr sz="240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3374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填充</a:t>
            </a:r>
            <a:r>
              <a:rPr lang="en-US" altLang="zh-CN" dirty="0" smtClean="0"/>
              <a:t>=1</a:t>
            </a:r>
            <a:endParaRPr lang="zh-CN" altLang="en-US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52017" y="2414777"/>
          <a:ext cx="2653661" cy="2649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336540" y="2889250"/>
          <a:ext cx="1727835" cy="172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532114" y="2313304"/>
          <a:ext cx="2879723" cy="2878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6420"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5" dirty="0">
                          <a:solidFill>
                            <a:srgbClr val="B82B0E"/>
                          </a:solidFill>
                          <a:latin typeface="等线"/>
                          <a:cs typeface="等线"/>
                        </a:rPr>
                        <a:t>91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211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295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262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259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282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214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253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169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222496" y="3441954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1269" y="3441954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0633" y="1418082"/>
            <a:ext cx="8521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Inp</a:t>
            </a:r>
            <a:r>
              <a:rPr sz="2400" b="1" dirty="0">
                <a:solidFill>
                  <a:srgbClr val="404040"/>
                </a:solidFill>
                <a:latin typeface="微软雅黑"/>
                <a:cs typeface="微软雅黑"/>
              </a:rPr>
              <a:t>ut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04078" y="1418082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404040"/>
                </a:solidFill>
                <a:latin typeface="微软雅黑"/>
                <a:cs typeface="微软雅黑"/>
              </a:rPr>
              <a:t>K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ernel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16033" y="1418082"/>
            <a:ext cx="1125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O</a:t>
            </a:r>
            <a:r>
              <a:rPr sz="2400" b="1" spc="5" dirty="0">
                <a:solidFill>
                  <a:srgbClr val="404040"/>
                </a:solidFill>
                <a:latin typeface="微软雅黑"/>
                <a:cs typeface="微软雅黑"/>
              </a:rPr>
              <a:t>u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tput</a:t>
            </a:r>
            <a:endParaRPr sz="240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77203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填充</a:t>
            </a:r>
            <a:r>
              <a:rPr lang="en-US" altLang="zh-CN" dirty="0" smtClean="0"/>
              <a:t>=1</a:t>
            </a:r>
            <a:endParaRPr lang="zh-CN" altLang="en-US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64717" y="2427477"/>
          <a:ext cx="2653661" cy="2649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B82B0E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336540" y="2889250"/>
          <a:ext cx="1727835" cy="172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532114" y="2313304"/>
          <a:ext cx="2879723" cy="2878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642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5" dirty="0">
                          <a:solidFill>
                            <a:srgbClr val="B82B0E"/>
                          </a:solidFill>
                          <a:latin typeface="等线"/>
                          <a:cs typeface="等线"/>
                        </a:rPr>
                        <a:t>91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5" dirty="0">
                          <a:solidFill>
                            <a:srgbClr val="B82B0E"/>
                          </a:solidFill>
                          <a:latin typeface="等线"/>
                          <a:cs typeface="等线"/>
                        </a:rPr>
                        <a:t>168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5" dirty="0">
                          <a:solidFill>
                            <a:srgbClr val="B82B0E"/>
                          </a:solidFill>
                          <a:latin typeface="等线"/>
                          <a:cs typeface="等线"/>
                        </a:rPr>
                        <a:t>224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5" dirty="0">
                          <a:solidFill>
                            <a:srgbClr val="B82B0E"/>
                          </a:solidFill>
                          <a:latin typeface="等线"/>
                          <a:cs typeface="等线"/>
                        </a:rPr>
                        <a:t>215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5" dirty="0">
                          <a:solidFill>
                            <a:srgbClr val="B82B0E"/>
                          </a:solidFill>
                          <a:latin typeface="等线"/>
                          <a:cs typeface="等线"/>
                        </a:rPr>
                        <a:t>127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29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B82B0E"/>
                          </a:solidFill>
                          <a:latin typeface="等线"/>
                          <a:cs typeface="等线"/>
                        </a:rPr>
                        <a:t>114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211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295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262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B82B0E"/>
                          </a:solidFill>
                          <a:latin typeface="等线"/>
                          <a:cs typeface="等线"/>
                        </a:rPr>
                        <a:t>149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B82B0E"/>
                          </a:solidFill>
                          <a:latin typeface="等线"/>
                          <a:cs typeface="等线"/>
                        </a:rPr>
                        <a:t>192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259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282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214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600" b="1" spc="-5" dirty="0">
                          <a:solidFill>
                            <a:srgbClr val="B82B0E"/>
                          </a:solidFill>
                          <a:latin typeface="等线"/>
                          <a:cs typeface="等线"/>
                        </a:rPr>
                        <a:t>122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29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b="1" spc="-5" dirty="0">
                          <a:solidFill>
                            <a:srgbClr val="B82B0E"/>
                          </a:solidFill>
                          <a:latin typeface="等线"/>
                          <a:cs typeface="等线"/>
                        </a:rPr>
                        <a:t>194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253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169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b="1" spc="-5" dirty="0">
                          <a:solidFill>
                            <a:srgbClr val="B82B0E"/>
                          </a:solidFill>
                          <a:latin typeface="等线"/>
                          <a:cs typeface="等线"/>
                        </a:rPr>
                        <a:t>86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78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5" dirty="0">
                          <a:solidFill>
                            <a:srgbClr val="B82B0E"/>
                          </a:solidFill>
                          <a:latin typeface="等线"/>
                          <a:cs typeface="等线"/>
                        </a:rPr>
                        <a:t>96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5" dirty="0">
                          <a:solidFill>
                            <a:srgbClr val="B82B0E"/>
                          </a:solidFill>
                          <a:latin typeface="等线"/>
                          <a:cs typeface="等线"/>
                        </a:rPr>
                        <a:t>112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5" dirty="0">
                          <a:solidFill>
                            <a:srgbClr val="B82B0E"/>
                          </a:solidFill>
                          <a:latin typeface="等线"/>
                          <a:cs typeface="等线"/>
                        </a:rPr>
                        <a:t>110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5" dirty="0">
                          <a:solidFill>
                            <a:srgbClr val="B82B0E"/>
                          </a:solidFill>
                          <a:latin typeface="等线"/>
                          <a:cs typeface="等线"/>
                        </a:rPr>
                        <a:t>68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5" dirty="0">
                          <a:solidFill>
                            <a:srgbClr val="B82B0E"/>
                          </a:solidFill>
                          <a:latin typeface="等线"/>
                          <a:cs typeface="等线"/>
                        </a:rPr>
                        <a:t>31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222496" y="3441954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1269" y="3441954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0633" y="1418082"/>
            <a:ext cx="8521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Inp</a:t>
            </a:r>
            <a:r>
              <a:rPr sz="2400" b="1" dirty="0">
                <a:solidFill>
                  <a:srgbClr val="404040"/>
                </a:solidFill>
                <a:latin typeface="微软雅黑"/>
                <a:cs typeface="微软雅黑"/>
              </a:rPr>
              <a:t>ut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04078" y="1418082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404040"/>
                </a:solidFill>
                <a:latin typeface="微软雅黑"/>
                <a:cs typeface="微软雅黑"/>
              </a:rPr>
              <a:t>K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ernel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16033" y="1418082"/>
            <a:ext cx="1125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O</a:t>
            </a:r>
            <a:r>
              <a:rPr sz="2400" b="1" spc="5" dirty="0">
                <a:solidFill>
                  <a:srgbClr val="404040"/>
                </a:solidFill>
                <a:latin typeface="微软雅黑"/>
                <a:cs typeface="微软雅黑"/>
              </a:rPr>
              <a:t>u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tput</a:t>
            </a:r>
            <a:endParaRPr sz="240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84029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3179" y="2042160"/>
            <a:ext cx="6544396" cy="4090076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卷积回顾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664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3874" y="1499476"/>
            <a:ext cx="291465" cy="218440"/>
          </a:xfrm>
          <a:custGeom>
            <a:avLst/>
            <a:gdLst/>
            <a:ahLst/>
            <a:cxnLst/>
            <a:rect l="l" t="t" r="r" b="b"/>
            <a:pathLst>
              <a:path w="291465" h="218439">
                <a:moveTo>
                  <a:pt x="291020" y="36271"/>
                </a:moveTo>
                <a:lnTo>
                  <a:pt x="286181" y="17983"/>
                </a:lnTo>
                <a:lnTo>
                  <a:pt x="284988" y="15989"/>
                </a:lnTo>
                <a:lnTo>
                  <a:pt x="280403" y="10274"/>
                </a:lnTo>
                <a:lnTo>
                  <a:pt x="274662" y="5702"/>
                </a:lnTo>
                <a:lnTo>
                  <a:pt x="272935" y="4775"/>
                </a:lnTo>
                <a:lnTo>
                  <a:pt x="272935" y="36271"/>
                </a:lnTo>
                <a:lnTo>
                  <a:pt x="272364" y="39408"/>
                </a:lnTo>
                <a:lnTo>
                  <a:pt x="120256" y="195338"/>
                </a:lnTo>
                <a:lnTo>
                  <a:pt x="108483" y="199339"/>
                </a:lnTo>
                <a:lnTo>
                  <a:pt x="105041" y="199059"/>
                </a:lnTo>
                <a:lnTo>
                  <a:pt x="101307" y="198196"/>
                </a:lnTo>
                <a:lnTo>
                  <a:pt x="98158" y="196481"/>
                </a:lnTo>
                <a:lnTo>
                  <a:pt x="96723" y="195338"/>
                </a:lnTo>
                <a:lnTo>
                  <a:pt x="23812" y="122796"/>
                </a:lnTo>
                <a:lnTo>
                  <a:pt x="22098" y="121373"/>
                </a:lnTo>
                <a:lnTo>
                  <a:pt x="19799" y="116801"/>
                </a:lnTo>
                <a:lnTo>
                  <a:pt x="18656" y="113372"/>
                </a:lnTo>
                <a:lnTo>
                  <a:pt x="18084" y="109956"/>
                </a:lnTo>
                <a:lnTo>
                  <a:pt x="18656" y="106235"/>
                </a:lnTo>
                <a:lnTo>
                  <a:pt x="19799" y="102806"/>
                </a:lnTo>
                <a:lnTo>
                  <a:pt x="22098" y="98247"/>
                </a:lnTo>
                <a:lnTo>
                  <a:pt x="23812" y="97104"/>
                </a:lnTo>
                <a:lnTo>
                  <a:pt x="26403" y="94818"/>
                </a:lnTo>
                <a:lnTo>
                  <a:pt x="29552" y="93103"/>
                </a:lnTo>
                <a:lnTo>
                  <a:pt x="33007" y="91960"/>
                </a:lnTo>
                <a:lnTo>
                  <a:pt x="36449" y="91668"/>
                </a:lnTo>
                <a:lnTo>
                  <a:pt x="40182" y="91960"/>
                </a:lnTo>
                <a:lnTo>
                  <a:pt x="43332" y="93103"/>
                </a:lnTo>
                <a:lnTo>
                  <a:pt x="46494" y="94818"/>
                </a:lnTo>
                <a:lnTo>
                  <a:pt x="49364" y="97104"/>
                </a:lnTo>
                <a:lnTo>
                  <a:pt x="101879" y="149072"/>
                </a:lnTo>
                <a:lnTo>
                  <a:pt x="103606" y="150507"/>
                </a:lnTo>
                <a:lnTo>
                  <a:pt x="105041" y="151358"/>
                </a:lnTo>
                <a:lnTo>
                  <a:pt x="106476" y="151650"/>
                </a:lnTo>
                <a:lnTo>
                  <a:pt x="108483" y="151930"/>
                </a:lnTo>
                <a:lnTo>
                  <a:pt x="111925" y="151358"/>
                </a:lnTo>
                <a:lnTo>
                  <a:pt x="113360" y="150507"/>
                </a:lnTo>
                <a:lnTo>
                  <a:pt x="134061" y="129946"/>
                </a:lnTo>
                <a:lnTo>
                  <a:pt x="241363" y="23418"/>
                </a:lnTo>
                <a:lnTo>
                  <a:pt x="254279" y="17983"/>
                </a:lnTo>
                <a:lnTo>
                  <a:pt x="258013" y="18275"/>
                </a:lnTo>
                <a:lnTo>
                  <a:pt x="261454" y="19418"/>
                </a:lnTo>
                <a:lnTo>
                  <a:pt x="264617" y="21132"/>
                </a:lnTo>
                <a:lnTo>
                  <a:pt x="266052" y="21983"/>
                </a:lnTo>
                <a:lnTo>
                  <a:pt x="267195" y="23418"/>
                </a:lnTo>
                <a:lnTo>
                  <a:pt x="269786" y="25984"/>
                </a:lnTo>
                <a:lnTo>
                  <a:pt x="271221" y="29121"/>
                </a:lnTo>
                <a:lnTo>
                  <a:pt x="272364" y="32550"/>
                </a:lnTo>
                <a:lnTo>
                  <a:pt x="272935" y="36271"/>
                </a:lnTo>
                <a:lnTo>
                  <a:pt x="272935" y="4775"/>
                </a:lnTo>
                <a:lnTo>
                  <a:pt x="271500" y="4000"/>
                </a:lnTo>
                <a:lnTo>
                  <a:pt x="268351" y="2857"/>
                </a:lnTo>
                <a:lnTo>
                  <a:pt x="264896" y="1422"/>
                </a:lnTo>
                <a:lnTo>
                  <a:pt x="261454" y="571"/>
                </a:lnTo>
                <a:lnTo>
                  <a:pt x="258013" y="279"/>
                </a:lnTo>
                <a:lnTo>
                  <a:pt x="254279" y="0"/>
                </a:lnTo>
                <a:lnTo>
                  <a:pt x="251129" y="279"/>
                </a:lnTo>
                <a:lnTo>
                  <a:pt x="247396" y="571"/>
                </a:lnTo>
                <a:lnTo>
                  <a:pt x="243954" y="1422"/>
                </a:lnTo>
                <a:lnTo>
                  <a:pt x="240512" y="2857"/>
                </a:lnTo>
                <a:lnTo>
                  <a:pt x="237350" y="4000"/>
                </a:lnTo>
                <a:lnTo>
                  <a:pt x="234480" y="5702"/>
                </a:lnTo>
                <a:lnTo>
                  <a:pt x="231317" y="7988"/>
                </a:lnTo>
                <a:lnTo>
                  <a:pt x="228447" y="10274"/>
                </a:lnTo>
                <a:lnTo>
                  <a:pt x="108483" y="129946"/>
                </a:lnTo>
                <a:lnTo>
                  <a:pt x="69786" y="91668"/>
                </a:lnTo>
                <a:lnTo>
                  <a:pt x="59690" y="81673"/>
                </a:lnTo>
                <a:lnTo>
                  <a:pt x="56819" y="79679"/>
                </a:lnTo>
                <a:lnTo>
                  <a:pt x="53670" y="77673"/>
                </a:lnTo>
                <a:lnTo>
                  <a:pt x="50228" y="76530"/>
                </a:lnTo>
                <a:lnTo>
                  <a:pt x="47066" y="75387"/>
                </a:lnTo>
                <a:lnTo>
                  <a:pt x="43332" y="74536"/>
                </a:lnTo>
                <a:lnTo>
                  <a:pt x="40182" y="74256"/>
                </a:lnTo>
                <a:lnTo>
                  <a:pt x="36449" y="73964"/>
                </a:lnTo>
                <a:lnTo>
                  <a:pt x="29552" y="74536"/>
                </a:lnTo>
                <a:lnTo>
                  <a:pt x="10909" y="84251"/>
                </a:lnTo>
                <a:lnTo>
                  <a:pt x="8039" y="87096"/>
                </a:lnTo>
                <a:lnTo>
                  <a:pt x="6019" y="89674"/>
                </a:lnTo>
                <a:lnTo>
                  <a:pt x="4013" y="92811"/>
                </a:lnTo>
                <a:lnTo>
                  <a:pt x="1714" y="99669"/>
                </a:lnTo>
                <a:lnTo>
                  <a:pt x="571" y="102806"/>
                </a:lnTo>
                <a:lnTo>
                  <a:pt x="0" y="106235"/>
                </a:lnTo>
                <a:lnTo>
                  <a:pt x="0" y="113372"/>
                </a:lnTo>
                <a:lnTo>
                  <a:pt x="571" y="116801"/>
                </a:lnTo>
                <a:lnTo>
                  <a:pt x="1714" y="120230"/>
                </a:lnTo>
                <a:lnTo>
                  <a:pt x="2870" y="123367"/>
                </a:lnTo>
                <a:lnTo>
                  <a:pt x="4013" y="126796"/>
                </a:lnTo>
                <a:lnTo>
                  <a:pt x="6019" y="129946"/>
                </a:lnTo>
                <a:lnTo>
                  <a:pt x="8039" y="132803"/>
                </a:lnTo>
                <a:lnTo>
                  <a:pt x="10909" y="135369"/>
                </a:lnTo>
                <a:lnTo>
                  <a:pt x="85242" y="209626"/>
                </a:lnTo>
                <a:lnTo>
                  <a:pt x="108483" y="217906"/>
                </a:lnTo>
                <a:lnTo>
                  <a:pt x="112217" y="217614"/>
                </a:lnTo>
                <a:lnTo>
                  <a:pt x="142074" y="199339"/>
                </a:lnTo>
                <a:lnTo>
                  <a:pt x="280403" y="61976"/>
                </a:lnTo>
                <a:lnTo>
                  <a:pt x="284988" y="56261"/>
                </a:lnTo>
                <a:lnTo>
                  <a:pt x="286715" y="53403"/>
                </a:lnTo>
                <a:lnTo>
                  <a:pt x="289585" y="46545"/>
                </a:lnTo>
                <a:lnTo>
                  <a:pt x="290449" y="43116"/>
                </a:lnTo>
                <a:lnTo>
                  <a:pt x="291020" y="3627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46975" y="2377376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84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45" y="18402"/>
                </a:lnTo>
                <a:lnTo>
                  <a:pt x="235000" y="18402"/>
                </a:lnTo>
                <a:lnTo>
                  <a:pt x="231838" y="18986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2006" y="55219"/>
                </a:lnTo>
                <a:lnTo>
                  <a:pt x="201968" y="55219"/>
                </a:lnTo>
                <a:lnTo>
                  <a:pt x="194779" y="55791"/>
                </a:lnTo>
                <a:lnTo>
                  <a:pt x="191338" y="56934"/>
                </a:lnTo>
                <a:lnTo>
                  <a:pt x="185013" y="59245"/>
                </a:lnTo>
                <a:lnTo>
                  <a:pt x="179273" y="63271"/>
                </a:lnTo>
                <a:lnTo>
                  <a:pt x="176963" y="65570"/>
                </a:lnTo>
                <a:lnTo>
                  <a:pt x="176682" y="65570"/>
                </a:lnTo>
                <a:lnTo>
                  <a:pt x="67805" y="173697"/>
                </a:lnTo>
                <a:lnTo>
                  <a:pt x="84175" y="173697"/>
                </a:lnTo>
                <a:lnTo>
                  <a:pt x="85902" y="174269"/>
                </a:lnTo>
                <a:lnTo>
                  <a:pt x="87630" y="175412"/>
                </a:lnTo>
                <a:lnTo>
                  <a:pt x="89928" y="177723"/>
                </a:lnTo>
                <a:lnTo>
                  <a:pt x="90500" y="179438"/>
                </a:lnTo>
                <a:lnTo>
                  <a:pt x="91071" y="180886"/>
                </a:lnTo>
                <a:lnTo>
                  <a:pt x="91266" y="182029"/>
                </a:lnTo>
                <a:lnTo>
                  <a:pt x="91363" y="192100"/>
                </a:lnTo>
                <a:lnTo>
                  <a:pt x="52006" y="192100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13"/>
                </a:lnTo>
                <a:lnTo>
                  <a:pt x="109750" y="258813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34" y="87426"/>
                </a:moveTo>
                <a:lnTo>
                  <a:pt x="255117" y="87426"/>
                </a:lnTo>
                <a:lnTo>
                  <a:pt x="266319" y="76212"/>
                </a:lnTo>
                <a:lnTo>
                  <a:pt x="268046" y="73621"/>
                </a:lnTo>
                <a:lnTo>
                  <a:pt x="270052" y="70459"/>
                </a:lnTo>
                <a:lnTo>
                  <a:pt x="271487" y="67297"/>
                </a:lnTo>
                <a:lnTo>
                  <a:pt x="272643" y="63842"/>
                </a:lnTo>
                <a:lnTo>
                  <a:pt x="273215" y="60680"/>
                </a:lnTo>
                <a:lnTo>
                  <a:pt x="274078" y="57226"/>
                </a:lnTo>
                <a:lnTo>
                  <a:pt x="274194" y="55791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41"/>
                </a:lnTo>
                <a:lnTo>
                  <a:pt x="242189" y="18402"/>
                </a:lnTo>
                <a:lnTo>
                  <a:pt x="279045" y="18402"/>
                </a:lnTo>
                <a:lnTo>
                  <a:pt x="280111" y="19558"/>
                </a:lnTo>
                <a:lnTo>
                  <a:pt x="283552" y="23863"/>
                </a:lnTo>
                <a:lnTo>
                  <a:pt x="285851" y="28473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41"/>
                </a:lnTo>
                <a:lnTo>
                  <a:pt x="292176" y="48602"/>
                </a:lnTo>
                <a:lnTo>
                  <a:pt x="292408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35"/>
                </a:lnTo>
                <a:lnTo>
                  <a:pt x="289877" y="69596"/>
                </a:lnTo>
                <a:lnTo>
                  <a:pt x="288442" y="74485"/>
                </a:lnTo>
                <a:lnTo>
                  <a:pt x="285851" y="79082"/>
                </a:lnTo>
                <a:lnTo>
                  <a:pt x="283552" y="83400"/>
                </a:lnTo>
                <a:lnTo>
                  <a:pt x="280334" y="87426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26"/>
                </a:lnTo>
                <a:lnTo>
                  <a:pt x="235864" y="80238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60"/>
                </a:lnTo>
                <a:lnTo>
                  <a:pt x="226669" y="65849"/>
                </a:lnTo>
                <a:lnTo>
                  <a:pt x="224091" y="63271"/>
                </a:lnTo>
                <a:lnTo>
                  <a:pt x="221208" y="61252"/>
                </a:lnTo>
                <a:lnTo>
                  <a:pt x="218630" y="59245"/>
                </a:lnTo>
                <a:lnTo>
                  <a:pt x="215468" y="58089"/>
                </a:lnTo>
                <a:lnTo>
                  <a:pt x="208572" y="55791"/>
                </a:lnTo>
                <a:lnTo>
                  <a:pt x="201968" y="55219"/>
                </a:lnTo>
                <a:lnTo>
                  <a:pt x="242006" y="55219"/>
                </a:lnTo>
                <a:lnTo>
                  <a:pt x="255117" y="87426"/>
                </a:lnTo>
                <a:lnTo>
                  <a:pt x="280334" y="87426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70"/>
                </a:lnTo>
                <a:lnTo>
                  <a:pt x="176963" y="65570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57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97"/>
                </a:lnTo>
                <a:lnTo>
                  <a:pt x="110032" y="171970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72"/>
                </a:lnTo>
                <a:lnTo>
                  <a:pt x="218909" y="85979"/>
                </a:lnTo>
                <a:lnTo>
                  <a:pt x="217766" y="87426"/>
                </a:lnTo>
                <a:lnTo>
                  <a:pt x="125260" y="180301"/>
                </a:lnTo>
                <a:lnTo>
                  <a:pt x="123825" y="181457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50" y="258813"/>
                </a:moveTo>
                <a:lnTo>
                  <a:pt x="58318" y="258813"/>
                </a:lnTo>
                <a:lnTo>
                  <a:pt x="92506" y="248462"/>
                </a:lnTo>
                <a:lnTo>
                  <a:pt x="98259" y="219417"/>
                </a:lnTo>
                <a:lnTo>
                  <a:pt x="82169" y="219417"/>
                </a:lnTo>
                <a:lnTo>
                  <a:pt x="78727" y="218833"/>
                </a:lnTo>
                <a:lnTo>
                  <a:pt x="77279" y="217982"/>
                </a:lnTo>
                <a:lnTo>
                  <a:pt x="75844" y="216535"/>
                </a:lnTo>
                <a:lnTo>
                  <a:pt x="74980" y="215392"/>
                </a:lnTo>
                <a:lnTo>
                  <a:pt x="73837" y="213956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100"/>
                </a:lnTo>
                <a:lnTo>
                  <a:pt x="91363" y="192100"/>
                </a:lnTo>
                <a:lnTo>
                  <a:pt x="91363" y="201294"/>
                </a:lnTo>
                <a:lnTo>
                  <a:pt x="111760" y="201294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29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50" y="25881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5715" y="1426387"/>
            <a:ext cx="2630170" cy="1294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微软雅黑"/>
                <a:cs typeface="微软雅黑"/>
              </a:rPr>
              <a:t>步长：</a:t>
            </a:r>
            <a:endParaRPr sz="2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2250">
              <a:latin typeface="微软雅黑"/>
              <a:cs typeface="微软雅黑"/>
            </a:endParaRPr>
          </a:p>
          <a:p>
            <a:pPr marL="304800">
              <a:lnSpc>
                <a:spcPct val="100000"/>
              </a:lnSpc>
            </a:pPr>
            <a:r>
              <a:rPr sz="2400" dirty="0">
                <a:latin typeface="微软雅黑"/>
                <a:cs typeface="微软雅黑"/>
              </a:rPr>
              <a:t>步长为</a:t>
            </a:r>
            <a:r>
              <a:rPr sz="2400" spc="-5" dirty="0">
                <a:latin typeface="微软雅黑"/>
                <a:cs typeface="微软雅黑"/>
              </a:rPr>
              <a:t>1</a:t>
            </a:r>
            <a:r>
              <a:rPr sz="2400" dirty="0">
                <a:latin typeface="微软雅黑"/>
                <a:cs typeface="微软雅黑"/>
              </a:rPr>
              <a:t>的卷积：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46975" y="4948885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71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53" y="18402"/>
                </a:lnTo>
                <a:lnTo>
                  <a:pt x="235000" y="18402"/>
                </a:lnTo>
                <a:lnTo>
                  <a:pt x="231838" y="18973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1994" y="55206"/>
                </a:lnTo>
                <a:lnTo>
                  <a:pt x="201968" y="55206"/>
                </a:lnTo>
                <a:lnTo>
                  <a:pt x="194779" y="55778"/>
                </a:lnTo>
                <a:lnTo>
                  <a:pt x="191338" y="56934"/>
                </a:lnTo>
                <a:lnTo>
                  <a:pt x="185013" y="59232"/>
                </a:lnTo>
                <a:lnTo>
                  <a:pt x="179273" y="63258"/>
                </a:lnTo>
                <a:lnTo>
                  <a:pt x="176974" y="65557"/>
                </a:lnTo>
                <a:lnTo>
                  <a:pt x="176682" y="65557"/>
                </a:lnTo>
                <a:lnTo>
                  <a:pt x="67805" y="173685"/>
                </a:lnTo>
                <a:lnTo>
                  <a:pt x="84175" y="173685"/>
                </a:lnTo>
                <a:lnTo>
                  <a:pt x="85902" y="174256"/>
                </a:lnTo>
                <a:lnTo>
                  <a:pt x="87630" y="175412"/>
                </a:lnTo>
                <a:lnTo>
                  <a:pt x="89928" y="177711"/>
                </a:lnTo>
                <a:lnTo>
                  <a:pt x="90500" y="179438"/>
                </a:lnTo>
                <a:lnTo>
                  <a:pt x="91071" y="180873"/>
                </a:lnTo>
                <a:lnTo>
                  <a:pt x="91267" y="182029"/>
                </a:lnTo>
                <a:lnTo>
                  <a:pt x="91363" y="192087"/>
                </a:lnTo>
                <a:lnTo>
                  <a:pt x="52006" y="192087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00"/>
                </a:lnTo>
                <a:lnTo>
                  <a:pt x="109750" y="258800"/>
                </a:lnTo>
                <a:lnTo>
                  <a:pt x="106591" y="261962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44" y="87414"/>
                </a:moveTo>
                <a:lnTo>
                  <a:pt x="255117" y="87414"/>
                </a:lnTo>
                <a:lnTo>
                  <a:pt x="266319" y="76200"/>
                </a:lnTo>
                <a:lnTo>
                  <a:pt x="268046" y="73609"/>
                </a:lnTo>
                <a:lnTo>
                  <a:pt x="270052" y="70446"/>
                </a:lnTo>
                <a:lnTo>
                  <a:pt x="271487" y="67284"/>
                </a:lnTo>
                <a:lnTo>
                  <a:pt x="272643" y="63830"/>
                </a:lnTo>
                <a:lnTo>
                  <a:pt x="273215" y="60667"/>
                </a:lnTo>
                <a:lnTo>
                  <a:pt x="274078" y="57226"/>
                </a:lnTo>
                <a:lnTo>
                  <a:pt x="274195" y="55778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29"/>
                </a:lnTo>
                <a:lnTo>
                  <a:pt x="242189" y="18402"/>
                </a:lnTo>
                <a:lnTo>
                  <a:pt x="279053" y="18402"/>
                </a:lnTo>
                <a:lnTo>
                  <a:pt x="280111" y="19545"/>
                </a:lnTo>
                <a:lnTo>
                  <a:pt x="283552" y="23863"/>
                </a:lnTo>
                <a:lnTo>
                  <a:pt x="285851" y="28460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29"/>
                </a:lnTo>
                <a:lnTo>
                  <a:pt x="292176" y="48590"/>
                </a:lnTo>
                <a:lnTo>
                  <a:pt x="292409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22"/>
                </a:lnTo>
                <a:lnTo>
                  <a:pt x="289877" y="69583"/>
                </a:lnTo>
                <a:lnTo>
                  <a:pt x="288442" y="74472"/>
                </a:lnTo>
                <a:lnTo>
                  <a:pt x="285851" y="79082"/>
                </a:lnTo>
                <a:lnTo>
                  <a:pt x="283552" y="83388"/>
                </a:lnTo>
                <a:lnTo>
                  <a:pt x="280344" y="87414"/>
                </a:lnTo>
                <a:close/>
              </a:path>
              <a:path w="292734" h="292735">
                <a:moveTo>
                  <a:pt x="14134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14"/>
                </a:lnTo>
                <a:lnTo>
                  <a:pt x="235864" y="80225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48"/>
                </a:lnTo>
                <a:lnTo>
                  <a:pt x="226669" y="65849"/>
                </a:lnTo>
                <a:lnTo>
                  <a:pt x="224091" y="63258"/>
                </a:lnTo>
                <a:lnTo>
                  <a:pt x="221208" y="61252"/>
                </a:lnTo>
                <a:lnTo>
                  <a:pt x="218630" y="59232"/>
                </a:lnTo>
                <a:lnTo>
                  <a:pt x="215468" y="58089"/>
                </a:lnTo>
                <a:lnTo>
                  <a:pt x="208572" y="55778"/>
                </a:lnTo>
                <a:lnTo>
                  <a:pt x="205130" y="55499"/>
                </a:lnTo>
                <a:lnTo>
                  <a:pt x="201968" y="55206"/>
                </a:lnTo>
                <a:lnTo>
                  <a:pt x="241994" y="55206"/>
                </a:lnTo>
                <a:lnTo>
                  <a:pt x="243052" y="56362"/>
                </a:lnTo>
                <a:lnTo>
                  <a:pt x="255117" y="87414"/>
                </a:lnTo>
                <a:lnTo>
                  <a:pt x="280344" y="87414"/>
                </a:lnTo>
                <a:lnTo>
                  <a:pt x="276656" y="91732"/>
                </a:lnTo>
                <a:lnTo>
                  <a:pt x="14134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57"/>
                </a:lnTo>
                <a:lnTo>
                  <a:pt x="176974" y="65557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44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85"/>
                </a:lnTo>
                <a:lnTo>
                  <a:pt x="110032" y="171958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59"/>
                </a:lnTo>
                <a:lnTo>
                  <a:pt x="218909" y="85979"/>
                </a:lnTo>
                <a:lnTo>
                  <a:pt x="217766" y="87414"/>
                </a:lnTo>
                <a:lnTo>
                  <a:pt x="125260" y="180301"/>
                </a:lnTo>
                <a:lnTo>
                  <a:pt x="123825" y="181444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50" y="258800"/>
                </a:moveTo>
                <a:lnTo>
                  <a:pt x="58318" y="258800"/>
                </a:lnTo>
                <a:lnTo>
                  <a:pt x="92506" y="248450"/>
                </a:lnTo>
                <a:lnTo>
                  <a:pt x="98259" y="219405"/>
                </a:lnTo>
                <a:lnTo>
                  <a:pt x="82169" y="219405"/>
                </a:lnTo>
                <a:lnTo>
                  <a:pt x="78727" y="218833"/>
                </a:lnTo>
                <a:lnTo>
                  <a:pt x="77279" y="217970"/>
                </a:lnTo>
                <a:lnTo>
                  <a:pt x="75844" y="216535"/>
                </a:lnTo>
                <a:lnTo>
                  <a:pt x="74980" y="215379"/>
                </a:lnTo>
                <a:lnTo>
                  <a:pt x="73837" y="213944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087"/>
                </a:lnTo>
                <a:lnTo>
                  <a:pt x="91363" y="192087"/>
                </a:lnTo>
                <a:lnTo>
                  <a:pt x="91363" y="201295"/>
                </a:lnTo>
                <a:lnTo>
                  <a:pt x="111760" y="201295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17"/>
                </a:lnTo>
                <a:lnTo>
                  <a:pt x="115493" y="227177"/>
                </a:lnTo>
                <a:lnTo>
                  <a:pt x="141342" y="227177"/>
                </a:lnTo>
                <a:lnTo>
                  <a:pt x="109750" y="258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18170" y="4901336"/>
            <a:ext cx="2337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微软雅黑"/>
                <a:cs typeface="微软雅黑"/>
              </a:rPr>
              <a:t>步长为</a:t>
            </a:r>
            <a:r>
              <a:rPr sz="2400" spc="-5" dirty="0">
                <a:latin typeface="微软雅黑"/>
                <a:cs typeface="微软雅黑"/>
              </a:rPr>
              <a:t>2</a:t>
            </a:r>
            <a:r>
              <a:rPr sz="2400" dirty="0">
                <a:latin typeface="微软雅黑"/>
                <a:cs typeface="微软雅黑"/>
              </a:rPr>
              <a:t>的卷积：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2691" y="1400555"/>
            <a:ext cx="5094732" cy="23625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12691" y="4208509"/>
            <a:ext cx="4951880" cy="2513854"/>
          </a:xfrm>
          <a:prstGeom prst="rect">
            <a:avLst/>
          </a:prstGeom>
        </p:spPr>
      </p:pic>
      <p:sp>
        <p:nvSpPr>
          <p:cNvPr id="10" name="标题 6"/>
          <p:cNvSpPr txBox="1">
            <a:spLocks/>
          </p:cNvSpPr>
          <p:nvPr/>
        </p:nvSpPr>
        <p:spPr>
          <a:xfrm>
            <a:off x="669930" y="73612"/>
            <a:ext cx="8728076" cy="45916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步长（</a:t>
            </a:r>
            <a:r>
              <a:rPr lang="en-US" altLang="zh-CN" dirty="0"/>
              <a:t>S</a:t>
            </a:r>
            <a:r>
              <a:rPr lang="en-US" altLang="zh-CN" dirty="0" smtClean="0"/>
              <a:t>tride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340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6"/>
          <p:cNvSpPr txBox="1">
            <a:spLocks/>
          </p:cNvSpPr>
          <p:nvPr/>
        </p:nvSpPr>
        <p:spPr>
          <a:xfrm>
            <a:off x="669930" y="73612"/>
            <a:ext cx="8728076" cy="45916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步长</a:t>
            </a:r>
            <a:r>
              <a:rPr lang="en-US" altLang="zh-CN" dirty="0" smtClean="0"/>
              <a:t>=2</a:t>
            </a:r>
            <a:endParaRPr lang="zh-CN" altLang="en-US" dirty="0"/>
          </a:p>
        </p:txBody>
      </p:sp>
      <p:graphicFrame>
        <p:nvGraphicFramePr>
          <p:cNvPr id="11" name="object 3"/>
          <p:cNvGraphicFramePr>
            <a:graphicFrameLocks noGrp="1"/>
          </p:cNvGraphicFramePr>
          <p:nvPr/>
        </p:nvGraphicFramePr>
        <p:xfrm>
          <a:off x="738631" y="2023617"/>
          <a:ext cx="2879723" cy="2878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object 4"/>
          <p:cNvGraphicFramePr>
            <a:graphicFrameLocks noGrp="1"/>
          </p:cNvGraphicFramePr>
          <p:nvPr/>
        </p:nvGraphicFramePr>
        <p:xfrm>
          <a:off x="5608573" y="2612263"/>
          <a:ext cx="1727835" cy="172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object 5"/>
          <p:cNvGraphicFramePr>
            <a:graphicFrameLocks noGrp="1"/>
          </p:cNvGraphicFramePr>
          <p:nvPr/>
        </p:nvGraphicFramePr>
        <p:xfrm>
          <a:off x="9544177" y="2894838"/>
          <a:ext cx="1151890" cy="1151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211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object 6"/>
          <p:cNvSpPr txBox="1"/>
          <p:nvPr/>
        </p:nvSpPr>
        <p:spPr>
          <a:xfrm>
            <a:off x="4415154" y="3164839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8119364" y="3164839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6" name="object 8"/>
          <p:cNvSpPr txBox="1"/>
          <p:nvPr/>
        </p:nvSpPr>
        <p:spPr>
          <a:xfrm>
            <a:off x="1770633" y="1418082"/>
            <a:ext cx="8521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Inp</a:t>
            </a:r>
            <a:r>
              <a:rPr sz="2400" b="1" dirty="0">
                <a:solidFill>
                  <a:srgbClr val="404040"/>
                </a:solidFill>
                <a:latin typeface="微软雅黑"/>
                <a:cs typeface="微软雅黑"/>
              </a:rPr>
              <a:t>ut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7" name="object 9"/>
          <p:cNvSpPr txBox="1"/>
          <p:nvPr/>
        </p:nvSpPr>
        <p:spPr>
          <a:xfrm>
            <a:off x="5976365" y="1418082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404040"/>
                </a:solidFill>
                <a:latin typeface="微软雅黑"/>
                <a:cs typeface="微软雅黑"/>
              </a:rPr>
              <a:t>K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ernel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8" name="object 10"/>
          <p:cNvSpPr txBox="1"/>
          <p:nvPr/>
        </p:nvSpPr>
        <p:spPr>
          <a:xfrm>
            <a:off x="9564116" y="1418082"/>
            <a:ext cx="1125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O</a:t>
            </a:r>
            <a:r>
              <a:rPr sz="2400" b="1" spc="5" dirty="0">
                <a:solidFill>
                  <a:srgbClr val="404040"/>
                </a:solidFill>
                <a:latin typeface="微软雅黑"/>
                <a:cs typeface="微软雅黑"/>
              </a:rPr>
              <a:t>u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tput</a:t>
            </a:r>
            <a:endParaRPr sz="240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46801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6"/>
          <p:cNvSpPr txBox="1">
            <a:spLocks/>
          </p:cNvSpPr>
          <p:nvPr/>
        </p:nvSpPr>
        <p:spPr>
          <a:xfrm>
            <a:off x="669930" y="73612"/>
            <a:ext cx="8728076" cy="45916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步长</a:t>
            </a:r>
            <a:r>
              <a:rPr lang="en-US" altLang="zh-CN" dirty="0" smtClean="0"/>
              <a:t>=2</a:t>
            </a:r>
            <a:endParaRPr lang="zh-CN" altLang="en-US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51331" y="2023617"/>
          <a:ext cx="2879723" cy="2878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608573" y="2612263"/>
          <a:ext cx="1727835" cy="172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544177" y="2894838"/>
          <a:ext cx="1151890" cy="1151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211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262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415154" y="3164839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19364" y="3164839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0633" y="1418082"/>
            <a:ext cx="8521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Inp</a:t>
            </a:r>
            <a:r>
              <a:rPr sz="2400" b="1" dirty="0">
                <a:solidFill>
                  <a:srgbClr val="404040"/>
                </a:solidFill>
                <a:latin typeface="微软雅黑"/>
                <a:cs typeface="微软雅黑"/>
              </a:rPr>
              <a:t>ut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6365" y="1418082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404040"/>
                </a:solidFill>
                <a:latin typeface="微软雅黑"/>
                <a:cs typeface="微软雅黑"/>
              </a:rPr>
              <a:t>K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ernel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9564116" y="1418082"/>
            <a:ext cx="1125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O</a:t>
            </a:r>
            <a:r>
              <a:rPr sz="2400" b="1" spc="5" dirty="0">
                <a:solidFill>
                  <a:srgbClr val="404040"/>
                </a:solidFill>
                <a:latin typeface="微软雅黑"/>
                <a:cs typeface="微软雅黑"/>
              </a:rPr>
              <a:t>u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tput</a:t>
            </a:r>
            <a:endParaRPr sz="240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8573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6"/>
          <p:cNvSpPr txBox="1">
            <a:spLocks/>
          </p:cNvSpPr>
          <p:nvPr/>
        </p:nvSpPr>
        <p:spPr>
          <a:xfrm>
            <a:off x="669930" y="73612"/>
            <a:ext cx="8728076" cy="45916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步长</a:t>
            </a:r>
            <a:r>
              <a:rPr lang="en-US" altLang="zh-CN" dirty="0" smtClean="0"/>
              <a:t>=2</a:t>
            </a:r>
            <a:endParaRPr lang="zh-CN" altLang="en-US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38631" y="2036317"/>
          <a:ext cx="2879723" cy="2878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608573" y="2612263"/>
          <a:ext cx="1727835" cy="172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544177" y="2894838"/>
          <a:ext cx="1151890" cy="1151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211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262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415154" y="3164839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19364" y="3164839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0633" y="1418082"/>
            <a:ext cx="8521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Inp</a:t>
            </a:r>
            <a:r>
              <a:rPr sz="2400" b="1" dirty="0">
                <a:solidFill>
                  <a:srgbClr val="404040"/>
                </a:solidFill>
                <a:latin typeface="微软雅黑"/>
                <a:cs typeface="微软雅黑"/>
              </a:rPr>
              <a:t>ut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6365" y="1418082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404040"/>
                </a:solidFill>
                <a:latin typeface="微软雅黑"/>
                <a:cs typeface="微软雅黑"/>
              </a:rPr>
              <a:t>K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ernel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9564116" y="1418082"/>
            <a:ext cx="1125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O</a:t>
            </a:r>
            <a:r>
              <a:rPr sz="2400" b="1" spc="5" dirty="0">
                <a:solidFill>
                  <a:srgbClr val="404040"/>
                </a:solidFill>
                <a:latin typeface="微软雅黑"/>
                <a:cs typeface="微软雅黑"/>
              </a:rPr>
              <a:t>u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tput</a:t>
            </a:r>
            <a:endParaRPr sz="240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17326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46975" y="1976320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84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45" y="18402"/>
                </a:lnTo>
                <a:lnTo>
                  <a:pt x="235000" y="18402"/>
                </a:lnTo>
                <a:lnTo>
                  <a:pt x="231838" y="18986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2006" y="55219"/>
                </a:lnTo>
                <a:lnTo>
                  <a:pt x="201968" y="55219"/>
                </a:lnTo>
                <a:lnTo>
                  <a:pt x="194779" y="55791"/>
                </a:lnTo>
                <a:lnTo>
                  <a:pt x="191338" y="56934"/>
                </a:lnTo>
                <a:lnTo>
                  <a:pt x="185013" y="59245"/>
                </a:lnTo>
                <a:lnTo>
                  <a:pt x="179273" y="63271"/>
                </a:lnTo>
                <a:lnTo>
                  <a:pt x="176963" y="65570"/>
                </a:lnTo>
                <a:lnTo>
                  <a:pt x="176682" y="65570"/>
                </a:lnTo>
                <a:lnTo>
                  <a:pt x="67805" y="173697"/>
                </a:lnTo>
                <a:lnTo>
                  <a:pt x="84175" y="173697"/>
                </a:lnTo>
                <a:lnTo>
                  <a:pt x="85902" y="174269"/>
                </a:lnTo>
                <a:lnTo>
                  <a:pt x="87630" y="175412"/>
                </a:lnTo>
                <a:lnTo>
                  <a:pt x="89928" y="177723"/>
                </a:lnTo>
                <a:lnTo>
                  <a:pt x="90500" y="179438"/>
                </a:lnTo>
                <a:lnTo>
                  <a:pt x="91071" y="180886"/>
                </a:lnTo>
                <a:lnTo>
                  <a:pt x="91266" y="182029"/>
                </a:lnTo>
                <a:lnTo>
                  <a:pt x="91363" y="192100"/>
                </a:lnTo>
                <a:lnTo>
                  <a:pt x="52006" y="192100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13"/>
                </a:lnTo>
                <a:lnTo>
                  <a:pt x="109750" y="258813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34" y="87426"/>
                </a:moveTo>
                <a:lnTo>
                  <a:pt x="255117" y="87426"/>
                </a:lnTo>
                <a:lnTo>
                  <a:pt x="266319" y="76212"/>
                </a:lnTo>
                <a:lnTo>
                  <a:pt x="268046" y="73621"/>
                </a:lnTo>
                <a:lnTo>
                  <a:pt x="270052" y="70459"/>
                </a:lnTo>
                <a:lnTo>
                  <a:pt x="271487" y="67297"/>
                </a:lnTo>
                <a:lnTo>
                  <a:pt x="272643" y="63842"/>
                </a:lnTo>
                <a:lnTo>
                  <a:pt x="273215" y="60680"/>
                </a:lnTo>
                <a:lnTo>
                  <a:pt x="274078" y="57226"/>
                </a:lnTo>
                <a:lnTo>
                  <a:pt x="274194" y="55791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41"/>
                </a:lnTo>
                <a:lnTo>
                  <a:pt x="242189" y="18402"/>
                </a:lnTo>
                <a:lnTo>
                  <a:pt x="279045" y="18402"/>
                </a:lnTo>
                <a:lnTo>
                  <a:pt x="280111" y="19558"/>
                </a:lnTo>
                <a:lnTo>
                  <a:pt x="283552" y="23863"/>
                </a:lnTo>
                <a:lnTo>
                  <a:pt x="285851" y="28473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41"/>
                </a:lnTo>
                <a:lnTo>
                  <a:pt x="292176" y="48602"/>
                </a:lnTo>
                <a:lnTo>
                  <a:pt x="292408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35"/>
                </a:lnTo>
                <a:lnTo>
                  <a:pt x="289877" y="69596"/>
                </a:lnTo>
                <a:lnTo>
                  <a:pt x="288442" y="74485"/>
                </a:lnTo>
                <a:lnTo>
                  <a:pt x="285851" y="79082"/>
                </a:lnTo>
                <a:lnTo>
                  <a:pt x="283552" y="83400"/>
                </a:lnTo>
                <a:lnTo>
                  <a:pt x="280334" y="87426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26"/>
                </a:lnTo>
                <a:lnTo>
                  <a:pt x="235864" y="80238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60"/>
                </a:lnTo>
                <a:lnTo>
                  <a:pt x="226669" y="65849"/>
                </a:lnTo>
                <a:lnTo>
                  <a:pt x="224091" y="63271"/>
                </a:lnTo>
                <a:lnTo>
                  <a:pt x="221208" y="61252"/>
                </a:lnTo>
                <a:lnTo>
                  <a:pt x="218630" y="59245"/>
                </a:lnTo>
                <a:lnTo>
                  <a:pt x="215468" y="58089"/>
                </a:lnTo>
                <a:lnTo>
                  <a:pt x="208572" y="55791"/>
                </a:lnTo>
                <a:lnTo>
                  <a:pt x="201968" y="55219"/>
                </a:lnTo>
                <a:lnTo>
                  <a:pt x="242006" y="55219"/>
                </a:lnTo>
                <a:lnTo>
                  <a:pt x="255117" y="87426"/>
                </a:lnTo>
                <a:lnTo>
                  <a:pt x="280334" y="87426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70"/>
                </a:lnTo>
                <a:lnTo>
                  <a:pt x="176963" y="65570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57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97"/>
                </a:lnTo>
                <a:lnTo>
                  <a:pt x="110032" y="171970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72"/>
                </a:lnTo>
                <a:lnTo>
                  <a:pt x="218909" y="85979"/>
                </a:lnTo>
                <a:lnTo>
                  <a:pt x="217766" y="87426"/>
                </a:lnTo>
                <a:lnTo>
                  <a:pt x="125260" y="180301"/>
                </a:lnTo>
                <a:lnTo>
                  <a:pt x="123825" y="181457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50" y="258813"/>
                </a:moveTo>
                <a:lnTo>
                  <a:pt x="58318" y="258813"/>
                </a:lnTo>
                <a:lnTo>
                  <a:pt x="92506" y="248462"/>
                </a:lnTo>
                <a:lnTo>
                  <a:pt x="98259" y="219417"/>
                </a:lnTo>
                <a:lnTo>
                  <a:pt x="82169" y="219417"/>
                </a:lnTo>
                <a:lnTo>
                  <a:pt x="78727" y="218833"/>
                </a:lnTo>
                <a:lnTo>
                  <a:pt x="77279" y="217982"/>
                </a:lnTo>
                <a:lnTo>
                  <a:pt x="75844" y="216535"/>
                </a:lnTo>
                <a:lnTo>
                  <a:pt x="74980" y="215392"/>
                </a:lnTo>
                <a:lnTo>
                  <a:pt x="73837" y="213956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100"/>
                </a:lnTo>
                <a:lnTo>
                  <a:pt x="91363" y="192100"/>
                </a:lnTo>
                <a:lnTo>
                  <a:pt x="91363" y="201294"/>
                </a:lnTo>
                <a:lnTo>
                  <a:pt x="111760" y="201294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29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50" y="25881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46975" y="2870794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71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53" y="18402"/>
                </a:lnTo>
                <a:lnTo>
                  <a:pt x="235000" y="18402"/>
                </a:lnTo>
                <a:lnTo>
                  <a:pt x="231838" y="18973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1994" y="55206"/>
                </a:lnTo>
                <a:lnTo>
                  <a:pt x="201968" y="55206"/>
                </a:lnTo>
                <a:lnTo>
                  <a:pt x="194779" y="55778"/>
                </a:lnTo>
                <a:lnTo>
                  <a:pt x="191338" y="56934"/>
                </a:lnTo>
                <a:lnTo>
                  <a:pt x="185013" y="59232"/>
                </a:lnTo>
                <a:lnTo>
                  <a:pt x="179273" y="63258"/>
                </a:lnTo>
                <a:lnTo>
                  <a:pt x="176974" y="65557"/>
                </a:lnTo>
                <a:lnTo>
                  <a:pt x="176682" y="65557"/>
                </a:lnTo>
                <a:lnTo>
                  <a:pt x="67805" y="173685"/>
                </a:lnTo>
                <a:lnTo>
                  <a:pt x="84175" y="173685"/>
                </a:lnTo>
                <a:lnTo>
                  <a:pt x="85902" y="174256"/>
                </a:lnTo>
                <a:lnTo>
                  <a:pt x="87630" y="175412"/>
                </a:lnTo>
                <a:lnTo>
                  <a:pt x="89928" y="177711"/>
                </a:lnTo>
                <a:lnTo>
                  <a:pt x="90500" y="179438"/>
                </a:lnTo>
                <a:lnTo>
                  <a:pt x="91071" y="180873"/>
                </a:lnTo>
                <a:lnTo>
                  <a:pt x="91267" y="182029"/>
                </a:lnTo>
                <a:lnTo>
                  <a:pt x="91363" y="192087"/>
                </a:lnTo>
                <a:lnTo>
                  <a:pt x="52006" y="192087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00"/>
                </a:lnTo>
                <a:lnTo>
                  <a:pt x="109762" y="258800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44" y="87414"/>
                </a:moveTo>
                <a:lnTo>
                  <a:pt x="255117" y="87414"/>
                </a:lnTo>
                <a:lnTo>
                  <a:pt x="266319" y="76200"/>
                </a:lnTo>
                <a:lnTo>
                  <a:pt x="268046" y="73609"/>
                </a:lnTo>
                <a:lnTo>
                  <a:pt x="270052" y="70446"/>
                </a:lnTo>
                <a:lnTo>
                  <a:pt x="271487" y="67284"/>
                </a:lnTo>
                <a:lnTo>
                  <a:pt x="272643" y="63842"/>
                </a:lnTo>
                <a:lnTo>
                  <a:pt x="273215" y="60667"/>
                </a:lnTo>
                <a:lnTo>
                  <a:pt x="274078" y="57226"/>
                </a:lnTo>
                <a:lnTo>
                  <a:pt x="274195" y="55778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29"/>
                </a:lnTo>
                <a:lnTo>
                  <a:pt x="242189" y="18402"/>
                </a:lnTo>
                <a:lnTo>
                  <a:pt x="279053" y="18402"/>
                </a:lnTo>
                <a:lnTo>
                  <a:pt x="280111" y="19545"/>
                </a:lnTo>
                <a:lnTo>
                  <a:pt x="283552" y="23863"/>
                </a:lnTo>
                <a:lnTo>
                  <a:pt x="285851" y="28460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29"/>
                </a:lnTo>
                <a:lnTo>
                  <a:pt x="292176" y="48590"/>
                </a:lnTo>
                <a:lnTo>
                  <a:pt x="292409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22"/>
                </a:lnTo>
                <a:lnTo>
                  <a:pt x="289877" y="69583"/>
                </a:lnTo>
                <a:lnTo>
                  <a:pt x="288442" y="74472"/>
                </a:lnTo>
                <a:lnTo>
                  <a:pt x="285851" y="79082"/>
                </a:lnTo>
                <a:lnTo>
                  <a:pt x="283552" y="83388"/>
                </a:lnTo>
                <a:lnTo>
                  <a:pt x="280344" y="87414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14"/>
                </a:lnTo>
                <a:lnTo>
                  <a:pt x="235864" y="80225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48"/>
                </a:lnTo>
                <a:lnTo>
                  <a:pt x="226669" y="65849"/>
                </a:lnTo>
                <a:lnTo>
                  <a:pt x="224091" y="63258"/>
                </a:lnTo>
                <a:lnTo>
                  <a:pt x="221208" y="61252"/>
                </a:lnTo>
                <a:lnTo>
                  <a:pt x="218630" y="59232"/>
                </a:lnTo>
                <a:lnTo>
                  <a:pt x="215468" y="58089"/>
                </a:lnTo>
                <a:lnTo>
                  <a:pt x="208572" y="55778"/>
                </a:lnTo>
                <a:lnTo>
                  <a:pt x="205130" y="55499"/>
                </a:lnTo>
                <a:lnTo>
                  <a:pt x="201968" y="55206"/>
                </a:lnTo>
                <a:lnTo>
                  <a:pt x="241994" y="55206"/>
                </a:lnTo>
                <a:lnTo>
                  <a:pt x="243052" y="56362"/>
                </a:lnTo>
                <a:lnTo>
                  <a:pt x="255117" y="87414"/>
                </a:lnTo>
                <a:lnTo>
                  <a:pt x="280344" y="87414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57"/>
                </a:lnTo>
                <a:lnTo>
                  <a:pt x="176974" y="65557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57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85"/>
                </a:lnTo>
                <a:lnTo>
                  <a:pt x="110032" y="171958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72"/>
                </a:lnTo>
                <a:lnTo>
                  <a:pt x="218909" y="85979"/>
                </a:lnTo>
                <a:lnTo>
                  <a:pt x="217766" y="87414"/>
                </a:lnTo>
                <a:lnTo>
                  <a:pt x="125260" y="180301"/>
                </a:lnTo>
                <a:lnTo>
                  <a:pt x="123825" y="181457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62" y="258800"/>
                </a:moveTo>
                <a:lnTo>
                  <a:pt x="58318" y="258800"/>
                </a:lnTo>
                <a:lnTo>
                  <a:pt x="92506" y="248450"/>
                </a:lnTo>
                <a:lnTo>
                  <a:pt x="98259" y="219405"/>
                </a:lnTo>
                <a:lnTo>
                  <a:pt x="82169" y="219405"/>
                </a:lnTo>
                <a:lnTo>
                  <a:pt x="78727" y="218833"/>
                </a:lnTo>
                <a:lnTo>
                  <a:pt x="77279" y="217970"/>
                </a:lnTo>
                <a:lnTo>
                  <a:pt x="75844" y="216535"/>
                </a:lnTo>
                <a:lnTo>
                  <a:pt x="74980" y="215379"/>
                </a:lnTo>
                <a:lnTo>
                  <a:pt x="73837" y="213944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087"/>
                </a:lnTo>
                <a:lnTo>
                  <a:pt x="91363" y="192087"/>
                </a:lnTo>
                <a:lnTo>
                  <a:pt x="91363" y="201295"/>
                </a:lnTo>
                <a:lnTo>
                  <a:pt x="111760" y="201295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17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62" y="258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6975" y="3795354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71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53" y="18402"/>
                </a:lnTo>
                <a:lnTo>
                  <a:pt x="235000" y="18402"/>
                </a:lnTo>
                <a:lnTo>
                  <a:pt x="231838" y="18973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1994" y="55206"/>
                </a:lnTo>
                <a:lnTo>
                  <a:pt x="201968" y="55206"/>
                </a:lnTo>
                <a:lnTo>
                  <a:pt x="194779" y="55778"/>
                </a:lnTo>
                <a:lnTo>
                  <a:pt x="191338" y="56934"/>
                </a:lnTo>
                <a:lnTo>
                  <a:pt x="185013" y="59232"/>
                </a:lnTo>
                <a:lnTo>
                  <a:pt x="179273" y="63258"/>
                </a:lnTo>
                <a:lnTo>
                  <a:pt x="176974" y="65557"/>
                </a:lnTo>
                <a:lnTo>
                  <a:pt x="176682" y="65557"/>
                </a:lnTo>
                <a:lnTo>
                  <a:pt x="67805" y="173685"/>
                </a:lnTo>
                <a:lnTo>
                  <a:pt x="84175" y="173685"/>
                </a:lnTo>
                <a:lnTo>
                  <a:pt x="85902" y="174256"/>
                </a:lnTo>
                <a:lnTo>
                  <a:pt x="87630" y="175412"/>
                </a:lnTo>
                <a:lnTo>
                  <a:pt x="89928" y="177711"/>
                </a:lnTo>
                <a:lnTo>
                  <a:pt x="90500" y="179438"/>
                </a:lnTo>
                <a:lnTo>
                  <a:pt x="91071" y="180873"/>
                </a:lnTo>
                <a:lnTo>
                  <a:pt x="91267" y="182029"/>
                </a:lnTo>
                <a:lnTo>
                  <a:pt x="91363" y="192087"/>
                </a:lnTo>
                <a:lnTo>
                  <a:pt x="52006" y="192087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00"/>
                </a:lnTo>
                <a:lnTo>
                  <a:pt x="109750" y="258800"/>
                </a:lnTo>
                <a:lnTo>
                  <a:pt x="106591" y="261962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44" y="87414"/>
                </a:moveTo>
                <a:lnTo>
                  <a:pt x="255117" y="87414"/>
                </a:lnTo>
                <a:lnTo>
                  <a:pt x="266319" y="76200"/>
                </a:lnTo>
                <a:lnTo>
                  <a:pt x="268046" y="73609"/>
                </a:lnTo>
                <a:lnTo>
                  <a:pt x="270052" y="70446"/>
                </a:lnTo>
                <a:lnTo>
                  <a:pt x="271487" y="67284"/>
                </a:lnTo>
                <a:lnTo>
                  <a:pt x="272643" y="63830"/>
                </a:lnTo>
                <a:lnTo>
                  <a:pt x="273215" y="60667"/>
                </a:lnTo>
                <a:lnTo>
                  <a:pt x="274078" y="57226"/>
                </a:lnTo>
                <a:lnTo>
                  <a:pt x="274195" y="55778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29"/>
                </a:lnTo>
                <a:lnTo>
                  <a:pt x="242189" y="18402"/>
                </a:lnTo>
                <a:lnTo>
                  <a:pt x="279053" y="18402"/>
                </a:lnTo>
                <a:lnTo>
                  <a:pt x="280111" y="19545"/>
                </a:lnTo>
                <a:lnTo>
                  <a:pt x="283552" y="23863"/>
                </a:lnTo>
                <a:lnTo>
                  <a:pt x="285851" y="28460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29"/>
                </a:lnTo>
                <a:lnTo>
                  <a:pt x="292176" y="48590"/>
                </a:lnTo>
                <a:lnTo>
                  <a:pt x="292409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22"/>
                </a:lnTo>
                <a:lnTo>
                  <a:pt x="289877" y="69583"/>
                </a:lnTo>
                <a:lnTo>
                  <a:pt x="288442" y="74472"/>
                </a:lnTo>
                <a:lnTo>
                  <a:pt x="285851" y="79082"/>
                </a:lnTo>
                <a:lnTo>
                  <a:pt x="283552" y="83388"/>
                </a:lnTo>
                <a:lnTo>
                  <a:pt x="280344" y="87414"/>
                </a:lnTo>
                <a:close/>
              </a:path>
              <a:path w="292734" h="292735">
                <a:moveTo>
                  <a:pt x="14134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14"/>
                </a:lnTo>
                <a:lnTo>
                  <a:pt x="235864" y="80225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48"/>
                </a:lnTo>
                <a:lnTo>
                  <a:pt x="226669" y="65849"/>
                </a:lnTo>
                <a:lnTo>
                  <a:pt x="224091" y="63258"/>
                </a:lnTo>
                <a:lnTo>
                  <a:pt x="221208" y="61252"/>
                </a:lnTo>
                <a:lnTo>
                  <a:pt x="218630" y="59232"/>
                </a:lnTo>
                <a:lnTo>
                  <a:pt x="215468" y="58089"/>
                </a:lnTo>
                <a:lnTo>
                  <a:pt x="208572" y="55778"/>
                </a:lnTo>
                <a:lnTo>
                  <a:pt x="205130" y="55499"/>
                </a:lnTo>
                <a:lnTo>
                  <a:pt x="201968" y="55206"/>
                </a:lnTo>
                <a:lnTo>
                  <a:pt x="241994" y="55206"/>
                </a:lnTo>
                <a:lnTo>
                  <a:pt x="243052" y="56362"/>
                </a:lnTo>
                <a:lnTo>
                  <a:pt x="255117" y="87414"/>
                </a:lnTo>
                <a:lnTo>
                  <a:pt x="280344" y="87414"/>
                </a:lnTo>
                <a:lnTo>
                  <a:pt x="276656" y="91732"/>
                </a:lnTo>
                <a:lnTo>
                  <a:pt x="14134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57"/>
                </a:lnTo>
                <a:lnTo>
                  <a:pt x="176974" y="65557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44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85"/>
                </a:lnTo>
                <a:lnTo>
                  <a:pt x="110032" y="171958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59"/>
                </a:lnTo>
                <a:lnTo>
                  <a:pt x="218909" y="85979"/>
                </a:lnTo>
                <a:lnTo>
                  <a:pt x="217766" y="87414"/>
                </a:lnTo>
                <a:lnTo>
                  <a:pt x="125260" y="180301"/>
                </a:lnTo>
                <a:lnTo>
                  <a:pt x="123825" y="181444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50" y="258800"/>
                </a:moveTo>
                <a:lnTo>
                  <a:pt x="58318" y="258800"/>
                </a:lnTo>
                <a:lnTo>
                  <a:pt x="92506" y="248450"/>
                </a:lnTo>
                <a:lnTo>
                  <a:pt x="98259" y="219405"/>
                </a:lnTo>
                <a:lnTo>
                  <a:pt x="82169" y="219405"/>
                </a:lnTo>
                <a:lnTo>
                  <a:pt x="78727" y="218833"/>
                </a:lnTo>
                <a:lnTo>
                  <a:pt x="77279" y="217970"/>
                </a:lnTo>
                <a:lnTo>
                  <a:pt x="75844" y="216535"/>
                </a:lnTo>
                <a:lnTo>
                  <a:pt x="74980" y="215379"/>
                </a:lnTo>
                <a:lnTo>
                  <a:pt x="73837" y="213944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087"/>
                </a:lnTo>
                <a:lnTo>
                  <a:pt x="91363" y="192087"/>
                </a:lnTo>
                <a:lnTo>
                  <a:pt x="91363" y="201295"/>
                </a:lnTo>
                <a:lnTo>
                  <a:pt x="111760" y="201295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17"/>
                </a:lnTo>
                <a:lnTo>
                  <a:pt x="115493" y="227177"/>
                </a:lnTo>
                <a:lnTo>
                  <a:pt x="141342" y="227177"/>
                </a:lnTo>
                <a:lnTo>
                  <a:pt x="109750" y="258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5715" y="1025331"/>
            <a:ext cx="4280535" cy="33178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err="1" smtClean="0">
                <a:latin typeface="微软雅黑"/>
                <a:cs typeface="微软雅黑"/>
              </a:rPr>
              <a:t>特征的作用</a:t>
            </a:r>
            <a:r>
              <a:rPr sz="2400" dirty="0">
                <a:latin typeface="微软雅黑"/>
                <a:cs typeface="微软雅黑"/>
              </a:rPr>
              <a:t>：</a:t>
            </a:r>
          </a:p>
          <a:p>
            <a:pPr marL="304800" marR="5080">
              <a:lnSpc>
                <a:spcPct val="244600"/>
              </a:lnSpc>
              <a:spcBef>
                <a:spcPts val="70"/>
              </a:spcBef>
            </a:pPr>
            <a:r>
              <a:rPr sz="2400" dirty="0">
                <a:latin typeface="微软雅黑"/>
                <a:cs typeface="微软雅黑"/>
              </a:rPr>
              <a:t>数据特征决定了模型的上限 </a:t>
            </a:r>
            <a:r>
              <a:rPr sz="2400" spc="5" dirty="0">
                <a:latin typeface="微软雅黑"/>
                <a:cs typeface="微软雅黑"/>
              </a:rPr>
              <a:t> </a:t>
            </a:r>
            <a:r>
              <a:rPr sz="2400" dirty="0">
                <a:latin typeface="微软雅黑"/>
                <a:cs typeface="微软雅黑"/>
              </a:rPr>
              <a:t>预处理和特征提取是最核心的</a:t>
            </a: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350" dirty="0">
              <a:latin typeface="微软雅黑"/>
              <a:cs typeface="微软雅黑"/>
            </a:endParaRPr>
          </a:p>
          <a:p>
            <a:pPr marL="304800" marR="919480">
              <a:lnSpc>
                <a:spcPct val="100000"/>
              </a:lnSpc>
            </a:pPr>
            <a:r>
              <a:rPr sz="2400" dirty="0">
                <a:latin typeface="微软雅黑"/>
                <a:cs typeface="微软雅黑"/>
              </a:rPr>
              <a:t>算法与参数选择决定了 如何逼近这个上限</a:t>
            </a:r>
          </a:p>
        </p:txBody>
      </p:sp>
      <p:sp>
        <p:nvSpPr>
          <p:cNvPr id="8" name="object 8"/>
          <p:cNvSpPr/>
          <p:nvPr/>
        </p:nvSpPr>
        <p:spPr>
          <a:xfrm>
            <a:off x="623874" y="1098420"/>
            <a:ext cx="291465" cy="218440"/>
          </a:xfrm>
          <a:custGeom>
            <a:avLst/>
            <a:gdLst/>
            <a:ahLst/>
            <a:cxnLst/>
            <a:rect l="l" t="t" r="r" b="b"/>
            <a:pathLst>
              <a:path w="291465" h="218439">
                <a:moveTo>
                  <a:pt x="134069" y="129946"/>
                </a:moveTo>
                <a:lnTo>
                  <a:pt x="108483" y="129946"/>
                </a:lnTo>
                <a:lnTo>
                  <a:pt x="228447" y="10274"/>
                </a:lnTo>
                <a:lnTo>
                  <a:pt x="231317" y="7988"/>
                </a:lnTo>
                <a:lnTo>
                  <a:pt x="234480" y="5702"/>
                </a:lnTo>
                <a:lnTo>
                  <a:pt x="237350" y="4000"/>
                </a:lnTo>
                <a:lnTo>
                  <a:pt x="240512" y="2857"/>
                </a:lnTo>
                <a:lnTo>
                  <a:pt x="243954" y="1422"/>
                </a:lnTo>
                <a:lnTo>
                  <a:pt x="247395" y="571"/>
                </a:lnTo>
                <a:lnTo>
                  <a:pt x="251129" y="279"/>
                </a:lnTo>
                <a:lnTo>
                  <a:pt x="254279" y="0"/>
                </a:lnTo>
                <a:lnTo>
                  <a:pt x="258013" y="279"/>
                </a:lnTo>
                <a:lnTo>
                  <a:pt x="261454" y="571"/>
                </a:lnTo>
                <a:lnTo>
                  <a:pt x="264896" y="1422"/>
                </a:lnTo>
                <a:lnTo>
                  <a:pt x="268351" y="2857"/>
                </a:lnTo>
                <a:lnTo>
                  <a:pt x="271500" y="4000"/>
                </a:lnTo>
                <a:lnTo>
                  <a:pt x="274662" y="5702"/>
                </a:lnTo>
                <a:lnTo>
                  <a:pt x="280403" y="10274"/>
                </a:lnTo>
                <a:lnTo>
                  <a:pt x="284987" y="15989"/>
                </a:lnTo>
                <a:lnTo>
                  <a:pt x="286193" y="17983"/>
                </a:lnTo>
                <a:lnTo>
                  <a:pt x="254279" y="17983"/>
                </a:lnTo>
                <a:lnTo>
                  <a:pt x="251129" y="18275"/>
                </a:lnTo>
                <a:lnTo>
                  <a:pt x="247675" y="19418"/>
                </a:lnTo>
                <a:lnTo>
                  <a:pt x="244233" y="21132"/>
                </a:lnTo>
                <a:lnTo>
                  <a:pt x="243090" y="21983"/>
                </a:lnTo>
                <a:lnTo>
                  <a:pt x="241363" y="23418"/>
                </a:lnTo>
                <a:lnTo>
                  <a:pt x="134069" y="129946"/>
                </a:lnTo>
                <a:close/>
              </a:path>
              <a:path w="291465" h="218439">
                <a:moveTo>
                  <a:pt x="142078" y="199339"/>
                </a:moveTo>
                <a:lnTo>
                  <a:pt x="108483" y="199339"/>
                </a:lnTo>
                <a:lnTo>
                  <a:pt x="111925" y="199059"/>
                </a:lnTo>
                <a:lnTo>
                  <a:pt x="115087" y="198196"/>
                </a:lnTo>
                <a:lnTo>
                  <a:pt x="267195" y="49123"/>
                </a:lnTo>
                <a:lnTo>
                  <a:pt x="272935" y="36271"/>
                </a:lnTo>
                <a:lnTo>
                  <a:pt x="272364" y="32550"/>
                </a:lnTo>
                <a:lnTo>
                  <a:pt x="271221" y="29121"/>
                </a:lnTo>
                <a:lnTo>
                  <a:pt x="269786" y="25984"/>
                </a:lnTo>
                <a:lnTo>
                  <a:pt x="267195" y="23418"/>
                </a:lnTo>
                <a:lnTo>
                  <a:pt x="266052" y="21983"/>
                </a:lnTo>
                <a:lnTo>
                  <a:pt x="264617" y="21132"/>
                </a:lnTo>
                <a:lnTo>
                  <a:pt x="261454" y="19418"/>
                </a:lnTo>
                <a:lnTo>
                  <a:pt x="258013" y="18275"/>
                </a:lnTo>
                <a:lnTo>
                  <a:pt x="254279" y="17983"/>
                </a:lnTo>
                <a:lnTo>
                  <a:pt x="286193" y="17983"/>
                </a:lnTo>
                <a:lnTo>
                  <a:pt x="291020" y="36271"/>
                </a:lnTo>
                <a:lnTo>
                  <a:pt x="290448" y="43116"/>
                </a:lnTo>
                <a:lnTo>
                  <a:pt x="289585" y="46545"/>
                </a:lnTo>
                <a:lnTo>
                  <a:pt x="286715" y="53403"/>
                </a:lnTo>
                <a:lnTo>
                  <a:pt x="284987" y="56260"/>
                </a:lnTo>
                <a:lnTo>
                  <a:pt x="280403" y="61975"/>
                </a:lnTo>
                <a:lnTo>
                  <a:pt x="142078" y="199339"/>
                </a:lnTo>
                <a:close/>
              </a:path>
              <a:path w="291465" h="218439">
                <a:moveTo>
                  <a:pt x="108483" y="217906"/>
                </a:moveTo>
                <a:lnTo>
                  <a:pt x="10909" y="135369"/>
                </a:lnTo>
                <a:lnTo>
                  <a:pt x="8039" y="132803"/>
                </a:lnTo>
                <a:lnTo>
                  <a:pt x="6019" y="129946"/>
                </a:lnTo>
                <a:lnTo>
                  <a:pt x="4013" y="126796"/>
                </a:lnTo>
                <a:lnTo>
                  <a:pt x="2870" y="123367"/>
                </a:lnTo>
                <a:lnTo>
                  <a:pt x="1714" y="120230"/>
                </a:lnTo>
                <a:lnTo>
                  <a:pt x="571" y="116801"/>
                </a:lnTo>
                <a:lnTo>
                  <a:pt x="0" y="113372"/>
                </a:lnTo>
                <a:lnTo>
                  <a:pt x="0" y="106235"/>
                </a:lnTo>
                <a:lnTo>
                  <a:pt x="571" y="102806"/>
                </a:lnTo>
                <a:lnTo>
                  <a:pt x="1714" y="99669"/>
                </a:lnTo>
                <a:lnTo>
                  <a:pt x="4013" y="92811"/>
                </a:lnTo>
                <a:lnTo>
                  <a:pt x="6019" y="89674"/>
                </a:lnTo>
                <a:lnTo>
                  <a:pt x="8039" y="87096"/>
                </a:lnTo>
                <a:lnTo>
                  <a:pt x="10909" y="84251"/>
                </a:lnTo>
                <a:lnTo>
                  <a:pt x="13195" y="81673"/>
                </a:lnTo>
                <a:lnTo>
                  <a:pt x="36448" y="73964"/>
                </a:lnTo>
                <a:lnTo>
                  <a:pt x="40182" y="74256"/>
                </a:lnTo>
                <a:lnTo>
                  <a:pt x="43332" y="74536"/>
                </a:lnTo>
                <a:lnTo>
                  <a:pt x="47066" y="75387"/>
                </a:lnTo>
                <a:lnTo>
                  <a:pt x="50228" y="76530"/>
                </a:lnTo>
                <a:lnTo>
                  <a:pt x="53670" y="77673"/>
                </a:lnTo>
                <a:lnTo>
                  <a:pt x="56819" y="79679"/>
                </a:lnTo>
                <a:lnTo>
                  <a:pt x="59689" y="81673"/>
                </a:lnTo>
                <a:lnTo>
                  <a:pt x="69792" y="91668"/>
                </a:lnTo>
                <a:lnTo>
                  <a:pt x="36448" y="91668"/>
                </a:lnTo>
                <a:lnTo>
                  <a:pt x="33007" y="91960"/>
                </a:lnTo>
                <a:lnTo>
                  <a:pt x="29552" y="93103"/>
                </a:lnTo>
                <a:lnTo>
                  <a:pt x="26403" y="94818"/>
                </a:lnTo>
                <a:lnTo>
                  <a:pt x="23812" y="97104"/>
                </a:lnTo>
                <a:lnTo>
                  <a:pt x="22097" y="98247"/>
                </a:lnTo>
                <a:lnTo>
                  <a:pt x="19799" y="102806"/>
                </a:lnTo>
                <a:lnTo>
                  <a:pt x="18656" y="106235"/>
                </a:lnTo>
                <a:lnTo>
                  <a:pt x="18084" y="109956"/>
                </a:lnTo>
                <a:lnTo>
                  <a:pt x="18656" y="113372"/>
                </a:lnTo>
                <a:lnTo>
                  <a:pt x="19799" y="116801"/>
                </a:lnTo>
                <a:lnTo>
                  <a:pt x="22097" y="121373"/>
                </a:lnTo>
                <a:lnTo>
                  <a:pt x="23812" y="122796"/>
                </a:lnTo>
                <a:lnTo>
                  <a:pt x="96723" y="195338"/>
                </a:lnTo>
                <a:lnTo>
                  <a:pt x="98158" y="196481"/>
                </a:lnTo>
                <a:lnTo>
                  <a:pt x="101307" y="198196"/>
                </a:lnTo>
                <a:lnTo>
                  <a:pt x="105041" y="199059"/>
                </a:lnTo>
                <a:lnTo>
                  <a:pt x="108483" y="199339"/>
                </a:lnTo>
                <a:lnTo>
                  <a:pt x="142078" y="199339"/>
                </a:lnTo>
                <a:lnTo>
                  <a:pt x="134315" y="207048"/>
                </a:lnTo>
                <a:lnTo>
                  <a:pt x="112217" y="217614"/>
                </a:lnTo>
                <a:lnTo>
                  <a:pt x="108483" y="217906"/>
                </a:lnTo>
                <a:close/>
              </a:path>
              <a:path w="291465" h="218439">
                <a:moveTo>
                  <a:pt x="108483" y="151930"/>
                </a:moveTo>
                <a:lnTo>
                  <a:pt x="49364" y="97104"/>
                </a:lnTo>
                <a:lnTo>
                  <a:pt x="46494" y="94818"/>
                </a:lnTo>
                <a:lnTo>
                  <a:pt x="43332" y="93103"/>
                </a:lnTo>
                <a:lnTo>
                  <a:pt x="40182" y="91960"/>
                </a:lnTo>
                <a:lnTo>
                  <a:pt x="36448" y="91668"/>
                </a:lnTo>
                <a:lnTo>
                  <a:pt x="69792" y="91668"/>
                </a:lnTo>
                <a:lnTo>
                  <a:pt x="108483" y="129946"/>
                </a:lnTo>
                <a:lnTo>
                  <a:pt x="134069" y="129946"/>
                </a:lnTo>
                <a:lnTo>
                  <a:pt x="113360" y="150507"/>
                </a:lnTo>
                <a:lnTo>
                  <a:pt x="111925" y="151358"/>
                </a:lnTo>
                <a:lnTo>
                  <a:pt x="108483" y="15193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组合 23"/>
          <p:cNvGrpSpPr/>
          <p:nvPr/>
        </p:nvGrpSpPr>
        <p:grpSpPr>
          <a:xfrm>
            <a:off x="917845" y="5174834"/>
            <a:ext cx="10290000" cy="1526308"/>
            <a:chOff x="1126125" y="5174834"/>
            <a:chExt cx="10290000" cy="1526308"/>
          </a:xfrm>
        </p:grpSpPr>
        <p:sp>
          <p:nvSpPr>
            <p:cNvPr id="25" name="矩形 3"/>
            <p:cNvSpPr>
              <a:spLocks noChangeArrowheads="1"/>
            </p:cNvSpPr>
            <p:nvPr/>
          </p:nvSpPr>
          <p:spPr bwMode="auto">
            <a:xfrm>
              <a:off x="1765845" y="5174834"/>
              <a:ext cx="204937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目标区域定位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3"/>
            <p:cNvSpPr>
              <a:spLocks noChangeArrowheads="1"/>
            </p:cNvSpPr>
            <p:nvPr/>
          </p:nvSpPr>
          <p:spPr bwMode="auto">
            <a:xfrm>
              <a:off x="5291654" y="5174834"/>
              <a:ext cx="204937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颜色矩提取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126125" y="5667861"/>
              <a:ext cx="10290000" cy="1033281"/>
              <a:chOff x="1126125" y="5667861"/>
              <a:chExt cx="10290000" cy="1033281"/>
            </a:xfrm>
          </p:grpSpPr>
          <p:pic>
            <p:nvPicPr>
              <p:cNvPr id="29" name="图片 101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6125" y="5755752"/>
                <a:ext cx="953394" cy="876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图片 1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4086" y="5983364"/>
                <a:ext cx="402276" cy="402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右箭头 30"/>
              <p:cNvSpPr/>
              <p:nvPr/>
            </p:nvSpPr>
            <p:spPr>
              <a:xfrm>
                <a:off x="2684376" y="6087080"/>
                <a:ext cx="324853" cy="21430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2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9931" y="5667861"/>
                <a:ext cx="1812826" cy="1033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右箭头 32"/>
              <p:cNvSpPr/>
              <p:nvPr/>
            </p:nvSpPr>
            <p:spPr>
              <a:xfrm>
                <a:off x="4571283" y="6077350"/>
                <a:ext cx="324853" cy="21430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右箭头 33"/>
              <p:cNvSpPr/>
              <p:nvPr/>
            </p:nvSpPr>
            <p:spPr>
              <a:xfrm>
                <a:off x="7713735" y="6087080"/>
                <a:ext cx="324853" cy="21430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"/>
              <p:cNvSpPr>
                <a:spLocks noChangeArrowheads="1"/>
              </p:cNvSpPr>
              <p:nvPr/>
            </p:nvSpPr>
            <p:spPr bwMode="auto">
              <a:xfrm>
                <a:off x="8448286" y="5983364"/>
                <a:ext cx="296783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9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9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9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9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9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LR/SVM/DT/MLP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8" name="矩形 3"/>
            <p:cNvSpPr>
              <a:spLocks noChangeArrowheads="1"/>
            </p:cNvSpPr>
            <p:nvPr/>
          </p:nvSpPr>
          <p:spPr bwMode="auto">
            <a:xfrm>
              <a:off x="8589161" y="5180757"/>
              <a:ext cx="204937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855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6"/>
          <p:cNvSpPr txBox="1">
            <a:spLocks/>
          </p:cNvSpPr>
          <p:nvPr/>
        </p:nvSpPr>
        <p:spPr>
          <a:xfrm>
            <a:off x="669930" y="73612"/>
            <a:ext cx="8728076" cy="45916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步长</a:t>
            </a:r>
            <a:r>
              <a:rPr lang="en-US" altLang="zh-CN" dirty="0" smtClean="0"/>
              <a:t>=2</a:t>
            </a:r>
            <a:endParaRPr lang="zh-CN" altLang="en-US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51331" y="2036317"/>
          <a:ext cx="2879723" cy="2878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608573" y="2612263"/>
          <a:ext cx="1727835" cy="172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8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/>
                          <a:cs typeface="微软雅黑"/>
                        </a:rPr>
                        <a:t>9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544177" y="2894838"/>
          <a:ext cx="1151890" cy="1151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211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262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251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/>
                          <a:cs typeface="等线"/>
                        </a:rPr>
                        <a:t>169</a:t>
                      </a:r>
                      <a:endParaRPr sz="1600">
                        <a:latin typeface="等线"/>
                        <a:cs typeface="等线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415154" y="3164839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⨀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19364" y="3164839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0633" y="1418082"/>
            <a:ext cx="8521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Inp</a:t>
            </a:r>
            <a:r>
              <a:rPr sz="2400" b="1" dirty="0">
                <a:solidFill>
                  <a:srgbClr val="404040"/>
                </a:solidFill>
                <a:latin typeface="微软雅黑"/>
                <a:cs typeface="微软雅黑"/>
              </a:rPr>
              <a:t>ut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6365" y="1418082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404040"/>
                </a:solidFill>
                <a:latin typeface="微软雅黑"/>
                <a:cs typeface="微软雅黑"/>
              </a:rPr>
              <a:t>K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ernel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9564116" y="1418082"/>
            <a:ext cx="1125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O</a:t>
            </a:r>
            <a:r>
              <a:rPr sz="2400" b="1" spc="5" dirty="0">
                <a:solidFill>
                  <a:srgbClr val="404040"/>
                </a:solidFill>
                <a:latin typeface="微软雅黑"/>
                <a:cs typeface="微软雅黑"/>
              </a:rPr>
              <a:t>u</a:t>
            </a:r>
            <a:r>
              <a:rPr sz="2400" b="1" spc="-5" dirty="0">
                <a:solidFill>
                  <a:srgbClr val="404040"/>
                </a:solidFill>
                <a:latin typeface="微软雅黑"/>
                <a:cs typeface="微软雅黑"/>
              </a:rPr>
              <a:t>tput</a:t>
            </a:r>
            <a:endParaRPr sz="240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83335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3874" y="1499476"/>
            <a:ext cx="291465" cy="218440"/>
          </a:xfrm>
          <a:custGeom>
            <a:avLst/>
            <a:gdLst/>
            <a:ahLst/>
            <a:cxnLst/>
            <a:rect l="l" t="t" r="r" b="b"/>
            <a:pathLst>
              <a:path w="291465" h="218439">
                <a:moveTo>
                  <a:pt x="291020" y="36271"/>
                </a:moveTo>
                <a:lnTo>
                  <a:pt x="286181" y="17983"/>
                </a:lnTo>
                <a:lnTo>
                  <a:pt x="284988" y="15989"/>
                </a:lnTo>
                <a:lnTo>
                  <a:pt x="280403" y="10274"/>
                </a:lnTo>
                <a:lnTo>
                  <a:pt x="274662" y="5702"/>
                </a:lnTo>
                <a:lnTo>
                  <a:pt x="272935" y="4775"/>
                </a:lnTo>
                <a:lnTo>
                  <a:pt x="272935" y="36271"/>
                </a:lnTo>
                <a:lnTo>
                  <a:pt x="272364" y="39408"/>
                </a:lnTo>
                <a:lnTo>
                  <a:pt x="120256" y="195338"/>
                </a:lnTo>
                <a:lnTo>
                  <a:pt x="108483" y="199339"/>
                </a:lnTo>
                <a:lnTo>
                  <a:pt x="105041" y="199059"/>
                </a:lnTo>
                <a:lnTo>
                  <a:pt x="101307" y="198196"/>
                </a:lnTo>
                <a:lnTo>
                  <a:pt x="98158" y="196481"/>
                </a:lnTo>
                <a:lnTo>
                  <a:pt x="96723" y="195338"/>
                </a:lnTo>
                <a:lnTo>
                  <a:pt x="23812" y="122796"/>
                </a:lnTo>
                <a:lnTo>
                  <a:pt x="22098" y="121373"/>
                </a:lnTo>
                <a:lnTo>
                  <a:pt x="19799" y="116801"/>
                </a:lnTo>
                <a:lnTo>
                  <a:pt x="18656" y="113372"/>
                </a:lnTo>
                <a:lnTo>
                  <a:pt x="18084" y="109956"/>
                </a:lnTo>
                <a:lnTo>
                  <a:pt x="18656" y="106235"/>
                </a:lnTo>
                <a:lnTo>
                  <a:pt x="19799" y="102806"/>
                </a:lnTo>
                <a:lnTo>
                  <a:pt x="22098" y="98247"/>
                </a:lnTo>
                <a:lnTo>
                  <a:pt x="23812" y="97104"/>
                </a:lnTo>
                <a:lnTo>
                  <a:pt x="26403" y="94818"/>
                </a:lnTo>
                <a:lnTo>
                  <a:pt x="29552" y="93103"/>
                </a:lnTo>
                <a:lnTo>
                  <a:pt x="33007" y="91960"/>
                </a:lnTo>
                <a:lnTo>
                  <a:pt x="36449" y="91668"/>
                </a:lnTo>
                <a:lnTo>
                  <a:pt x="40182" y="91960"/>
                </a:lnTo>
                <a:lnTo>
                  <a:pt x="43332" y="93103"/>
                </a:lnTo>
                <a:lnTo>
                  <a:pt x="46494" y="94818"/>
                </a:lnTo>
                <a:lnTo>
                  <a:pt x="49364" y="97104"/>
                </a:lnTo>
                <a:lnTo>
                  <a:pt x="101879" y="149072"/>
                </a:lnTo>
                <a:lnTo>
                  <a:pt x="103606" y="150507"/>
                </a:lnTo>
                <a:lnTo>
                  <a:pt x="105041" y="151358"/>
                </a:lnTo>
                <a:lnTo>
                  <a:pt x="106476" y="151650"/>
                </a:lnTo>
                <a:lnTo>
                  <a:pt x="108483" y="151930"/>
                </a:lnTo>
                <a:lnTo>
                  <a:pt x="111925" y="151358"/>
                </a:lnTo>
                <a:lnTo>
                  <a:pt x="113360" y="150507"/>
                </a:lnTo>
                <a:lnTo>
                  <a:pt x="134061" y="129946"/>
                </a:lnTo>
                <a:lnTo>
                  <a:pt x="241363" y="23418"/>
                </a:lnTo>
                <a:lnTo>
                  <a:pt x="254279" y="17983"/>
                </a:lnTo>
                <a:lnTo>
                  <a:pt x="258013" y="18275"/>
                </a:lnTo>
                <a:lnTo>
                  <a:pt x="261454" y="19418"/>
                </a:lnTo>
                <a:lnTo>
                  <a:pt x="264617" y="21132"/>
                </a:lnTo>
                <a:lnTo>
                  <a:pt x="266052" y="21983"/>
                </a:lnTo>
                <a:lnTo>
                  <a:pt x="267195" y="23418"/>
                </a:lnTo>
                <a:lnTo>
                  <a:pt x="269786" y="25984"/>
                </a:lnTo>
                <a:lnTo>
                  <a:pt x="271221" y="29121"/>
                </a:lnTo>
                <a:lnTo>
                  <a:pt x="272364" y="32550"/>
                </a:lnTo>
                <a:lnTo>
                  <a:pt x="272935" y="36271"/>
                </a:lnTo>
                <a:lnTo>
                  <a:pt x="272935" y="4775"/>
                </a:lnTo>
                <a:lnTo>
                  <a:pt x="271500" y="4000"/>
                </a:lnTo>
                <a:lnTo>
                  <a:pt x="268351" y="2857"/>
                </a:lnTo>
                <a:lnTo>
                  <a:pt x="264896" y="1422"/>
                </a:lnTo>
                <a:lnTo>
                  <a:pt x="261454" y="571"/>
                </a:lnTo>
                <a:lnTo>
                  <a:pt x="258013" y="279"/>
                </a:lnTo>
                <a:lnTo>
                  <a:pt x="254279" y="0"/>
                </a:lnTo>
                <a:lnTo>
                  <a:pt x="251129" y="279"/>
                </a:lnTo>
                <a:lnTo>
                  <a:pt x="247396" y="571"/>
                </a:lnTo>
                <a:lnTo>
                  <a:pt x="243954" y="1422"/>
                </a:lnTo>
                <a:lnTo>
                  <a:pt x="240512" y="2857"/>
                </a:lnTo>
                <a:lnTo>
                  <a:pt x="237350" y="4000"/>
                </a:lnTo>
                <a:lnTo>
                  <a:pt x="234480" y="5702"/>
                </a:lnTo>
                <a:lnTo>
                  <a:pt x="231317" y="7988"/>
                </a:lnTo>
                <a:lnTo>
                  <a:pt x="228447" y="10274"/>
                </a:lnTo>
                <a:lnTo>
                  <a:pt x="108483" y="129946"/>
                </a:lnTo>
                <a:lnTo>
                  <a:pt x="69786" y="91668"/>
                </a:lnTo>
                <a:lnTo>
                  <a:pt x="59690" y="81673"/>
                </a:lnTo>
                <a:lnTo>
                  <a:pt x="56819" y="79679"/>
                </a:lnTo>
                <a:lnTo>
                  <a:pt x="53670" y="77673"/>
                </a:lnTo>
                <a:lnTo>
                  <a:pt x="50228" y="76530"/>
                </a:lnTo>
                <a:lnTo>
                  <a:pt x="47066" y="75387"/>
                </a:lnTo>
                <a:lnTo>
                  <a:pt x="43332" y="74536"/>
                </a:lnTo>
                <a:lnTo>
                  <a:pt x="40182" y="74256"/>
                </a:lnTo>
                <a:lnTo>
                  <a:pt x="36449" y="73964"/>
                </a:lnTo>
                <a:lnTo>
                  <a:pt x="29552" y="74536"/>
                </a:lnTo>
                <a:lnTo>
                  <a:pt x="10909" y="84251"/>
                </a:lnTo>
                <a:lnTo>
                  <a:pt x="8039" y="87096"/>
                </a:lnTo>
                <a:lnTo>
                  <a:pt x="6019" y="89674"/>
                </a:lnTo>
                <a:lnTo>
                  <a:pt x="4013" y="92811"/>
                </a:lnTo>
                <a:lnTo>
                  <a:pt x="1714" y="99669"/>
                </a:lnTo>
                <a:lnTo>
                  <a:pt x="571" y="102806"/>
                </a:lnTo>
                <a:lnTo>
                  <a:pt x="0" y="106235"/>
                </a:lnTo>
                <a:lnTo>
                  <a:pt x="0" y="113372"/>
                </a:lnTo>
                <a:lnTo>
                  <a:pt x="571" y="116801"/>
                </a:lnTo>
                <a:lnTo>
                  <a:pt x="1714" y="120230"/>
                </a:lnTo>
                <a:lnTo>
                  <a:pt x="2870" y="123367"/>
                </a:lnTo>
                <a:lnTo>
                  <a:pt x="4013" y="126796"/>
                </a:lnTo>
                <a:lnTo>
                  <a:pt x="6019" y="129946"/>
                </a:lnTo>
                <a:lnTo>
                  <a:pt x="8039" y="132803"/>
                </a:lnTo>
                <a:lnTo>
                  <a:pt x="10909" y="135369"/>
                </a:lnTo>
                <a:lnTo>
                  <a:pt x="85242" y="209626"/>
                </a:lnTo>
                <a:lnTo>
                  <a:pt x="108483" y="217906"/>
                </a:lnTo>
                <a:lnTo>
                  <a:pt x="112217" y="217614"/>
                </a:lnTo>
                <a:lnTo>
                  <a:pt x="142074" y="199339"/>
                </a:lnTo>
                <a:lnTo>
                  <a:pt x="280403" y="61976"/>
                </a:lnTo>
                <a:lnTo>
                  <a:pt x="284988" y="56261"/>
                </a:lnTo>
                <a:lnTo>
                  <a:pt x="286715" y="53403"/>
                </a:lnTo>
                <a:lnTo>
                  <a:pt x="289585" y="46545"/>
                </a:lnTo>
                <a:lnTo>
                  <a:pt x="290449" y="43116"/>
                </a:lnTo>
                <a:lnTo>
                  <a:pt x="291020" y="3627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46975" y="2377376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84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45" y="18402"/>
                </a:lnTo>
                <a:lnTo>
                  <a:pt x="235000" y="18402"/>
                </a:lnTo>
                <a:lnTo>
                  <a:pt x="231838" y="18986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2006" y="55219"/>
                </a:lnTo>
                <a:lnTo>
                  <a:pt x="201968" y="55219"/>
                </a:lnTo>
                <a:lnTo>
                  <a:pt x="194779" y="55791"/>
                </a:lnTo>
                <a:lnTo>
                  <a:pt x="191338" y="56934"/>
                </a:lnTo>
                <a:lnTo>
                  <a:pt x="185013" y="59245"/>
                </a:lnTo>
                <a:lnTo>
                  <a:pt x="179273" y="63271"/>
                </a:lnTo>
                <a:lnTo>
                  <a:pt x="176963" y="65570"/>
                </a:lnTo>
                <a:lnTo>
                  <a:pt x="176682" y="65570"/>
                </a:lnTo>
                <a:lnTo>
                  <a:pt x="67805" y="173697"/>
                </a:lnTo>
                <a:lnTo>
                  <a:pt x="84175" y="173697"/>
                </a:lnTo>
                <a:lnTo>
                  <a:pt x="85902" y="174269"/>
                </a:lnTo>
                <a:lnTo>
                  <a:pt x="87630" y="175412"/>
                </a:lnTo>
                <a:lnTo>
                  <a:pt x="89928" y="177723"/>
                </a:lnTo>
                <a:lnTo>
                  <a:pt x="90500" y="179438"/>
                </a:lnTo>
                <a:lnTo>
                  <a:pt x="91071" y="180886"/>
                </a:lnTo>
                <a:lnTo>
                  <a:pt x="91266" y="182029"/>
                </a:lnTo>
                <a:lnTo>
                  <a:pt x="91363" y="192100"/>
                </a:lnTo>
                <a:lnTo>
                  <a:pt x="52006" y="192100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13"/>
                </a:lnTo>
                <a:lnTo>
                  <a:pt x="109750" y="258813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34" y="87426"/>
                </a:moveTo>
                <a:lnTo>
                  <a:pt x="255117" y="87426"/>
                </a:lnTo>
                <a:lnTo>
                  <a:pt x="266319" y="76212"/>
                </a:lnTo>
                <a:lnTo>
                  <a:pt x="268046" y="73621"/>
                </a:lnTo>
                <a:lnTo>
                  <a:pt x="270052" y="70459"/>
                </a:lnTo>
                <a:lnTo>
                  <a:pt x="271487" y="67297"/>
                </a:lnTo>
                <a:lnTo>
                  <a:pt x="272643" y="63842"/>
                </a:lnTo>
                <a:lnTo>
                  <a:pt x="273215" y="60680"/>
                </a:lnTo>
                <a:lnTo>
                  <a:pt x="274078" y="57226"/>
                </a:lnTo>
                <a:lnTo>
                  <a:pt x="274194" y="55791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41"/>
                </a:lnTo>
                <a:lnTo>
                  <a:pt x="242189" y="18402"/>
                </a:lnTo>
                <a:lnTo>
                  <a:pt x="279045" y="18402"/>
                </a:lnTo>
                <a:lnTo>
                  <a:pt x="280111" y="19558"/>
                </a:lnTo>
                <a:lnTo>
                  <a:pt x="283552" y="23863"/>
                </a:lnTo>
                <a:lnTo>
                  <a:pt x="285851" y="28473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41"/>
                </a:lnTo>
                <a:lnTo>
                  <a:pt x="292176" y="48602"/>
                </a:lnTo>
                <a:lnTo>
                  <a:pt x="292408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35"/>
                </a:lnTo>
                <a:lnTo>
                  <a:pt x="289877" y="69596"/>
                </a:lnTo>
                <a:lnTo>
                  <a:pt x="288442" y="74485"/>
                </a:lnTo>
                <a:lnTo>
                  <a:pt x="285851" y="79082"/>
                </a:lnTo>
                <a:lnTo>
                  <a:pt x="283552" y="83400"/>
                </a:lnTo>
                <a:lnTo>
                  <a:pt x="280334" y="87426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26"/>
                </a:lnTo>
                <a:lnTo>
                  <a:pt x="235864" y="80238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60"/>
                </a:lnTo>
                <a:lnTo>
                  <a:pt x="226669" y="65849"/>
                </a:lnTo>
                <a:lnTo>
                  <a:pt x="224091" y="63271"/>
                </a:lnTo>
                <a:lnTo>
                  <a:pt x="221208" y="61252"/>
                </a:lnTo>
                <a:lnTo>
                  <a:pt x="218630" y="59245"/>
                </a:lnTo>
                <a:lnTo>
                  <a:pt x="215468" y="58089"/>
                </a:lnTo>
                <a:lnTo>
                  <a:pt x="208572" y="55791"/>
                </a:lnTo>
                <a:lnTo>
                  <a:pt x="201968" y="55219"/>
                </a:lnTo>
                <a:lnTo>
                  <a:pt x="242006" y="55219"/>
                </a:lnTo>
                <a:lnTo>
                  <a:pt x="255117" y="87426"/>
                </a:lnTo>
                <a:lnTo>
                  <a:pt x="280334" y="87426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70"/>
                </a:lnTo>
                <a:lnTo>
                  <a:pt x="176963" y="65570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57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97"/>
                </a:lnTo>
                <a:lnTo>
                  <a:pt x="110032" y="171970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72"/>
                </a:lnTo>
                <a:lnTo>
                  <a:pt x="218909" y="85979"/>
                </a:lnTo>
                <a:lnTo>
                  <a:pt x="217766" y="87426"/>
                </a:lnTo>
                <a:lnTo>
                  <a:pt x="125260" y="180301"/>
                </a:lnTo>
                <a:lnTo>
                  <a:pt x="123825" y="181457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50" y="258813"/>
                </a:moveTo>
                <a:lnTo>
                  <a:pt x="58318" y="258813"/>
                </a:lnTo>
                <a:lnTo>
                  <a:pt x="92506" y="248462"/>
                </a:lnTo>
                <a:lnTo>
                  <a:pt x="98259" y="219417"/>
                </a:lnTo>
                <a:lnTo>
                  <a:pt x="82169" y="219417"/>
                </a:lnTo>
                <a:lnTo>
                  <a:pt x="78727" y="218833"/>
                </a:lnTo>
                <a:lnTo>
                  <a:pt x="77279" y="217982"/>
                </a:lnTo>
                <a:lnTo>
                  <a:pt x="75844" y="216535"/>
                </a:lnTo>
                <a:lnTo>
                  <a:pt x="74980" y="215392"/>
                </a:lnTo>
                <a:lnTo>
                  <a:pt x="73837" y="213956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100"/>
                </a:lnTo>
                <a:lnTo>
                  <a:pt x="91363" y="192100"/>
                </a:lnTo>
                <a:lnTo>
                  <a:pt x="91363" y="201294"/>
                </a:lnTo>
                <a:lnTo>
                  <a:pt x="111760" y="201294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29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50" y="25881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6975" y="3271850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71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53" y="18402"/>
                </a:lnTo>
                <a:lnTo>
                  <a:pt x="235000" y="18402"/>
                </a:lnTo>
                <a:lnTo>
                  <a:pt x="231838" y="18973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1994" y="55206"/>
                </a:lnTo>
                <a:lnTo>
                  <a:pt x="201968" y="55206"/>
                </a:lnTo>
                <a:lnTo>
                  <a:pt x="194779" y="55778"/>
                </a:lnTo>
                <a:lnTo>
                  <a:pt x="191338" y="56934"/>
                </a:lnTo>
                <a:lnTo>
                  <a:pt x="185013" y="59232"/>
                </a:lnTo>
                <a:lnTo>
                  <a:pt x="179273" y="63258"/>
                </a:lnTo>
                <a:lnTo>
                  <a:pt x="176974" y="65557"/>
                </a:lnTo>
                <a:lnTo>
                  <a:pt x="176682" y="65557"/>
                </a:lnTo>
                <a:lnTo>
                  <a:pt x="67805" y="173685"/>
                </a:lnTo>
                <a:lnTo>
                  <a:pt x="84175" y="173685"/>
                </a:lnTo>
                <a:lnTo>
                  <a:pt x="85902" y="174256"/>
                </a:lnTo>
                <a:lnTo>
                  <a:pt x="87630" y="175412"/>
                </a:lnTo>
                <a:lnTo>
                  <a:pt x="89928" y="177711"/>
                </a:lnTo>
                <a:lnTo>
                  <a:pt x="90500" y="179438"/>
                </a:lnTo>
                <a:lnTo>
                  <a:pt x="91071" y="180873"/>
                </a:lnTo>
                <a:lnTo>
                  <a:pt x="91267" y="182029"/>
                </a:lnTo>
                <a:lnTo>
                  <a:pt x="91363" y="192087"/>
                </a:lnTo>
                <a:lnTo>
                  <a:pt x="52006" y="192087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00"/>
                </a:lnTo>
                <a:lnTo>
                  <a:pt x="109762" y="258800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44" y="87414"/>
                </a:moveTo>
                <a:lnTo>
                  <a:pt x="255117" y="87414"/>
                </a:lnTo>
                <a:lnTo>
                  <a:pt x="266319" y="76200"/>
                </a:lnTo>
                <a:lnTo>
                  <a:pt x="268046" y="73609"/>
                </a:lnTo>
                <a:lnTo>
                  <a:pt x="270052" y="70446"/>
                </a:lnTo>
                <a:lnTo>
                  <a:pt x="271487" y="67284"/>
                </a:lnTo>
                <a:lnTo>
                  <a:pt x="272643" y="63842"/>
                </a:lnTo>
                <a:lnTo>
                  <a:pt x="273215" y="60667"/>
                </a:lnTo>
                <a:lnTo>
                  <a:pt x="274078" y="57226"/>
                </a:lnTo>
                <a:lnTo>
                  <a:pt x="274195" y="55778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29"/>
                </a:lnTo>
                <a:lnTo>
                  <a:pt x="242189" y="18402"/>
                </a:lnTo>
                <a:lnTo>
                  <a:pt x="279053" y="18402"/>
                </a:lnTo>
                <a:lnTo>
                  <a:pt x="280111" y="19545"/>
                </a:lnTo>
                <a:lnTo>
                  <a:pt x="283552" y="23863"/>
                </a:lnTo>
                <a:lnTo>
                  <a:pt x="285851" y="28460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29"/>
                </a:lnTo>
                <a:lnTo>
                  <a:pt x="292176" y="48590"/>
                </a:lnTo>
                <a:lnTo>
                  <a:pt x="292409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22"/>
                </a:lnTo>
                <a:lnTo>
                  <a:pt x="289877" y="69583"/>
                </a:lnTo>
                <a:lnTo>
                  <a:pt x="288442" y="74472"/>
                </a:lnTo>
                <a:lnTo>
                  <a:pt x="285851" y="79082"/>
                </a:lnTo>
                <a:lnTo>
                  <a:pt x="283552" y="83388"/>
                </a:lnTo>
                <a:lnTo>
                  <a:pt x="280344" y="87414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14"/>
                </a:lnTo>
                <a:lnTo>
                  <a:pt x="235864" y="80225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48"/>
                </a:lnTo>
                <a:lnTo>
                  <a:pt x="226669" y="65849"/>
                </a:lnTo>
                <a:lnTo>
                  <a:pt x="224091" y="63258"/>
                </a:lnTo>
                <a:lnTo>
                  <a:pt x="221208" y="61252"/>
                </a:lnTo>
                <a:lnTo>
                  <a:pt x="218630" y="59232"/>
                </a:lnTo>
                <a:lnTo>
                  <a:pt x="215468" y="58089"/>
                </a:lnTo>
                <a:lnTo>
                  <a:pt x="208572" y="55778"/>
                </a:lnTo>
                <a:lnTo>
                  <a:pt x="205130" y="55499"/>
                </a:lnTo>
                <a:lnTo>
                  <a:pt x="201968" y="55206"/>
                </a:lnTo>
                <a:lnTo>
                  <a:pt x="241994" y="55206"/>
                </a:lnTo>
                <a:lnTo>
                  <a:pt x="243052" y="56362"/>
                </a:lnTo>
                <a:lnTo>
                  <a:pt x="255117" y="87414"/>
                </a:lnTo>
                <a:lnTo>
                  <a:pt x="280344" y="87414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57"/>
                </a:lnTo>
                <a:lnTo>
                  <a:pt x="176974" y="65557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57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85"/>
                </a:lnTo>
                <a:lnTo>
                  <a:pt x="110032" y="171958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72"/>
                </a:lnTo>
                <a:lnTo>
                  <a:pt x="218909" y="85979"/>
                </a:lnTo>
                <a:lnTo>
                  <a:pt x="217766" y="87414"/>
                </a:lnTo>
                <a:lnTo>
                  <a:pt x="125260" y="180301"/>
                </a:lnTo>
                <a:lnTo>
                  <a:pt x="123825" y="181457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62" y="258800"/>
                </a:moveTo>
                <a:lnTo>
                  <a:pt x="58318" y="258800"/>
                </a:lnTo>
                <a:lnTo>
                  <a:pt x="92506" y="248450"/>
                </a:lnTo>
                <a:lnTo>
                  <a:pt x="98259" y="219405"/>
                </a:lnTo>
                <a:lnTo>
                  <a:pt x="82169" y="219405"/>
                </a:lnTo>
                <a:lnTo>
                  <a:pt x="78727" y="218833"/>
                </a:lnTo>
                <a:lnTo>
                  <a:pt x="77279" y="217970"/>
                </a:lnTo>
                <a:lnTo>
                  <a:pt x="75844" y="216535"/>
                </a:lnTo>
                <a:lnTo>
                  <a:pt x="74980" y="215379"/>
                </a:lnTo>
                <a:lnTo>
                  <a:pt x="73837" y="213944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087"/>
                </a:lnTo>
                <a:lnTo>
                  <a:pt x="91363" y="192087"/>
                </a:lnTo>
                <a:lnTo>
                  <a:pt x="91363" y="201295"/>
                </a:lnTo>
                <a:lnTo>
                  <a:pt x="111760" y="201295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17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62" y="258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46975" y="4196410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71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53" y="18402"/>
                </a:lnTo>
                <a:lnTo>
                  <a:pt x="235000" y="18402"/>
                </a:lnTo>
                <a:lnTo>
                  <a:pt x="231838" y="18973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1994" y="55206"/>
                </a:lnTo>
                <a:lnTo>
                  <a:pt x="201968" y="55206"/>
                </a:lnTo>
                <a:lnTo>
                  <a:pt x="194779" y="55778"/>
                </a:lnTo>
                <a:lnTo>
                  <a:pt x="191338" y="56934"/>
                </a:lnTo>
                <a:lnTo>
                  <a:pt x="185013" y="59232"/>
                </a:lnTo>
                <a:lnTo>
                  <a:pt x="179273" y="63258"/>
                </a:lnTo>
                <a:lnTo>
                  <a:pt x="176974" y="65557"/>
                </a:lnTo>
                <a:lnTo>
                  <a:pt x="176682" y="65557"/>
                </a:lnTo>
                <a:lnTo>
                  <a:pt x="67805" y="173685"/>
                </a:lnTo>
                <a:lnTo>
                  <a:pt x="84175" y="173685"/>
                </a:lnTo>
                <a:lnTo>
                  <a:pt x="85902" y="174256"/>
                </a:lnTo>
                <a:lnTo>
                  <a:pt x="87630" y="175412"/>
                </a:lnTo>
                <a:lnTo>
                  <a:pt x="89928" y="177711"/>
                </a:lnTo>
                <a:lnTo>
                  <a:pt x="90500" y="179438"/>
                </a:lnTo>
                <a:lnTo>
                  <a:pt x="91071" y="180873"/>
                </a:lnTo>
                <a:lnTo>
                  <a:pt x="91267" y="182029"/>
                </a:lnTo>
                <a:lnTo>
                  <a:pt x="91363" y="192087"/>
                </a:lnTo>
                <a:lnTo>
                  <a:pt x="52006" y="192087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00"/>
                </a:lnTo>
                <a:lnTo>
                  <a:pt x="109750" y="258800"/>
                </a:lnTo>
                <a:lnTo>
                  <a:pt x="106591" y="261962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44" y="87414"/>
                </a:moveTo>
                <a:lnTo>
                  <a:pt x="255117" y="87414"/>
                </a:lnTo>
                <a:lnTo>
                  <a:pt x="266319" y="76200"/>
                </a:lnTo>
                <a:lnTo>
                  <a:pt x="268046" y="73609"/>
                </a:lnTo>
                <a:lnTo>
                  <a:pt x="270052" y="70446"/>
                </a:lnTo>
                <a:lnTo>
                  <a:pt x="271487" y="67284"/>
                </a:lnTo>
                <a:lnTo>
                  <a:pt x="272643" y="63830"/>
                </a:lnTo>
                <a:lnTo>
                  <a:pt x="273215" y="60667"/>
                </a:lnTo>
                <a:lnTo>
                  <a:pt x="274078" y="57226"/>
                </a:lnTo>
                <a:lnTo>
                  <a:pt x="274195" y="55778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29"/>
                </a:lnTo>
                <a:lnTo>
                  <a:pt x="242189" y="18402"/>
                </a:lnTo>
                <a:lnTo>
                  <a:pt x="279053" y="18402"/>
                </a:lnTo>
                <a:lnTo>
                  <a:pt x="280111" y="19545"/>
                </a:lnTo>
                <a:lnTo>
                  <a:pt x="283552" y="23863"/>
                </a:lnTo>
                <a:lnTo>
                  <a:pt x="285851" y="28460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29"/>
                </a:lnTo>
                <a:lnTo>
                  <a:pt x="292176" y="48590"/>
                </a:lnTo>
                <a:lnTo>
                  <a:pt x="292409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22"/>
                </a:lnTo>
                <a:lnTo>
                  <a:pt x="289877" y="69583"/>
                </a:lnTo>
                <a:lnTo>
                  <a:pt x="288442" y="74472"/>
                </a:lnTo>
                <a:lnTo>
                  <a:pt x="285851" y="79082"/>
                </a:lnTo>
                <a:lnTo>
                  <a:pt x="283552" y="83388"/>
                </a:lnTo>
                <a:lnTo>
                  <a:pt x="280344" y="87414"/>
                </a:lnTo>
                <a:close/>
              </a:path>
              <a:path w="292734" h="292735">
                <a:moveTo>
                  <a:pt x="14134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14"/>
                </a:lnTo>
                <a:lnTo>
                  <a:pt x="235864" y="80225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48"/>
                </a:lnTo>
                <a:lnTo>
                  <a:pt x="226669" y="65849"/>
                </a:lnTo>
                <a:lnTo>
                  <a:pt x="224091" y="63258"/>
                </a:lnTo>
                <a:lnTo>
                  <a:pt x="221208" y="61252"/>
                </a:lnTo>
                <a:lnTo>
                  <a:pt x="218630" y="59232"/>
                </a:lnTo>
                <a:lnTo>
                  <a:pt x="215468" y="58089"/>
                </a:lnTo>
                <a:lnTo>
                  <a:pt x="208572" y="55778"/>
                </a:lnTo>
                <a:lnTo>
                  <a:pt x="205130" y="55499"/>
                </a:lnTo>
                <a:lnTo>
                  <a:pt x="201968" y="55206"/>
                </a:lnTo>
                <a:lnTo>
                  <a:pt x="241994" y="55206"/>
                </a:lnTo>
                <a:lnTo>
                  <a:pt x="243052" y="56362"/>
                </a:lnTo>
                <a:lnTo>
                  <a:pt x="255117" y="87414"/>
                </a:lnTo>
                <a:lnTo>
                  <a:pt x="280344" y="87414"/>
                </a:lnTo>
                <a:lnTo>
                  <a:pt x="276656" y="91732"/>
                </a:lnTo>
                <a:lnTo>
                  <a:pt x="14134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57"/>
                </a:lnTo>
                <a:lnTo>
                  <a:pt x="176974" y="65557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44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85"/>
                </a:lnTo>
                <a:lnTo>
                  <a:pt x="110032" y="171958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59"/>
                </a:lnTo>
                <a:lnTo>
                  <a:pt x="218909" y="85979"/>
                </a:lnTo>
                <a:lnTo>
                  <a:pt x="217766" y="87414"/>
                </a:lnTo>
                <a:lnTo>
                  <a:pt x="125260" y="180301"/>
                </a:lnTo>
                <a:lnTo>
                  <a:pt x="123825" y="181444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50" y="258800"/>
                </a:moveTo>
                <a:lnTo>
                  <a:pt x="58318" y="258800"/>
                </a:lnTo>
                <a:lnTo>
                  <a:pt x="92506" y="248450"/>
                </a:lnTo>
                <a:lnTo>
                  <a:pt x="98259" y="219405"/>
                </a:lnTo>
                <a:lnTo>
                  <a:pt x="82169" y="219405"/>
                </a:lnTo>
                <a:lnTo>
                  <a:pt x="78727" y="218833"/>
                </a:lnTo>
                <a:lnTo>
                  <a:pt x="77279" y="217970"/>
                </a:lnTo>
                <a:lnTo>
                  <a:pt x="75844" y="216535"/>
                </a:lnTo>
                <a:lnTo>
                  <a:pt x="74980" y="215379"/>
                </a:lnTo>
                <a:lnTo>
                  <a:pt x="73837" y="213944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087"/>
                </a:lnTo>
                <a:lnTo>
                  <a:pt x="91363" y="192087"/>
                </a:lnTo>
                <a:lnTo>
                  <a:pt x="91363" y="201295"/>
                </a:lnTo>
                <a:lnTo>
                  <a:pt x="111760" y="201295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17"/>
                </a:lnTo>
                <a:lnTo>
                  <a:pt x="115493" y="227177"/>
                </a:lnTo>
                <a:lnTo>
                  <a:pt x="141342" y="227177"/>
                </a:lnTo>
                <a:lnTo>
                  <a:pt x="109750" y="258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25715" y="1426387"/>
            <a:ext cx="10962005" cy="347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微软雅黑"/>
                <a:cs typeface="微软雅黑"/>
              </a:rPr>
              <a:t>卷积结果计算公式：</a:t>
            </a:r>
            <a:endParaRPr sz="2400">
              <a:latin typeface="微软雅黑"/>
              <a:cs typeface="微软雅黑"/>
            </a:endParaRPr>
          </a:p>
          <a:p>
            <a:pPr marL="304800" marR="9734550">
              <a:lnSpc>
                <a:spcPct val="244600"/>
              </a:lnSpc>
              <a:spcBef>
                <a:spcPts val="70"/>
              </a:spcBef>
            </a:pPr>
            <a:r>
              <a:rPr sz="2400" dirty="0">
                <a:latin typeface="微软雅黑"/>
                <a:cs typeface="微软雅黑"/>
              </a:rPr>
              <a:t>长度： 宽度：</a:t>
            </a:r>
            <a:endParaRPr sz="2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350">
              <a:latin typeface="微软雅黑"/>
              <a:cs typeface="微软雅黑"/>
            </a:endParaRPr>
          </a:p>
          <a:p>
            <a:pPr marL="304800" marR="5080">
              <a:lnSpc>
                <a:spcPct val="100000"/>
              </a:lnSpc>
            </a:pPr>
            <a:r>
              <a:rPr sz="2400" dirty="0">
                <a:latin typeface="微软雅黑"/>
                <a:cs typeface="微软雅黑"/>
              </a:rPr>
              <a:t>其中</a:t>
            </a:r>
            <a:r>
              <a:rPr sz="2400" spc="-5" dirty="0">
                <a:latin typeface="微软雅黑"/>
                <a:cs typeface="微软雅黑"/>
              </a:rPr>
              <a:t>W1</a:t>
            </a:r>
            <a:r>
              <a:rPr sz="2400" dirty="0">
                <a:latin typeface="微软雅黑"/>
                <a:cs typeface="微软雅黑"/>
              </a:rPr>
              <a:t>、</a:t>
            </a:r>
            <a:r>
              <a:rPr sz="2400" spc="-5" dirty="0">
                <a:latin typeface="微软雅黑"/>
                <a:cs typeface="微软雅黑"/>
              </a:rPr>
              <a:t>H1</a:t>
            </a:r>
            <a:r>
              <a:rPr sz="2400" dirty="0">
                <a:latin typeface="微软雅黑"/>
                <a:cs typeface="微软雅黑"/>
              </a:rPr>
              <a:t>表示输入的宽度、长度；</a:t>
            </a:r>
            <a:r>
              <a:rPr sz="2400" spc="-5" dirty="0">
                <a:latin typeface="微软雅黑"/>
                <a:cs typeface="微软雅黑"/>
              </a:rPr>
              <a:t>W2</a:t>
            </a:r>
            <a:r>
              <a:rPr sz="2400" dirty="0">
                <a:latin typeface="微软雅黑"/>
                <a:cs typeface="微软雅黑"/>
              </a:rPr>
              <a:t>、</a:t>
            </a:r>
            <a:r>
              <a:rPr sz="2400" spc="-5" dirty="0">
                <a:latin typeface="微软雅黑"/>
                <a:cs typeface="微软雅黑"/>
              </a:rPr>
              <a:t>H2</a:t>
            </a:r>
            <a:r>
              <a:rPr sz="2400" dirty="0">
                <a:latin typeface="微软雅黑"/>
                <a:cs typeface="微软雅黑"/>
              </a:rPr>
              <a:t>表示输出特征图的宽度、长度；  F表示卷积核长和宽的大小</a:t>
            </a:r>
            <a:r>
              <a:rPr sz="2400" spc="-5" dirty="0">
                <a:latin typeface="微软雅黑"/>
                <a:cs typeface="微软雅黑"/>
              </a:rPr>
              <a:t>；S</a:t>
            </a:r>
            <a:r>
              <a:rPr sz="2400" dirty="0">
                <a:latin typeface="微软雅黑"/>
                <a:cs typeface="微软雅黑"/>
              </a:rPr>
              <a:t>表示滑动窗口的步长;P表示边界填充</a:t>
            </a:r>
            <a:r>
              <a:rPr sz="2400" spc="-5" dirty="0">
                <a:latin typeface="微软雅黑"/>
                <a:cs typeface="微软雅黑"/>
              </a:rPr>
              <a:t>(</a:t>
            </a:r>
            <a:r>
              <a:rPr sz="2400" dirty="0">
                <a:latin typeface="微软雅黑"/>
                <a:cs typeface="微软雅黑"/>
              </a:rPr>
              <a:t>加几圈</a:t>
            </a:r>
            <a:r>
              <a:rPr sz="2400" spc="-5" dirty="0">
                <a:latin typeface="微软雅黑"/>
                <a:cs typeface="微软雅黑"/>
              </a:rPr>
              <a:t>0)</a:t>
            </a:r>
            <a:r>
              <a:rPr sz="2400" dirty="0">
                <a:latin typeface="微软雅黑"/>
                <a:cs typeface="微软雅黑"/>
              </a:rPr>
              <a:t>。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8776" y="2150364"/>
            <a:ext cx="2564423" cy="7696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23893" y="3152835"/>
            <a:ext cx="2587131" cy="60254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31422" y="1614280"/>
            <a:ext cx="2680466" cy="2221627"/>
          </a:xfrm>
          <a:prstGeom prst="rect">
            <a:avLst/>
          </a:prstGeom>
        </p:spPr>
      </p:pic>
      <p:sp>
        <p:nvSpPr>
          <p:cNvPr id="11" name="标题 1"/>
          <p:cNvSpPr txBox="1">
            <a:spLocks/>
          </p:cNvSpPr>
          <p:nvPr/>
        </p:nvSpPr>
        <p:spPr>
          <a:xfrm>
            <a:off x="669930" y="139652"/>
            <a:ext cx="8728076" cy="4591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卷积计算</a:t>
            </a:r>
          </a:p>
        </p:txBody>
      </p:sp>
    </p:spTree>
    <p:extLst>
      <p:ext uri="{BB962C8B-B14F-4D97-AF65-F5344CB8AC3E}">
        <p14:creationId xmlns:p14="http://schemas.microsoft.com/office/powerpoint/2010/main" val="386232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3874" y="1499476"/>
            <a:ext cx="291465" cy="218440"/>
          </a:xfrm>
          <a:custGeom>
            <a:avLst/>
            <a:gdLst/>
            <a:ahLst/>
            <a:cxnLst/>
            <a:rect l="l" t="t" r="r" b="b"/>
            <a:pathLst>
              <a:path w="291465" h="218439">
                <a:moveTo>
                  <a:pt x="291020" y="36271"/>
                </a:moveTo>
                <a:lnTo>
                  <a:pt x="286181" y="17983"/>
                </a:lnTo>
                <a:lnTo>
                  <a:pt x="284988" y="15989"/>
                </a:lnTo>
                <a:lnTo>
                  <a:pt x="280403" y="10274"/>
                </a:lnTo>
                <a:lnTo>
                  <a:pt x="274662" y="5702"/>
                </a:lnTo>
                <a:lnTo>
                  <a:pt x="272935" y="4775"/>
                </a:lnTo>
                <a:lnTo>
                  <a:pt x="272935" y="36271"/>
                </a:lnTo>
                <a:lnTo>
                  <a:pt x="272364" y="39408"/>
                </a:lnTo>
                <a:lnTo>
                  <a:pt x="120256" y="195338"/>
                </a:lnTo>
                <a:lnTo>
                  <a:pt x="108483" y="199339"/>
                </a:lnTo>
                <a:lnTo>
                  <a:pt x="105041" y="199059"/>
                </a:lnTo>
                <a:lnTo>
                  <a:pt x="101307" y="198196"/>
                </a:lnTo>
                <a:lnTo>
                  <a:pt x="98158" y="196481"/>
                </a:lnTo>
                <a:lnTo>
                  <a:pt x="96723" y="195338"/>
                </a:lnTo>
                <a:lnTo>
                  <a:pt x="23812" y="122796"/>
                </a:lnTo>
                <a:lnTo>
                  <a:pt x="22098" y="121373"/>
                </a:lnTo>
                <a:lnTo>
                  <a:pt x="19799" y="116801"/>
                </a:lnTo>
                <a:lnTo>
                  <a:pt x="18656" y="113372"/>
                </a:lnTo>
                <a:lnTo>
                  <a:pt x="18084" y="109956"/>
                </a:lnTo>
                <a:lnTo>
                  <a:pt x="18656" y="106235"/>
                </a:lnTo>
                <a:lnTo>
                  <a:pt x="19799" y="102806"/>
                </a:lnTo>
                <a:lnTo>
                  <a:pt x="22098" y="98247"/>
                </a:lnTo>
                <a:lnTo>
                  <a:pt x="23812" y="97104"/>
                </a:lnTo>
                <a:lnTo>
                  <a:pt x="26403" y="94818"/>
                </a:lnTo>
                <a:lnTo>
                  <a:pt x="29552" y="93103"/>
                </a:lnTo>
                <a:lnTo>
                  <a:pt x="33007" y="91960"/>
                </a:lnTo>
                <a:lnTo>
                  <a:pt x="36449" y="91668"/>
                </a:lnTo>
                <a:lnTo>
                  <a:pt x="40182" y="91960"/>
                </a:lnTo>
                <a:lnTo>
                  <a:pt x="43332" y="93103"/>
                </a:lnTo>
                <a:lnTo>
                  <a:pt x="46494" y="94818"/>
                </a:lnTo>
                <a:lnTo>
                  <a:pt x="49364" y="97104"/>
                </a:lnTo>
                <a:lnTo>
                  <a:pt x="101879" y="149072"/>
                </a:lnTo>
                <a:lnTo>
                  <a:pt x="103606" y="150507"/>
                </a:lnTo>
                <a:lnTo>
                  <a:pt x="105041" y="151358"/>
                </a:lnTo>
                <a:lnTo>
                  <a:pt x="106476" y="151650"/>
                </a:lnTo>
                <a:lnTo>
                  <a:pt x="108483" y="151930"/>
                </a:lnTo>
                <a:lnTo>
                  <a:pt x="111925" y="151358"/>
                </a:lnTo>
                <a:lnTo>
                  <a:pt x="113360" y="150507"/>
                </a:lnTo>
                <a:lnTo>
                  <a:pt x="134061" y="129946"/>
                </a:lnTo>
                <a:lnTo>
                  <a:pt x="241363" y="23418"/>
                </a:lnTo>
                <a:lnTo>
                  <a:pt x="254279" y="17983"/>
                </a:lnTo>
                <a:lnTo>
                  <a:pt x="258013" y="18275"/>
                </a:lnTo>
                <a:lnTo>
                  <a:pt x="261454" y="19418"/>
                </a:lnTo>
                <a:lnTo>
                  <a:pt x="264617" y="21132"/>
                </a:lnTo>
                <a:lnTo>
                  <a:pt x="266052" y="21983"/>
                </a:lnTo>
                <a:lnTo>
                  <a:pt x="267195" y="23418"/>
                </a:lnTo>
                <a:lnTo>
                  <a:pt x="269786" y="25984"/>
                </a:lnTo>
                <a:lnTo>
                  <a:pt x="271221" y="29121"/>
                </a:lnTo>
                <a:lnTo>
                  <a:pt x="272364" y="32550"/>
                </a:lnTo>
                <a:lnTo>
                  <a:pt x="272935" y="36271"/>
                </a:lnTo>
                <a:lnTo>
                  <a:pt x="272935" y="4775"/>
                </a:lnTo>
                <a:lnTo>
                  <a:pt x="271500" y="4000"/>
                </a:lnTo>
                <a:lnTo>
                  <a:pt x="268351" y="2857"/>
                </a:lnTo>
                <a:lnTo>
                  <a:pt x="264896" y="1422"/>
                </a:lnTo>
                <a:lnTo>
                  <a:pt x="261454" y="571"/>
                </a:lnTo>
                <a:lnTo>
                  <a:pt x="258013" y="279"/>
                </a:lnTo>
                <a:lnTo>
                  <a:pt x="254279" y="0"/>
                </a:lnTo>
                <a:lnTo>
                  <a:pt x="251129" y="279"/>
                </a:lnTo>
                <a:lnTo>
                  <a:pt x="247396" y="571"/>
                </a:lnTo>
                <a:lnTo>
                  <a:pt x="243954" y="1422"/>
                </a:lnTo>
                <a:lnTo>
                  <a:pt x="240512" y="2857"/>
                </a:lnTo>
                <a:lnTo>
                  <a:pt x="237350" y="4000"/>
                </a:lnTo>
                <a:lnTo>
                  <a:pt x="234480" y="5702"/>
                </a:lnTo>
                <a:lnTo>
                  <a:pt x="231317" y="7988"/>
                </a:lnTo>
                <a:lnTo>
                  <a:pt x="228447" y="10274"/>
                </a:lnTo>
                <a:lnTo>
                  <a:pt x="108483" y="129946"/>
                </a:lnTo>
                <a:lnTo>
                  <a:pt x="69786" y="91668"/>
                </a:lnTo>
                <a:lnTo>
                  <a:pt x="59690" y="81673"/>
                </a:lnTo>
                <a:lnTo>
                  <a:pt x="56819" y="79679"/>
                </a:lnTo>
                <a:lnTo>
                  <a:pt x="53670" y="77673"/>
                </a:lnTo>
                <a:lnTo>
                  <a:pt x="50228" y="76530"/>
                </a:lnTo>
                <a:lnTo>
                  <a:pt x="47066" y="75387"/>
                </a:lnTo>
                <a:lnTo>
                  <a:pt x="43332" y="74536"/>
                </a:lnTo>
                <a:lnTo>
                  <a:pt x="40182" y="74256"/>
                </a:lnTo>
                <a:lnTo>
                  <a:pt x="36449" y="73964"/>
                </a:lnTo>
                <a:lnTo>
                  <a:pt x="29552" y="74536"/>
                </a:lnTo>
                <a:lnTo>
                  <a:pt x="10909" y="84251"/>
                </a:lnTo>
                <a:lnTo>
                  <a:pt x="8039" y="87096"/>
                </a:lnTo>
                <a:lnTo>
                  <a:pt x="6019" y="89674"/>
                </a:lnTo>
                <a:lnTo>
                  <a:pt x="4013" y="92811"/>
                </a:lnTo>
                <a:lnTo>
                  <a:pt x="1714" y="99669"/>
                </a:lnTo>
                <a:lnTo>
                  <a:pt x="571" y="102806"/>
                </a:lnTo>
                <a:lnTo>
                  <a:pt x="0" y="106235"/>
                </a:lnTo>
                <a:lnTo>
                  <a:pt x="0" y="113372"/>
                </a:lnTo>
                <a:lnTo>
                  <a:pt x="571" y="116801"/>
                </a:lnTo>
                <a:lnTo>
                  <a:pt x="1714" y="120230"/>
                </a:lnTo>
                <a:lnTo>
                  <a:pt x="2870" y="123367"/>
                </a:lnTo>
                <a:lnTo>
                  <a:pt x="4013" y="126796"/>
                </a:lnTo>
                <a:lnTo>
                  <a:pt x="6019" y="129946"/>
                </a:lnTo>
                <a:lnTo>
                  <a:pt x="8039" y="132803"/>
                </a:lnTo>
                <a:lnTo>
                  <a:pt x="10909" y="135369"/>
                </a:lnTo>
                <a:lnTo>
                  <a:pt x="85242" y="209626"/>
                </a:lnTo>
                <a:lnTo>
                  <a:pt x="108483" y="217906"/>
                </a:lnTo>
                <a:lnTo>
                  <a:pt x="112217" y="217614"/>
                </a:lnTo>
                <a:lnTo>
                  <a:pt x="142074" y="199339"/>
                </a:lnTo>
                <a:lnTo>
                  <a:pt x="280403" y="61976"/>
                </a:lnTo>
                <a:lnTo>
                  <a:pt x="284988" y="56261"/>
                </a:lnTo>
                <a:lnTo>
                  <a:pt x="286715" y="53403"/>
                </a:lnTo>
                <a:lnTo>
                  <a:pt x="289585" y="46545"/>
                </a:lnTo>
                <a:lnTo>
                  <a:pt x="290449" y="43116"/>
                </a:lnTo>
                <a:lnTo>
                  <a:pt x="291020" y="3627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46975" y="2377376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84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45" y="18402"/>
                </a:lnTo>
                <a:lnTo>
                  <a:pt x="235000" y="18402"/>
                </a:lnTo>
                <a:lnTo>
                  <a:pt x="231838" y="18986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2006" y="55219"/>
                </a:lnTo>
                <a:lnTo>
                  <a:pt x="201968" y="55219"/>
                </a:lnTo>
                <a:lnTo>
                  <a:pt x="194779" y="55791"/>
                </a:lnTo>
                <a:lnTo>
                  <a:pt x="191338" y="56934"/>
                </a:lnTo>
                <a:lnTo>
                  <a:pt x="185013" y="59245"/>
                </a:lnTo>
                <a:lnTo>
                  <a:pt x="179273" y="63271"/>
                </a:lnTo>
                <a:lnTo>
                  <a:pt x="176963" y="65570"/>
                </a:lnTo>
                <a:lnTo>
                  <a:pt x="176682" y="65570"/>
                </a:lnTo>
                <a:lnTo>
                  <a:pt x="67805" y="173697"/>
                </a:lnTo>
                <a:lnTo>
                  <a:pt x="84175" y="173697"/>
                </a:lnTo>
                <a:lnTo>
                  <a:pt x="85902" y="174269"/>
                </a:lnTo>
                <a:lnTo>
                  <a:pt x="87630" y="175412"/>
                </a:lnTo>
                <a:lnTo>
                  <a:pt x="89928" y="177723"/>
                </a:lnTo>
                <a:lnTo>
                  <a:pt x="90500" y="179438"/>
                </a:lnTo>
                <a:lnTo>
                  <a:pt x="91071" y="180886"/>
                </a:lnTo>
                <a:lnTo>
                  <a:pt x="91266" y="182029"/>
                </a:lnTo>
                <a:lnTo>
                  <a:pt x="91363" y="192100"/>
                </a:lnTo>
                <a:lnTo>
                  <a:pt x="52006" y="192100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13"/>
                </a:lnTo>
                <a:lnTo>
                  <a:pt x="109750" y="258813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34" y="87426"/>
                </a:moveTo>
                <a:lnTo>
                  <a:pt x="255117" y="87426"/>
                </a:lnTo>
                <a:lnTo>
                  <a:pt x="266319" y="76212"/>
                </a:lnTo>
                <a:lnTo>
                  <a:pt x="268046" y="73621"/>
                </a:lnTo>
                <a:lnTo>
                  <a:pt x="270052" y="70459"/>
                </a:lnTo>
                <a:lnTo>
                  <a:pt x="271487" y="67297"/>
                </a:lnTo>
                <a:lnTo>
                  <a:pt x="272643" y="63842"/>
                </a:lnTo>
                <a:lnTo>
                  <a:pt x="273215" y="60680"/>
                </a:lnTo>
                <a:lnTo>
                  <a:pt x="274078" y="57226"/>
                </a:lnTo>
                <a:lnTo>
                  <a:pt x="274194" y="55791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41"/>
                </a:lnTo>
                <a:lnTo>
                  <a:pt x="242189" y="18402"/>
                </a:lnTo>
                <a:lnTo>
                  <a:pt x="279045" y="18402"/>
                </a:lnTo>
                <a:lnTo>
                  <a:pt x="280111" y="19558"/>
                </a:lnTo>
                <a:lnTo>
                  <a:pt x="283552" y="23863"/>
                </a:lnTo>
                <a:lnTo>
                  <a:pt x="285851" y="28473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41"/>
                </a:lnTo>
                <a:lnTo>
                  <a:pt x="292176" y="48602"/>
                </a:lnTo>
                <a:lnTo>
                  <a:pt x="292408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35"/>
                </a:lnTo>
                <a:lnTo>
                  <a:pt x="289877" y="69596"/>
                </a:lnTo>
                <a:lnTo>
                  <a:pt x="288442" y="74485"/>
                </a:lnTo>
                <a:lnTo>
                  <a:pt x="285851" y="79082"/>
                </a:lnTo>
                <a:lnTo>
                  <a:pt x="283552" y="83400"/>
                </a:lnTo>
                <a:lnTo>
                  <a:pt x="280334" y="87426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26"/>
                </a:lnTo>
                <a:lnTo>
                  <a:pt x="235864" y="80238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60"/>
                </a:lnTo>
                <a:lnTo>
                  <a:pt x="226669" y="65849"/>
                </a:lnTo>
                <a:lnTo>
                  <a:pt x="224091" y="63271"/>
                </a:lnTo>
                <a:lnTo>
                  <a:pt x="221208" y="61252"/>
                </a:lnTo>
                <a:lnTo>
                  <a:pt x="218630" y="59245"/>
                </a:lnTo>
                <a:lnTo>
                  <a:pt x="215468" y="58089"/>
                </a:lnTo>
                <a:lnTo>
                  <a:pt x="208572" y="55791"/>
                </a:lnTo>
                <a:lnTo>
                  <a:pt x="201968" y="55219"/>
                </a:lnTo>
                <a:lnTo>
                  <a:pt x="242006" y="55219"/>
                </a:lnTo>
                <a:lnTo>
                  <a:pt x="255117" y="87426"/>
                </a:lnTo>
                <a:lnTo>
                  <a:pt x="280334" y="87426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70"/>
                </a:lnTo>
                <a:lnTo>
                  <a:pt x="176963" y="65570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57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97"/>
                </a:lnTo>
                <a:lnTo>
                  <a:pt x="110032" y="171970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72"/>
                </a:lnTo>
                <a:lnTo>
                  <a:pt x="218909" y="85979"/>
                </a:lnTo>
                <a:lnTo>
                  <a:pt x="217766" y="87426"/>
                </a:lnTo>
                <a:lnTo>
                  <a:pt x="125260" y="180301"/>
                </a:lnTo>
                <a:lnTo>
                  <a:pt x="123825" y="181457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50" y="258813"/>
                </a:moveTo>
                <a:lnTo>
                  <a:pt x="58318" y="258813"/>
                </a:lnTo>
                <a:lnTo>
                  <a:pt x="92506" y="248462"/>
                </a:lnTo>
                <a:lnTo>
                  <a:pt x="98259" y="219417"/>
                </a:lnTo>
                <a:lnTo>
                  <a:pt x="82169" y="219417"/>
                </a:lnTo>
                <a:lnTo>
                  <a:pt x="78727" y="218833"/>
                </a:lnTo>
                <a:lnTo>
                  <a:pt x="77279" y="217982"/>
                </a:lnTo>
                <a:lnTo>
                  <a:pt x="75844" y="216535"/>
                </a:lnTo>
                <a:lnTo>
                  <a:pt x="74980" y="215392"/>
                </a:lnTo>
                <a:lnTo>
                  <a:pt x="73837" y="213956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100"/>
                </a:lnTo>
                <a:lnTo>
                  <a:pt x="91363" y="192100"/>
                </a:lnTo>
                <a:lnTo>
                  <a:pt x="91363" y="201294"/>
                </a:lnTo>
                <a:lnTo>
                  <a:pt x="111760" y="201294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29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50" y="25881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6975" y="3271850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71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53" y="18402"/>
                </a:lnTo>
                <a:lnTo>
                  <a:pt x="235000" y="18402"/>
                </a:lnTo>
                <a:lnTo>
                  <a:pt x="231838" y="18973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1994" y="55206"/>
                </a:lnTo>
                <a:lnTo>
                  <a:pt x="201968" y="55206"/>
                </a:lnTo>
                <a:lnTo>
                  <a:pt x="194779" y="55778"/>
                </a:lnTo>
                <a:lnTo>
                  <a:pt x="191338" y="56934"/>
                </a:lnTo>
                <a:lnTo>
                  <a:pt x="185013" y="59232"/>
                </a:lnTo>
                <a:lnTo>
                  <a:pt x="179273" y="63258"/>
                </a:lnTo>
                <a:lnTo>
                  <a:pt x="176974" y="65557"/>
                </a:lnTo>
                <a:lnTo>
                  <a:pt x="176682" y="65557"/>
                </a:lnTo>
                <a:lnTo>
                  <a:pt x="67805" y="173685"/>
                </a:lnTo>
                <a:lnTo>
                  <a:pt x="84175" y="173685"/>
                </a:lnTo>
                <a:lnTo>
                  <a:pt x="85902" y="174256"/>
                </a:lnTo>
                <a:lnTo>
                  <a:pt x="87630" y="175412"/>
                </a:lnTo>
                <a:lnTo>
                  <a:pt x="89928" y="177711"/>
                </a:lnTo>
                <a:lnTo>
                  <a:pt x="90500" y="179438"/>
                </a:lnTo>
                <a:lnTo>
                  <a:pt x="91071" y="180873"/>
                </a:lnTo>
                <a:lnTo>
                  <a:pt x="91267" y="182029"/>
                </a:lnTo>
                <a:lnTo>
                  <a:pt x="91363" y="192087"/>
                </a:lnTo>
                <a:lnTo>
                  <a:pt x="52006" y="192087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00"/>
                </a:lnTo>
                <a:lnTo>
                  <a:pt x="109762" y="258800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44" y="87414"/>
                </a:moveTo>
                <a:lnTo>
                  <a:pt x="255117" y="87414"/>
                </a:lnTo>
                <a:lnTo>
                  <a:pt x="266319" y="76200"/>
                </a:lnTo>
                <a:lnTo>
                  <a:pt x="268046" y="73609"/>
                </a:lnTo>
                <a:lnTo>
                  <a:pt x="270052" y="70446"/>
                </a:lnTo>
                <a:lnTo>
                  <a:pt x="271487" y="67284"/>
                </a:lnTo>
                <a:lnTo>
                  <a:pt x="272643" y="63842"/>
                </a:lnTo>
                <a:lnTo>
                  <a:pt x="273215" y="60667"/>
                </a:lnTo>
                <a:lnTo>
                  <a:pt x="274078" y="57226"/>
                </a:lnTo>
                <a:lnTo>
                  <a:pt x="274195" y="55778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29"/>
                </a:lnTo>
                <a:lnTo>
                  <a:pt x="242189" y="18402"/>
                </a:lnTo>
                <a:lnTo>
                  <a:pt x="279053" y="18402"/>
                </a:lnTo>
                <a:lnTo>
                  <a:pt x="280111" y="19545"/>
                </a:lnTo>
                <a:lnTo>
                  <a:pt x="283552" y="23863"/>
                </a:lnTo>
                <a:lnTo>
                  <a:pt x="285851" y="28460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29"/>
                </a:lnTo>
                <a:lnTo>
                  <a:pt x="292176" y="48590"/>
                </a:lnTo>
                <a:lnTo>
                  <a:pt x="292409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22"/>
                </a:lnTo>
                <a:lnTo>
                  <a:pt x="289877" y="69583"/>
                </a:lnTo>
                <a:lnTo>
                  <a:pt x="288442" y="74472"/>
                </a:lnTo>
                <a:lnTo>
                  <a:pt x="285851" y="79082"/>
                </a:lnTo>
                <a:lnTo>
                  <a:pt x="283552" y="83388"/>
                </a:lnTo>
                <a:lnTo>
                  <a:pt x="280344" y="87414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14"/>
                </a:lnTo>
                <a:lnTo>
                  <a:pt x="235864" y="80225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48"/>
                </a:lnTo>
                <a:lnTo>
                  <a:pt x="226669" y="65849"/>
                </a:lnTo>
                <a:lnTo>
                  <a:pt x="224091" y="63258"/>
                </a:lnTo>
                <a:lnTo>
                  <a:pt x="221208" y="61252"/>
                </a:lnTo>
                <a:lnTo>
                  <a:pt x="218630" y="59232"/>
                </a:lnTo>
                <a:lnTo>
                  <a:pt x="215468" y="58089"/>
                </a:lnTo>
                <a:lnTo>
                  <a:pt x="208572" y="55778"/>
                </a:lnTo>
                <a:lnTo>
                  <a:pt x="205130" y="55499"/>
                </a:lnTo>
                <a:lnTo>
                  <a:pt x="201968" y="55206"/>
                </a:lnTo>
                <a:lnTo>
                  <a:pt x="241994" y="55206"/>
                </a:lnTo>
                <a:lnTo>
                  <a:pt x="243052" y="56362"/>
                </a:lnTo>
                <a:lnTo>
                  <a:pt x="255117" y="87414"/>
                </a:lnTo>
                <a:lnTo>
                  <a:pt x="280344" y="87414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57"/>
                </a:lnTo>
                <a:lnTo>
                  <a:pt x="176974" y="65557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57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85"/>
                </a:lnTo>
                <a:lnTo>
                  <a:pt x="110032" y="171958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72"/>
                </a:lnTo>
                <a:lnTo>
                  <a:pt x="218909" y="85979"/>
                </a:lnTo>
                <a:lnTo>
                  <a:pt x="217766" y="87414"/>
                </a:lnTo>
                <a:lnTo>
                  <a:pt x="125260" y="180301"/>
                </a:lnTo>
                <a:lnTo>
                  <a:pt x="123825" y="181457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62" y="258800"/>
                </a:moveTo>
                <a:lnTo>
                  <a:pt x="58318" y="258800"/>
                </a:lnTo>
                <a:lnTo>
                  <a:pt x="92506" y="248450"/>
                </a:lnTo>
                <a:lnTo>
                  <a:pt x="98259" y="219405"/>
                </a:lnTo>
                <a:lnTo>
                  <a:pt x="82169" y="219405"/>
                </a:lnTo>
                <a:lnTo>
                  <a:pt x="78727" y="218833"/>
                </a:lnTo>
                <a:lnTo>
                  <a:pt x="77279" y="217970"/>
                </a:lnTo>
                <a:lnTo>
                  <a:pt x="75844" y="216535"/>
                </a:lnTo>
                <a:lnTo>
                  <a:pt x="74980" y="215379"/>
                </a:lnTo>
                <a:lnTo>
                  <a:pt x="73837" y="213944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087"/>
                </a:lnTo>
                <a:lnTo>
                  <a:pt x="91363" y="192087"/>
                </a:lnTo>
                <a:lnTo>
                  <a:pt x="91363" y="201295"/>
                </a:lnTo>
                <a:lnTo>
                  <a:pt x="111760" y="201295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17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62" y="258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46975" y="4196410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71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53" y="18402"/>
                </a:lnTo>
                <a:lnTo>
                  <a:pt x="235000" y="18402"/>
                </a:lnTo>
                <a:lnTo>
                  <a:pt x="231838" y="18973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1994" y="55206"/>
                </a:lnTo>
                <a:lnTo>
                  <a:pt x="201968" y="55206"/>
                </a:lnTo>
                <a:lnTo>
                  <a:pt x="194779" y="55778"/>
                </a:lnTo>
                <a:lnTo>
                  <a:pt x="191338" y="56934"/>
                </a:lnTo>
                <a:lnTo>
                  <a:pt x="185013" y="59232"/>
                </a:lnTo>
                <a:lnTo>
                  <a:pt x="179273" y="63258"/>
                </a:lnTo>
                <a:lnTo>
                  <a:pt x="176974" y="65557"/>
                </a:lnTo>
                <a:lnTo>
                  <a:pt x="176682" y="65557"/>
                </a:lnTo>
                <a:lnTo>
                  <a:pt x="67805" y="173685"/>
                </a:lnTo>
                <a:lnTo>
                  <a:pt x="84175" y="173685"/>
                </a:lnTo>
                <a:lnTo>
                  <a:pt x="85902" y="174256"/>
                </a:lnTo>
                <a:lnTo>
                  <a:pt x="87630" y="175412"/>
                </a:lnTo>
                <a:lnTo>
                  <a:pt x="89928" y="177711"/>
                </a:lnTo>
                <a:lnTo>
                  <a:pt x="90500" y="179438"/>
                </a:lnTo>
                <a:lnTo>
                  <a:pt x="91071" y="180873"/>
                </a:lnTo>
                <a:lnTo>
                  <a:pt x="91267" y="182029"/>
                </a:lnTo>
                <a:lnTo>
                  <a:pt x="91363" y="192087"/>
                </a:lnTo>
                <a:lnTo>
                  <a:pt x="52006" y="192087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00"/>
                </a:lnTo>
                <a:lnTo>
                  <a:pt x="109750" y="258800"/>
                </a:lnTo>
                <a:lnTo>
                  <a:pt x="106591" y="261962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44" y="87414"/>
                </a:moveTo>
                <a:lnTo>
                  <a:pt x="255117" y="87414"/>
                </a:lnTo>
                <a:lnTo>
                  <a:pt x="266319" y="76200"/>
                </a:lnTo>
                <a:lnTo>
                  <a:pt x="268046" y="73609"/>
                </a:lnTo>
                <a:lnTo>
                  <a:pt x="270052" y="70446"/>
                </a:lnTo>
                <a:lnTo>
                  <a:pt x="271487" y="67284"/>
                </a:lnTo>
                <a:lnTo>
                  <a:pt x="272643" y="63830"/>
                </a:lnTo>
                <a:lnTo>
                  <a:pt x="273215" y="60667"/>
                </a:lnTo>
                <a:lnTo>
                  <a:pt x="274078" y="57226"/>
                </a:lnTo>
                <a:lnTo>
                  <a:pt x="274195" y="55778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29"/>
                </a:lnTo>
                <a:lnTo>
                  <a:pt x="242189" y="18402"/>
                </a:lnTo>
                <a:lnTo>
                  <a:pt x="279053" y="18402"/>
                </a:lnTo>
                <a:lnTo>
                  <a:pt x="280111" y="19545"/>
                </a:lnTo>
                <a:lnTo>
                  <a:pt x="283552" y="23863"/>
                </a:lnTo>
                <a:lnTo>
                  <a:pt x="285851" y="28460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29"/>
                </a:lnTo>
                <a:lnTo>
                  <a:pt x="292176" y="48590"/>
                </a:lnTo>
                <a:lnTo>
                  <a:pt x="292409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22"/>
                </a:lnTo>
                <a:lnTo>
                  <a:pt x="289877" y="69583"/>
                </a:lnTo>
                <a:lnTo>
                  <a:pt x="288442" y="74472"/>
                </a:lnTo>
                <a:lnTo>
                  <a:pt x="285851" y="79082"/>
                </a:lnTo>
                <a:lnTo>
                  <a:pt x="283552" y="83388"/>
                </a:lnTo>
                <a:lnTo>
                  <a:pt x="280344" y="87414"/>
                </a:lnTo>
                <a:close/>
              </a:path>
              <a:path w="292734" h="292735">
                <a:moveTo>
                  <a:pt x="14134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14"/>
                </a:lnTo>
                <a:lnTo>
                  <a:pt x="235864" y="80225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48"/>
                </a:lnTo>
                <a:lnTo>
                  <a:pt x="226669" y="65849"/>
                </a:lnTo>
                <a:lnTo>
                  <a:pt x="224091" y="63258"/>
                </a:lnTo>
                <a:lnTo>
                  <a:pt x="221208" y="61252"/>
                </a:lnTo>
                <a:lnTo>
                  <a:pt x="218630" y="59232"/>
                </a:lnTo>
                <a:lnTo>
                  <a:pt x="215468" y="58089"/>
                </a:lnTo>
                <a:lnTo>
                  <a:pt x="208572" y="55778"/>
                </a:lnTo>
                <a:lnTo>
                  <a:pt x="205130" y="55499"/>
                </a:lnTo>
                <a:lnTo>
                  <a:pt x="201968" y="55206"/>
                </a:lnTo>
                <a:lnTo>
                  <a:pt x="241994" y="55206"/>
                </a:lnTo>
                <a:lnTo>
                  <a:pt x="243052" y="56362"/>
                </a:lnTo>
                <a:lnTo>
                  <a:pt x="255117" y="87414"/>
                </a:lnTo>
                <a:lnTo>
                  <a:pt x="280344" y="87414"/>
                </a:lnTo>
                <a:lnTo>
                  <a:pt x="276656" y="91732"/>
                </a:lnTo>
                <a:lnTo>
                  <a:pt x="14134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57"/>
                </a:lnTo>
                <a:lnTo>
                  <a:pt x="176974" y="65557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44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85"/>
                </a:lnTo>
                <a:lnTo>
                  <a:pt x="110032" y="171958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59"/>
                </a:lnTo>
                <a:lnTo>
                  <a:pt x="218909" y="85979"/>
                </a:lnTo>
                <a:lnTo>
                  <a:pt x="217766" y="87414"/>
                </a:lnTo>
                <a:lnTo>
                  <a:pt x="125260" y="180301"/>
                </a:lnTo>
                <a:lnTo>
                  <a:pt x="123825" y="181444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50" y="258800"/>
                </a:moveTo>
                <a:lnTo>
                  <a:pt x="58318" y="258800"/>
                </a:lnTo>
                <a:lnTo>
                  <a:pt x="92506" y="248450"/>
                </a:lnTo>
                <a:lnTo>
                  <a:pt x="98259" y="219405"/>
                </a:lnTo>
                <a:lnTo>
                  <a:pt x="82169" y="219405"/>
                </a:lnTo>
                <a:lnTo>
                  <a:pt x="78727" y="218833"/>
                </a:lnTo>
                <a:lnTo>
                  <a:pt x="77279" y="217970"/>
                </a:lnTo>
                <a:lnTo>
                  <a:pt x="75844" y="216535"/>
                </a:lnTo>
                <a:lnTo>
                  <a:pt x="74980" y="215379"/>
                </a:lnTo>
                <a:lnTo>
                  <a:pt x="73837" y="213944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087"/>
                </a:lnTo>
                <a:lnTo>
                  <a:pt x="91363" y="192087"/>
                </a:lnTo>
                <a:lnTo>
                  <a:pt x="91363" y="201295"/>
                </a:lnTo>
                <a:lnTo>
                  <a:pt x="111760" y="201295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17"/>
                </a:lnTo>
                <a:lnTo>
                  <a:pt x="115493" y="227177"/>
                </a:lnTo>
                <a:lnTo>
                  <a:pt x="141342" y="227177"/>
                </a:lnTo>
                <a:lnTo>
                  <a:pt x="109750" y="258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25715" y="1426387"/>
            <a:ext cx="10029825" cy="457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微软雅黑"/>
                <a:cs typeface="微软雅黑"/>
              </a:rPr>
              <a:t>卷积结果计算公式：</a:t>
            </a:r>
            <a:endParaRPr sz="2400">
              <a:latin typeface="微软雅黑"/>
              <a:cs typeface="微软雅黑"/>
            </a:endParaRPr>
          </a:p>
          <a:p>
            <a:pPr marL="304800" marR="8803005">
              <a:lnSpc>
                <a:spcPct val="244600"/>
              </a:lnSpc>
              <a:spcBef>
                <a:spcPts val="70"/>
              </a:spcBef>
            </a:pPr>
            <a:r>
              <a:rPr sz="2400" dirty="0">
                <a:latin typeface="微软雅黑"/>
                <a:cs typeface="微软雅黑"/>
              </a:rPr>
              <a:t>长度： 宽度：</a:t>
            </a:r>
            <a:endParaRPr sz="2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350">
              <a:latin typeface="微软雅黑"/>
              <a:cs typeface="微软雅黑"/>
            </a:endParaRPr>
          </a:p>
          <a:p>
            <a:pPr marL="304800" marR="5080">
              <a:lnSpc>
                <a:spcPct val="100000"/>
              </a:lnSpc>
            </a:pPr>
            <a:r>
              <a:rPr sz="2400" dirty="0">
                <a:latin typeface="微软雅黑"/>
                <a:cs typeface="微软雅黑"/>
              </a:rPr>
              <a:t>如果输入数据是</a:t>
            </a:r>
            <a:r>
              <a:rPr sz="2400" spc="-5" dirty="0">
                <a:latin typeface="微软雅黑"/>
                <a:cs typeface="微软雅黑"/>
              </a:rPr>
              <a:t>32*32*3</a:t>
            </a:r>
            <a:r>
              <a:rPr sz="2400" dirty="0">
                <a:latin typeface="微软雅黑"/>
                <a:cs typeface="微软雅黑"/>
              </a:rPr>
              <a:t>的图像，用</a:t>
            </a:r>
            <a:r>
              <a:rPr sz="2400" spc="-5" dirty="0">
                <a:latin typeface="微软雅黑"/>
                <a:cs typeface="微软雅黑"/>
              </a:rPr>
              <a:t>10</a:t>
            </a:r>
            <a:r>
              <a:rPr sz="2400" dirty="0">
                <a:latin typeface="微软雅黑"/>
                <a:cs typeface="微软雅黑"/>
              </a:rPr>
              <a:t>个</a:t>
            </a:r>
            <a:r>
              <a:rPr sz="2400" spc="-5" dirty="0">
                <a:latin typeface="微软雅黑"/>
                <a:cs typeface="微软雅黑"/>
              </a:rPr>
              <a:t>5*5*3</a:t>
            </a:r>
            <a:r>
              <a:rPr sz="2400" dirty="0">
                <a:latin typeface="微软雅黑"/>
                <a:cs typeface="微软雅黑"/>
              </a:rPr>
              <a:t>的</a:t>
            </a:r>
            <a:r>
              <a:rPr sz="2400" spc="-5" dirty="0">
                <a:latin typeface="微软雅黑"/>
                <a:cs typeface="微软雅黑"/>
              </a:rPr>
              <a:t>f</a:t>
            </a:r>
            <a:r>
              <a:rPr sz="2400" dirty="0">
                <a:latin typeface="微软雅黑"/>
                <a:cs typeface="微软雅黑"/>
              </a:rPr>
              <a:t>il</a:t>
            </a:r>
            <a:r>
              <a:rPr sz="2400" spc="-20" dirty="0">
                <a:latin typeface="微软雅黑"/>
                <a:cs typeface="微软雅黑"/>
              </a:rPr>
              <a:t>t</a:t>
            </a:r>
            <a:r>
              <a:rPr sz="2400" spc="-5" dirty="0">
                <a:latin typeface="微软雅黑"/>
                <a:cs typeface="微软雅黑"/>
              </a:rPr>
              <a:t>er</a:t>
            </a:r>
            <a:r>
              <a:rPr sz="2400" dirty="0">
                <a:latin typeface="微软雅黑"/>
                <a:cs typeface="微软雅黑"/>
              </a:rPr>
              <a:t>来进行卷积操作， 指定步长为</a:t>
            </a:r>
            <a:r>
              <a:rPr sz="2400" spc="-5" dirty="0">
                <a:latin typeface="微软雅黑"/>
                <a:cs typeface="微软雅黑"/>
              </a:rPr>
              <a:t>1，</a:t>
            </a:r>
            <a:r>
              <a:rPr sz="2400" dirty="0">
                <a:latin typeface="微软雅黑"/>
                <a:cs typeface="微软雅黑"/>
              </a:rPr>
              <a:t>边界填充为</a:t>
            </a:r>
            <a:r>
              <a:rPr sz="2400" spc="-5" dirty="0">
                <a:latin typeface="微软雅黑"/>
                <a:cs typeface="微软雅黑"/>
              </a:rPr>
              <a:t>2，</a:t>
            </a:r>
            <a:r>
              <a:rPr sz="2400" dirty="0">
                <a:latin typeface="微软雅黑"/>
                <a:cs typeface="微软雅黑"/>
              </a:rPr>
              <a:t>最终输入的规模为？</a:t>
            </a:r>
            <a:endParaRPr sz="2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微软雅黑"/>
              <a:cs typeface="微软雅黑"/>
            </a:endParaRPr>
          </a:p>
          <a:p>
            <a:pPr marL="304800" marR="2608580">
              <a:lnSpc>
                <a:spcPct val="100000"/>
              </a:lnSpc>
            </a:pPr>
            <a:r>
              <a:rPr sz="2400" spc="-5" dirty="0">
                <a:latin typeface="微软雅黑"/>
                <a:cs typeface="微软雅黑"/>
              </a:rPr>
              <a:t>(32-5+2*2)/1</a:t>
            </a:r>
            <a:r>
              <a:rPr sz="2400" spc="-25" dirty="0">
                <a:latin typeface="微软雅黑"/>
                <a:cs typeface="微软雅黑"/>
              </a:rPr>
              <a:t> </a:t>
            </a:r>
            <a:r>
              <a:rPr sz="2400" dirty="0">
                <a:latin typeface="微软雅黑"/>
                <a:cs typeface="微软雅黑"/>
              </a:rPr>
              <a:t>+</a:t>
            </a:r>
            <a:r>
              <a:rPr sz="2400" spc="-25" dirty="0">
                <a:latin typeface="微软雅黑"/>
                <a:cs typeface="微软雅黑"/>
              </a:rPr>
              <a:t> </a:t>
            </a:r>
            <a:r>
              <a:rPr sz="2400" dirty="0">
                <a:latin typeface="微软雅黑"/>
                <a:cs typeface="微软雅黑"/>
              </a:rPr>
              <a:t>1</a:t>
            </a:r>
            <a:r>
              <a:rPr sz="2400" spc="-25" dirty="0">
                <a:latin typeface="微软雅黑"/>
                <a:cs typeface="微软雅黑"/>
              </a:rPr>
              <a:t> </a:t>
            </a:r>
            <a:r>
              <a:rPr sz="2400" dirty="0">
                <a:latin typeface="微软雅黑"/>
                <a:cs typeface="微软雅黑"/>
              </a:rPr>
              <a:t>=</a:t>
            </a:r>
            <a:r>
              <a:rPr sz="2400" spc="-25" dirty="0">
                <a:latin typeface="微软雅黑"/>
                <a:cs typeface="微软雅黑"/>
              </a:rPr>
              <a:t> </a:t>
            </a:r>
            <a:r>
              <a:rPr sz="2400" spc="-5" dirty="0">
                <a:latin typeface="微软雅黑"/>
                <a:cs typeface="微软雅黑"/>
              </a:rPr>
              <a:t>32，</a:t>
            </a:r>
            <a:r>
              <a:rPr sz="2400" dirty="0">
                <a:latin typeface="微软雅黑"/>
                <a:cs typeface="微软雅黑"/>
              </a:rPr>
              <a:t>所以输出规模为</a:t>
            </a:r>
            <a:r>
              <a:rPr sz="2400" spc="-5" dirty="0">
                <a:latin typeface="微软雅黑"/>
                <a:cs typeface="微软雅黑"/>
              </a:rPr>
              <a:t>32*32*10, </a:t>
            </a:r>
            <a:r>
              <a:rPr sz="2400" spc="-695" dirty="0">
                <a:latin typeface="微软雅黑"/>
                <a:cs typeface="微软雅黑"/>
              </a:rPr>
              <a:t> </a:t>
            </a:r>
            <a:r>
              <a:rPr sz="2400" dirty="0">
                <a:latin typeface="微软雅黑"/>
                <a:cs typeface="微软雅黑"/>
              </a:rPr>
              <a:t>经过卷积操作后也可以保持特征图长度、宽度不变。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8776" y="2150364"/>
            <a:ext cx="2564423" cy="7696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23893" y="3152835"/>
            <a:ext cx="2587131" cy="60254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046340" y="5298135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71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53" y="18402"/>
                </a:lnTo>
                <a:lnTo>
                  <a:pt x="235000" y="18402"/>
                </a:lnTo>
                <a:lnTo>
                  <a:pt x="231838" y="18973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1994" y="55206"/>
                </a:lnTo>
                <a:lnTo>
                  <a:pt x="201968" y="55206"/>
                </a:lnTo>
                <a:lnTo>
                  <a:pt x="194779" y="55778"/>
                </a:lnTo>
                <a:lnTo>
                  <a:pt x="191338" y="56934"/>
                </a:lnTo>
                <a:lnTo>
                  <a:pt x="185013" y="59232"/>
                </a:lnTo>
                <a:lnTo>
                  <a:pt x="179273" y="63258"/>
                </a:lnTo>
                <a:lnTo>
                  <a:pt x="176974" y="65557"/>
                </a:lnTo>
                <a:lnTo>
                  <a:pt x="176682" y="65557"/>
                </a:lnTo>
                <a:lnTo>
                  <a:pt x="67805" y="173685"/>
                </a:lnTo>
                <a:lnTo>
                  <a:pt x="84175" y="173685"/>
                </a:lnTo>
                <a:lnTo>
                  <a:pt x="85902" y="174256"/>
                </a:lnTo>
                <a:lnTo>
                  <a:pt x="87630" y="175412"/>
                </a:lnTo>
                <a:lnTo>
                  <a:pt x="89928" y="177711"/>
                </a:lnTo>
                <a:lnTo>
                  <a:pt x="90500" y="179438"/>
                </a:lnTo>
                <a:lnTo>
                  <a:pt x="91071" y="180873"/>
                </a:lnTo>
                <a:lnTo>
                  <a:pt x="91267" y="182029"/>
                </a:lnTo>
                <a:lnTo>
                  <a:pt x="91363" y="192087"/>
                </a:lnTo>
                <a:lnTo>
                  <a:pt x="52006" y="192087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00"/>
                </a:lnTo>
                <a:lnTo>
                  <a:pt x="109762" y="258800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44" y="87414"/>
                </a:moveTo>
                <a:lnTo>
                  <a:pt x="255117" y="87414"/>
                </a:lnTo>
                <a:lnTo>
                  <a:pt x="266319" y="76200"/>
                </a:lnTo>
                <a:lnTo>
                  <a:pt x="268046" y="73609"/>
                </a:lnTo>
                <a:lnTo>
                  <a:pt x="270052" y="70446"/>
                </a:lnTo>
                <a:lnTo>
                  <a:pt x="271487" y="67284"/>
                </a:lnTo>
                <a:lnTo>
                  <a:pt x="272643" y="63842"/>
                </a:lnTo>
                <a:lnTo>
                  <a:pt x="273215" y="60667"/>
                </a:lnTo>
                <a:lnTo>
                  <a:pt x="274078" y="57226"/>
                </a:lnTo>
                <a:lnTo>
                  <a:pt x="274195" y="55778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29"/>
                </a:lnTo>
                <a:lnTo>
                  <a:pt x="242189" y="18402"/>
                </a:lnTo>
                <a:lnTo>
                  <a:pt x="279053" y="18402"/>
                </a:lnTo>
                <a:lnTo>
                  <a:pt x="280111" y="19545"/>
                </a:lnTo>
                <a:lnTo>
                  <a:pt x="283552" y="23863"/>
                </a:lnTo>
                <a:lnTo>
                  <a:pt x="285851" y="28460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29"/>
                </a:lnTo>
                <a:lnTo>
                  <a:pt x="292176" y="48590"/>
                </a:lnTo>
                <a:lnTo>
                  <a:pt x="292409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22"/>
                </a:lnTo>
                <a:lnTo>
                  <a:pt x="289877" y="69583"/>
                </a:lnTo>
                <a:lnTo>
                  <a:pt x="288442" y="74472"/>
                </a:lnTo>
                <a:lnTo>
                  <a:pt x="285851" y="79082"/>
                </a:lnTo>
                <a:lnTo>
                  <a:pt x="283552" y="83388"/>
                </a:lnTo>
                <a:lnTo>
                  <a:pt x="280344" y="87414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14"/>
                </a:lnTo>
                <a:lnTo>
                  <a:pt x="235864" y="80225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48"/>
                </a:lnTo>
                <a:lnTo>
                  <a:pt x="226669" y="65849"/>
                </a:lnTo>
                <a:lnTo>
                  <a:pt x="224091" y="63258"/>
                </a:lnTo>
                <a:lnTo>
                  <a:pt x="221208" y="61252"/>
                </a:lnTo>
                <a:lnTo>
                  <a:pt x="218630" y="59232"/>
                </a:lnTo>
                <a:lnTo>
                  <a:pt x="215468" y="58089"/>
                </a:lnTo>
                <a:lnTo>
                  <a:pt x="208572" y="55778"/>
                </a:lnTo>
                <a:lnTo>
                  <a:pt x="205130" y="55499"/>
                </a:lnTo>
                <a:lnTo>
                  <a:pt x="201968" y="55206"/>
                </a:lnTo>
                <a:lnTo>
                  <a:pt x="241994" y="55206"/>
                </a:lnTo>
                <a:lnTo>
                  <a:pt x="243052" y="56362"/>
                </a:lnTo>
                <a:lnTo>
                  <a:pt x="255117" y="87414"/>
                </a:lnTo>
                <a:lnTo>
                  <a:pt x="280344" y="87414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57"/>
                </a:lnTo>
                <a:lnTo>
                  <a:pt x="176974" y="65557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57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85"/>
                </a:lnTo>
                <a:lnTo>
                  <a:pt x="110032" y="171958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72"/>
                </a:lnTo>
                <a:lnTo>
                  <a:pt x="218909" y="85979"/>
                </a:lnTo>
                <a:lnTo>
                  <a:pt x="217766" y="87414"/>
                </a:lnTo>
                <a:lnTo>
                  <a:pt x="125260" y="180301"/>
                </a:lnTo>
                <a:lnTo>
                  <a:pt x="123825" y="181457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62" y="258800"/>
                </a:moveTo>
                <a:lnTo>
                  <a:pt x="58318" y="258800"/>
                </a:lnTo>
                <a:lnTo>
                  <a:pt x="92506" y="248450"/>
                </a:lnTo>
                <a:lnTo>
                  <a:pt x="98259" y="219405"/>
                </a:lnTo>
                <a:lnTo>
                  <a:pt x="82168" y="219405"/>
                </a:lnTo>
                <a:lnTo>
                  <a:pt x="78727" y="218833"/>
                </a:lnTo>
                <a:lnTo>
                  <a:pt x="77279" y="217970"/>
                </a:lnTo>
                <a:lnTo>
                  <a:pt x="75844" y="216535"/>
                </a:lnTo>
                <a:lnTo>
                  <a:pt x="74980" y="215379"/>
                </a:lnTo>
                <a:lnTo>
                  <a:pt x="73837" y="213944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087"/>
                </a:lnTo>
                <a:lnTo>
                  <a:pt x="91363" y="192087"/>
                </a:lnTo>
                <a:lnTo>
                  <a:pt x="91363" y="201295"/>
                </a:lnTo>
                <a:lnTo>
                  <a:pt x="111759" y="201295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17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62" y="258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31422" y="1614280"/>
            <a:ext cx="2680466" cy="2221627"/>
          </a:xfrm>
          <a:prstGeom prst="rect">
            <a:avLst/>
          </a:prstGeom>
        </p:spPr>
      </p:pic>
      <p:sp>
        <p:nvSpPr>
          <p:cNvPr id="12" name="标题 1"/>
          <p:cNvSpPr txBox="1">
            <a:spLocks/>
          </p:cNvSpPr>
          <p:nvPr/>
        </p:nvSpPr>
        <p:spPr>
          <a:xfrm>
            <a:off x="669930" y="139652"/>
            <a:ext cx="8728076" cy="4591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卷积计算</a:t>
            </a:r>
          </a:p>
        </p:txBody>
      </p:sp>
    </p:spTree>
    <p:extLst>
      <p:ext uri="{BB962C8B-B14F-4D97-AF65-F5344CB8AC3E}">
        <p14:creationId xmlns:p14="http://schemas.microsoft.com/office/powerpoint/2010/main" val="322943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卷积参数共享</a:t>
            </a:r>
          </a:p>
        </p:txBody>
      </p:sp>
      <p:sp>
        <p:nvSpPr>
          <p:cNvPr id="5" name="object 5"/>
          <p:cNvSpPr/>
          <p:nvPr/>
        </p:nvSpPr>
        <p:spPr>
          <a:xfrm>
            <a:off x="1046975" y="4196410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71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53" y="18402"/>
                </a:lnTo>
                <a:lnTo>
                  <a:pt x="235000" y="18402"/>
                </a:lnTo>
                <a:lnTo>
                  <a:pt x="231838" y="18973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1994" y="55206"/>
                </a:lnTo>
                <a:lnTo>
                  <a:pt x="201968" y="55206"/>
                </a:lnTo>
                <a:lnTo>
                  <a:pt x="194779" y="55778"/>
                </a:lnTo>
                <a:lnTo>
                  <a:pt x="191338" y="56934"/>
                </a:lnTo>
                <a:lnTo>
                  <a:pt x="185013" y="59232"/>
                </a:lnTo>
                <a:lnTo>
                  <a:pt x="179273" y="63258"/>
                </a:lnTo>
                <a:lnTo>
                  <a:pt x="176974" y="65557"/>
                </a:lnTo>
                <a:lnTo>
                  <a:pt x="176682" y="65557"/>
                </a:lnTo>
                <a:lnTo>
                  <a:pt x="67805" y="173685"/>
                </a:lnTo>
                <a:lnTo>
                  <a:pt x="84175" y="173685"/>
                </a:lnTo>
                <a:lnTo>
                  <a:pt x="85902" y="174256"/>
                </a:lnTo>
                <a:lnTo>
                  <a:pt x="87630" y="175412"/>
                </a:lnTo>
                <a:lnTo>
                  <a:pt x="89928" y="177711"/>
                </a:lnTo>
                <a:lnTo>
                  <a:pt x="90500" y="179438"/>
                </a:lnTo>
                <a:lnTo>
                  <a:pt x="91071" y="180873"/>
                </a:lnTo>
                <a:lnTo>
                  <a:pt x="91267" y="182029"/>
                </a:lnTo>
                <a:lnTo>
                  <a:pt x="91363" y="192087"/>
                </a:lnTo>
                <a:lnTo>
                  <a:pt x="52006" y="192087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00"/>
                </a:lnTo>
                <a:lnTo>
                  <a:pt x="109750" y="258800"/>
                </a:lnTo>
                <a:lnTo>
                  <a:pt x="106591" y="261962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44" y="87414"/>
                </a:moveTo>
                <a:lnTo>
                  <a:pt x="255117" y="87414"/>
                </a:lnTo>
                <a:lnTo>
                  <a:pt x="266319" y="76200"/>
                </a:lnTo>
                <a:lnTo>
                  <a:pt x="268046" y="73609"/>
                </a:lnTo>
                <a:lnTo>
                  <a:pt x="270052" y="70446"/>
                </a:lnTo>
                <a:lnTo>
                  <a:pt x="271487" y="67284"/>
                </a:lnTo>
                <a:lnTo>
                  <a:pt x="272643" y="63830"/>
                </a:lnTo>
                <a:lnTo>
                  <a:pt x="273215" y="60667"/>
                </a:lnTo>
                <a:lnTo>
                  <a:pt x="274078" y="57226"/>
                </a:lnTo>
                <a:lnTo>
                  <a:pt x="274195" y="55778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29"/>
                </a:lnTo>
                <a:lnTo>
                  <a:pt x="242189" y="18402"/>
                </a:lnTo>
                <a:lnTo>
                  <a:pt x="279053" y="18402"/>
                </a:lnTo>
                <a:lnTo>
                  <a:pt x="280111" y="19545"/>
                </a:lnTo>
                <a:lnTo>
                  <a:pt x="283552" y="23863"/>
                </a:lnTo>
                <a:lnTo>
                  <a:pt x="285851" y="28460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29"/>
                </a:lnTo>
                <a:lnTo>
                  <a:pt x="292176" y="48590"/>
                </a:lnTo>
                <a:lnTo>
                  <a:pt x="292409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22"/>
                </a:lnTo>
                <a:lnTo>
                  <a:pt x="289877" y="69583"/>
                </a:lnTo>
                <a:lnTo>
                  <a:pt x="288442" y="74472"/>
                </a:lnTo>
                <a:lnTo>
                  <a:pt x="285851" y="79082"/>
                </a:lnTo>
                <a:lnTo>
                  <a:pt x="283552" y="83388"/>
                </a:lnTo>
                <a:lnTo>
                  <a:pt x="280344" y="87414"/>
                </a:lnTo>
                <a:close/>
              </a:path>
              <a:path w="292734" h="292735">
                <a:moveTo>
                  <a:pt x="14134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14"/>
                </a:lnTo>
                <a:lnTo>
                  <a:pt x="235864" y="80225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48"/>
                </a:lnTo>
                <a:lnTo>
                  <a:pt x="226669" y="65849"/>
                </a:lnTo>
                <a:lnTo>
                  <a:pt x="224091" y="63258"/>
                </a:lnTo>
                <a:lnTo>
                  <a:pt x="221208" y="61252"/>
                </a:lnTo>
                <a:lnTo>
                  <a:pt x="218630" y="59232"/>
                </a:lnTo>
                <a:lnTo>
                  <a:pt x="215468" y="58089"/>
                </a:lnTo>
                <a:lnTo>
                  <a:pt x="208572" y="55778"/>
                </a:lnTo>
                <a:lnTo>
                  <a:pt x="205130" y="55499"/>
                </a:lnTo>
                <a:lnTo>
                  <a:pt x="201968" y="55206"/>
                </a:lnTo>
                <a:lnTo>
                  <a:pt x="241994" y="55206"/>
                </a:lnTo>
                <a:lnTo>
                  <a:pt x="243052" y="56362"/>
                </a:lnTo>
                <a:lnTo>
                  <a:pt x="255117" y="87414"/>
                </a:lnTo>
                <a:lnTo>
                  <a:pt x="280344" y="87414"/>
                </a:lnTo>
                <a:lnTo>
                  <a:pt x="276656" y="91732"/>
                </a:lnTo>
                <a:lnTo>
                  <a:pt x="14134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57"/>
                </a:lnTo>
                <a:lnTo>
                  <a:pt x="176974" y="65557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44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85"/>
                </a:lnTo>
                <a:lnTo>
                  <a:pt x="110032" y="171958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59"/>
                </a:lnTo>
                <a:lnTo>
                  <a:pt x="218909" y="85979"/>
                </a:lnTo>
                <a:lnTo>
                  <a:pt x="217766" y="87414"/>
                </a:lnTo>
                <a:lnTo>
                  <a:pt x="125260" y="180301"/>
                </a:lnTo>
                <a:lnTo>
                  <a:pt x="123825" y="181444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50" y="258800"/>
                </a:moveTo>
                <a:lnTo>
                  <a:pt x="58318" y="258800"/>
                </a:lnTo>
                <a:lnTo>
                  <a:pt x="92506" y="248450"/>
                </a:lnTo>
                <a:lnTo>
                  <a:pt x="98259" y="219405"/>
                </a:lnTo>
                <a:lnTo>
                  <a:pt x="82169" y="219405"/>
                </a:lnTo>
                <a:lnTo>
                  <a:pt x="78727" y="218833"/>
                </a:lnTo>
                <a:lnTo>
                  <a:pt x="77279" y="217970"/>
                </a:lnTo>
                <a:lnTo>
                  <a:pt x="75844" y="216535"/>
                </a:lnTo>
                <a:lnTo>
                  <a:pt x="74980" y="215379"/>
                </a:lnTo>
                <a:lnTo>
                  <a:pt x="73837" y="213944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087"/>
                </a:lnTo>
                <a:lnTo>
                  <a:pt x="91363" y="192087"/>
                </a:lnTo>
                <a:lnTo>
                  <a:pt x="91363" y="201295"/>
                </a:lnTo>
                <a:lnTo>
                  <a:pt x="111760" y="201295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17"/>
                </a:lnTo>
                <a:lnTo>
                  <a:pt x="115493" y="227177"/>
                </a:lnTo>
                <a:lnTo>
                  <a:pt x="141342" y="227177"/>
                </a:lnTo>
                <a:lnTo>
                  <a:pt x="109750" y="258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18170" y="4148861"/>
            <a:ext cx="1054417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1216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微软雅黑"/>
                <a:cs typeface="微软雅黑"/>
              </a:rPr>
              <a:t>数据依旧是</a:t>
            </a:r>
            <a:r>
              <a:rPr sz="2400" spc="-5" dirty="0">
                <a:latin typeface="微软雅黑"/>
                <a:cs typeface="微软雅黑"/>
              </a:rPr>
              <a:t>32*32*3</a:t>
            </a:r>
            <a:r>
              <a:rPr sz="2400" dirty="0">
                <a:latin typeface="微软雅黑"/>
                <a:cs typeface="微软雅黑"/>
              </a:rPr>
              <a:t>的图像，继续用</a:t>
            </a:r>
            <a:r>
              <a:rPr sz="2400" spc="-5" dirty="0">
                <a:latin typeface="微软雅黑"/>
                <a:cs typeface="微软雅黑"/>
              </a:rPr>
              <a:t>10</a:t>
            </a:r>
            <a:r>
              <a:rPr sz="2400" dirty="0">
                <a:latin typeface="微软雅黑"/>
                <a:cs typeface="微软雅黑"/>
              </a:rPr>
              <a:t>个</a:t>
            </a:r>
            <a:r>
              <a:rPr sz="2400" spc="-5" dirty="0">
                <a:latin typeface="微软雅黑"/>
                <a:cs typeface="微软雅黑"/>
              </a:rPr>
              <a:t>5*5*3</a:t>
            </a:r>
            <a:r>
              <a:rPr sz="2400" dirty="0">
                <a:latin typeface="微软雅黑"/>
                <a:cs typeface="微软雅黑"/>
              </a:rPr>
              <a:t>的</a:t>
            </a:r>
            <a:r>
              <a:rPr sz="2400" spc="-5" dirty="0">
                <a:latin typeface="微软雅黑"/>
                <a:cs typeface="微软雅黑"/>
              </a:rPr>
              <a:t>f</a:t>
            </a:r>
            <a:r>
              <a:rPr sz="2400" dirty="0">
                <a:latin typeface="微软雅黑"/>
                <a:cs typeface="微软雅黑"/>
              </a:rPr>
              <a:t>il</a:t>
            </a:r>
            <a:r>
              <a:rPr sz="2400" spc="-20" dirty="0">
                <a:latin typeface="微软雅黑"/>
                <a:cs typeface="微软雅黑"/>
              </a:rPr>
              <a:t>t</a:t>
            </a:r>
            <a:r>
              <a:rPr sz="2400" spc="-5" dirty="0">
                <a:latin typeface="微软雅黑"/>
                <a:cs typeface="微软雅黑"/>
              </a:rPr>
              <a:t>er</a:t>
            </a:r>
            <a:r>
              <a:rPr sz="2400" dirty="0">
                <a:latin typeface="微软雅黑"/>
                <a:cs typeface="微软雅黑"/>
              </a:rPr>
              <a:t>来进行卷积操作， 所需的权重参数有多少个呢？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 dirty="0">
              <a:latin typeface="微软雅黑"/>
              <a:cs typeface="微软雅黑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latin typeface="微软雅黑"/>
                <a:cs typeface="微软雅黑"/>
              </a:rPr>
              <a:t>5*5*3</a:t>
            </a:r>
            <a:r>
              <a:rPr sz="2400" spc="-50" dirty="0">
                <a:latin typeface="微软雅黑"/>
                <a:cs typeface="微软雅黑"/>
              </a:rPr>
              <a:t> </a:t>
            </a:r>
            <a:r>
              <a:rPr sz="2400" dirty="0">
                <a:latin typeface="微软雅黑"/>
                <a:cs typeface="微软雅黑"/>
              </a:rPr>
              <a:t>=</a:t>
            </a:r>
            <a:r>
              <a:rPr sz="2400" spc="-50" dirty="0">
                <a:latin typeface="微软雅黑"/>
                <a:cs typeface="微软雅黑"/>
              </a:rPr>
              <a:t> </a:t>
            </a:r>
            <a:r>
              <a:rPr sz="2400" spc="-5" dirty="0">
                <a:latin typeface="微软雅黑"/>
                <a:cs typeface="微软雅黑"/>
              </a:rPr>
              <a:t>75，</a:t>
            </a:r>
            <a:r>
              <a:rPr sz="2400" dirty="0">
                <a:latin typeface="微软雅黑"/>
                <a:cs typeface="微软雅黑"/>
              </a:rPr>
              <a:t>表示每一个卷积核只需要</a:t>
            </a:r>
            <a:r>
              <a:rPr sz="2400" spc="-5" dirty="0">
                <a:latin typeface="微软雅黑"/>
                <a:cs typeface="微软雅黑"/>
              </a:rPr>
              <a:t>75</a:t>
            </a:r>
            <a:r>
              <a:rPr sz="2400" dirty="0">
                <a:latin typeface="微软雅黑"/>
                <a:cs typeface="微软雅黑"/>
              </a:rPr>
              <a:t>个参数，此时有</a:t>
            </a:r>
            <a:r>
              <a:rPr sz="2400" spc="-5" dirty="0">
                <a:latin typeface="微软雅黑"/>
                <a:cs typeface="微软雅黑"/>
              </a:rPr>
              <a:t>10</a:t>
            </a:r>
            <a:r>
              <a:rPr sz="2400" dirty="0">
                <a:latin typeface="微软雅黑"/>
                <a:cs typeface="微软雅黑"/>
              </a:rPr>
              <a:t>个不同的卷积核， </a:t>
            </a:r>
            <a:r>
              <a:rPr sz="2400" spc="-695" dirty="0">
                <a:latin typeface="微软雅黑"/>
                <a:cs typeface="微软雅黑"/>
              </a:rPr>
              <a:t> </a:t>
            </a:r>
            <a:r>
              <a:rPr sz="2400" dirty="0">
                <a:latin typeface="微软雅黑"/>
                <a:cs typeface="微软雅黑"/>
              </a:rPr>
              <a:t>就需要</a:t>
            </a:r>
            <a:r>
              <a:rPr sz="2400" spc="-5" dirty="0">
                <a:latin typeface="微软雅黑"/>
                <a:cs typeface="微软雅黑"/>
              </a:rPr>
              <a:t>10*75 </a:t>
            </a:r>
            <a:r>
              <a:rPr sz="2400" dirty="0">
                <a:latin typeface="微软雅黑"/>
                <a:cs typeface="微软雅黑"/>
              </a:rPr>
              <a:t>= </a:t>
            </a:r>
            <a:r>
              <a:rPr sz="2400" spc="-5" dirty="0">
                <a:latin typeface="微软雅黑"/>
                <a:cs typeface="微软雅黑"/>
              </a:rPr>
              <a:t>750</a:t>
            </a:r>
            <a:r>
              <a:rPr sz="2400" dirty="0">
                <a:latin typeface="微软雅黑"/>
                <a:cs typeface="微软雅黑"/>
              </a:rPr>
              <a:t>个卷积核参数，不要忘记还有b参数，每个卷积核都有一 个对应的偏置参数，最终只需要</a:t>
            </a:r>
            <a:r>
              <a:rPr sz="2400" spc="-5" dirty="0">
                <a:latin typeface="微软雅黑"/>
                <a:cs typeface="微软雅黑"/>
              </a:rPr>
              <a:t>750+10=760</a:t>
            </a:r>
            <a:r>
              <a:rPr sz="2400" dirty="0">
                <a:latin typeface="微软雅黑"/>
                <a:cs typeface="微软雅黑"/>
              </a:rPr>
              <a:t>个权重参数。</a:t>
            </a:r>
          </a:p>
        </p:txBody>
      </p:sp>
      <p:sp>
        <p:nvSpPr>
          <p:cNvPr id="8" name="object 8"/>
          <p:cNvSpPr/>
          <p:nvPr/>
        </p:nvSpPr>
        <p:spPr>
          <a:xfrm>
            <a:off x="1046340" y="5298135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71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53" y="18402"/>
                </a:lnTo>
                <a:lnTo>
                  <a:pt x="235000" y="18402"/>
                </a:lnTo>
                <a:lnTo>
                  <a:pt x="231838" y="18973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1994" y="55206"/>
                </a:lnTo>
                <a:lnTo>
                  <a:pt x="201968" y="55206"/>
                </a:lnTo>
                <a:lnTo>
                  <a:pt x="194779" y="55778"/>
                </a:lnTo>
                <a:lnTo>
                  <a:pt x="191338" y="56934"/>
                </a:lnTo>
                <a:lnTo>
                  <a:pt x="185013" y="59232"/>
                </a:lnTo>
                <a:lnTo>
                  <a:pt x="179273" y="63258"/>
                </a:lnTo>
                <a:lnTo>
                  <a:pt x="176974" y="65557"/>
                </a:lnTo>
                <a:lnTo>
                  <a:pt x="176682" y="65557"/>
                </a:lnTo>
                <a:lnTo>
                  <a:pt x="67805" y="173685"/>
                </a:lnTo>
                <a:lnTo>
                  <a:pt x="84175" y="173685"/>
                </a:lnTo>
                <a:lnTo>
                  <a:pt x="85902" y="174256"/>
                </a:lnTo>
                <a:lnTo>
                  <a:pt x="87630" y="175412"/>
                </a:lnTo>
                <a:lnTo>
                  <a:pt x="89928" y="177711"/>
                </a:lnTo>
                <a:lnTo>
                  <a:pt x="90500" y="179438"/>
                </a:lnTo>
                <a:lnTo>
                  <a:pt x="91071" y="180873"/>
                </a:lnTo>
                <a:lnTo>
                  <a:pt x="91267" y="182029"/>
                </a:lnTo>
                <a:lnTo>
                  <a:pt x="91363" y="192087"/>
                </a:lnTo>
                <a:lnTo>
                  <a:pt x="52006" y="192087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00"/>
                </a:lnTo>
                <a:lnTo>
                  <a:pt x="109762" y="258800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44" y="87414"/>
                </a:moveTo>
                <a:lnTo>
                  <a:pt x="255117" y="87414"/>
                </a:lnTo>
                <a:lnTo>
                  <a:pt x="266319" y="76200"/>
                </a:lnTo>
                <a:lnTo>
                  <a:pt x="268046" y="73609"/>
                </a:lnTo>
                <a:lnTo>
                  <a:pt x="270052" y="70446"/>
                </a:lnTo>
                <a:lnTo>
                  <a:pt x="271487" y="67284"/>
                </a:lnTo>
                <a:lnTo>
                  <a:pt x="272643" y="63842"/>
                </a:lnTo>
                <a:lnTo>
                  <a:pt x="273215" y="60667"/>
                </a:lnTo>
                <a:lnTo>
                  <a:pt x="274078" y="57226"/>
                </a:lnTo>
                <a:lnTo>
                  <a:pt x="274195" y="55778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29"/>
                </a:lnTo>
                <a:lnTo>
                  <a:pt x="242189" y="18402"/>
                </a:lnTo>
                <a:lnTo>
                  <a:pt x="279053" y="18402"/>
                </a:lnTo>
                <a:lnTo>
                  <a:pt x="280111" y="19545"/>
                </a:lnTo>
                <a:lnTo>
                  <a:pt x="283552" y="23863"/>
                </a:lnTo>
                <a:lnTo>
                  <a:pt x="285851" y="28460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29"/>
                </a:lnTo>
                <a:lnTo>
                  <a:pt x="292176" y="48590"/>
                </a:lnTo>
                <a:lnTo>
                  <a:pt x="292409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22"/>
                </a:lnTo>
                <a:lnTo>
                  <a:pt x="289877" y="69583"/>
                </a:lnTo>
                <a:lnTo>
                  <a:pt x="288442" y="74472"/>
                </a:lnTo>
                <a:lnTo>
                  <a:pt x="285851" y="79082"/>
                </a:lnTo>
                <a:lnTo>
                  <a:pt x="283552" y="83388"/>
                </a:lnTo>
                <a:lnTo>
                  <a:pt x="280344" y="87414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14"/>
                </a:lnTo>
                <a:lnTo>
                  <a:pt x="235864" y="80225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48"/>
                </a:lnTo>
                <a:lnTo>
                  <a:pt x="226669" y="65849"/>
                </a:lnTo>
                <a:lnTo>
                  <a:pt x="224091" y="63258"/>
                </a:lnTo>
                <a:lnTo>
                  <a:pt x="221208" y="61252"/>
                </a:lnTo>
                <a:lnTo>
                  <a:pt x="218630" y="59232"/>
                </a:lnTo>
                <a:lnTo>
                  <a:pt x="215468" y="58089"/>
                </a:lnTo>
                <a:lnTo>
                  <a:pt x="208572" y="55778"/>
                </a:lnTo>
                <a:lnTo>
                  <a:pt x="205130" y="55499"/>
                </a:lnTo>
                <a:lnTo>
                  <a:pt x="201968" y="55206"/>
                </a:lnTo>
                <a:lnTo>
                  <a:pt x="241994" y="55206"/>
                </a:lnTo>
                <a:lnTo>
                  <a:pt x="243052" y="56362"/>
                </a:lnTo>
                <a:lnTo>
                  <a:pt x="255117" y="87414"/>
                </a:lnTo>
                <a:lnTo>
                  <a:pt x="280344" y="87414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57"/>
                </a:lnTo>
                <a:lnTo>
                  <a:pt x="176974" y="65557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57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85"/>
                </a:lnTo>
                <a:lnTo>
                  <a:pt x="110032" y="171958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72"/>
                </a:lnTo>
                <a:lnTo>
                  <a:pt x="218909" y="85979"/>
                </a:lnTo>
                <a:lnTo>
                  <a:pt x="217766" y="87414"/>
                </a:lnTo>
                <a:lnTo>
                  <a:pt x="125260" y="180301"/>
                </a:lnTo>
                <a:lnTo>
                  <a:pt x="123825" y="181457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62" y="258800"/>
                </a:moveTo>
                <a:lnTo>
                  <a:pt x="58318" y="258800"/>
                </a:lnTo>
                <a:lnTo>
                  <a:pt x="92506" y="248450"/>
                </a:lnTo>
                <a:lnTo>
                  <a:pt x="98259" y="219405"/>
                </a:lnTo>
                <a:lnTo>
                  <a:pt x="82168" y="219405"/>
                </a:lnTo>
                <a:lnTo>
                  <a:pt x="78727" y="218833"/>
                </a:lnTo>
                <a:lnTo>
                  <a:pt x="77279" y="217970"/>
                </a:lnTo>
                <a:lnTo>
                  <a:pt x="75844" y="216535"/>
                </a:lnTo>
                <a:lnTo>
                  <a:pt x="74980" y="215379"/>
                </a:lnTo>
                <a:lnTo>
                  <a:pt x="73837" y="213944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087"/>
                </a:lnTo>
                <a:lnTo>
                  <a:pt x="91363" y="192087"/>
                </a:lnTo>
                <a:lnTo>
                  <a:pt x="91363" y="201295"/>
                </a:lnTo>
                <a:lnTo>
                  <a:pt x="111759" y="201295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17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62" y="258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4481" y="1306067"/>
            <a:ext cx="5717534" cy="26979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5760" y="1214120"/>
            <a:ext cx="3533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C00000"/>
                </a:solidFill>
              </a:rPr>
              <a:t>与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MLP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相比：参数高效利用！</a:t>
            </a:r>
            <a:endParaRPr lang="en-US" altLang="zh-CN" sz="2000" b="1" dirty="0" smtClean="0">
              <a:solidFill>
                <a:srgbClr val="C0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00000"/>
                </a:solidFill>
              </a:rPr>
              <a:t>节省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参数</a:t>
            </a:r>
            <a:endParaRPr lang="en-US" altLang="zh-CN" sz="2000" b="1" dirty="0" smtClean="0">
              <a:solidFill>
                <a:srgbClr val="C0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C00000"/>
                </a:solidFill>
              </a:rPr>
              <a:t>关注更有意义的局部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35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197607"/>
            <a:ext cx="4593585" cy="37235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78654" y="2814421"/>
            <a:ext cx="4609349" cy="2550464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池</a:t>
            </a:r>
            <a:r>
              <a:rPr lang="zh-CN" altLang="en-US" dirty="0" smtClean="0"/>
              <a:t>化（</a:t>
            </a:r>
            <a:r>
              <a:rPr lang="en-US" altLang="zh-CN" dirty="0" smtClean="0"/>
              <a:t>Pooling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179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512706"/>
            <a:ext cx="5273970" cy="304655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78654" y="2814421"/>
            <a:ext cx="4609349" cy="2550464"/>
          </a:xfrm>
          <a:prstGeom prst="rect">
            <a:avLst/>
          </a:prstGeom>
        </p:spPr>
      </p:pic>
      <p:sp>
        <p:nvSpPr>
          <p:cNvPr id="7" name="标题 6"/>
          <p:cNvSpPr txBox="1">
            <a:spLocks/>
          </p:cNvSpPr>
          <p:nvPr/>
        </p:nvSpPr>
        <p:spPr>
          <a:xfrm>
            <a:off x="669930" y="73612"/>
            <a:ext cx="8728076" cy="45916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Max Pooling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705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1479" y="2363665"/>
            <a:ext cx="8522602" cy="308255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23874" y="1499476"/>
            <a:ext cx="291465" cy="218440"/>
          </a:xfrm>
          <a:custGeom>
            <a:avLst/>
            <a:gdLst/>
            <a:ahLst/>
            <a:cxnLst/>
            <a:rect l="l" t="t" r="r" b="b"/>
            <a:pathLst>
              <a:path w="291465" h="218439">
                <a:moveTo>
                  <a:pt x="291020" y="36271"/>
                </a:moveTo>
                <a:lnTo>
                  <a:pt x="286181" y="17983"/>
                </a:lnTo>
                <a:lnTo>
                  <a:pt x="284988" y="15989"/>
                </a:lnTo>
                <a:lnTo>
                  <a:pt x="280403" y="10274"/>
                </a:lnTo>
                <a:lnTo>
                  <a:pt x="274662" y="5702"/>
                </a:lnTo>
                <a:lnTo>
                  <a:pt x="272935" y="4775"/>
                </a:lnTo>
                <a:lnTo>
                  <a:pt x="272935" y="36271"/>
                </a:lnTo>
                <a:lnTo>
                  <a:pt x="272364" y="39408"/>
                </a:lnTo>
                <a:lnTo>
                  <a:pt x="120256" y="195338"/>
                </a:lnTo>
                <a:lnTo>
                  <a:pt x="108483" y="199339"/>
                </a:lnTo>
                <a:lnTo>
                  <a:pt x="105041" y="199059"/>
                </a:lnTo>
                <a:lnTo>
                  <a:pt x="101307" y="198196"/>
                </a:lnTo>
                <a:lnTo>
                  <a:pt x="98158" y="196481"/>
                </a:lnTo>
                <a:lnTo>
                  <a:pt x="96723" y="195338"/>
                </a:lnTo>
                <a:lnTo>
                  <a:pt x="23812" y="122796"/>
                </a:lnTo>
                <a:lnTo>
                  <a:pt x="22098" y="121373"/>
                </a:lnTo>
                <a:lnTo>
                  <a:pt x="19799" y="116801"/>
                </a:lnTo>
                <a:lnTo>
                  <a:pt x="18656" y="113372"/>
                </a:lnTo>
                <a:lnTo>
                  <a:pt x="18084" y="109956"/>
                </a:lnTo>
                <a:lnTo>
                  <a:pt x="18656" y="106235"/>
                </a:lnTo>
                <a:lnTo>
                  <a:pt x="19799" y="102806"/>
                </a:lnTo>
                <a:lnTo>
                  <a:pt x="22098" y="98247"/>
                </a:lnTo>
                <a:lnTo>
                  <a:pt x="23812" y="97104"/>
                </a:lnTo>
                <a:lnTo>
                  <a:pt x="26403" y="94818"/>
                </a:lnTo>
                <a:lnTo>
                  <a:pt x="29552" y="93103"/>
                </a:lnTo>
                <a:lnTo>
                  <a:pt x="33007" y="91960"/>
                </a:lnTo>
                <a:lnTo>
                  <a:pt x="36449" y="91668"/>
                </a:lnTo>
                <a:lnTo>
                  <a:pt x="40182" y="91960"/>
                </a:lnTo>
                <a:lnTo>
                  <a:pt x="43332" y="93103"/>
                </a:lnTo>
                <a:lnTo>
                  <a:pt x="46494" y="94818"/>
                </a:lnTo>
                <a:lnTo>
                  <a:pt x="49364" y="97104"/>
                </a:lnTo>
                <a:lnTo>
                  <a:pt x="101879" y="149072"/>
                </a:lnTo>
                <a:lnTo>
                  <a:pt x="103606" y="150507"/>
                </a:lnTo>
                <a:lnTo>
                  <a:pt x="105041" y="151358"/>
                </a:lnTo>
                <a:lnTo>
                  <a:pt x="106476" y="151650"/>
                </a:lnTo>
                <a:lnTo>
                  <a:pt x="108483" y="151930"/>
                </a:lnTo>
                <a:lnTo>
                  <a:pt x="111925" y="151358"/>
                </a:lnTo>
                <a:lnTo>
                  <a:pt x="113360" y="150507"/>
                </a:lnTo>
                <a:lnTo>
                  <a:pt x="134061" y="129946"/>
                </a:lnTo>
                <a:lnTo>
                  <a:pt x="241363" y="23418"/>
                </a:lnTo>
                <a:lnTo>
                  <a:pt x="254279" y="17983"/>
                </a:lnTo>
                <a:lnTo>
                  <a:pt x="258013" y="18275"/>
                </a:lnTo>
                <a:lnTo>
                  <a:pt x="261454" y="19418"/>
                </a:lnTo>
                <a:lnTo>
                  <a:pt x="264617" y="21132"/>
                </a:lnTo>
                <a:lnTo>
                  <a:pt x="266052" y="21983"/>
                </a:lnTo>
                <a:lnTo>
                  <a:pt x="267195" y="23418"/>
                </a:lnTo>
                <a:lnTo>
                  <a:pt x="269786" y="25984"/>
                </a:lnTo>
                <a:lnTo>
                  <a:pt x="271221" y="29121"/>
                </a:lnTo>
                <a:lnTo>
                  <a:pt x="272364" y="32550"/>
                </a:lnTo>
                <a:lnTo>
                  <a:pt x="272935" y="36271"/>
                </a:lnTo>
                <a:lnTo>
                  <a:pt x="272935" y="4775"/>
                </a:lnTo>
                <a:lnTo>
                  <a:pt x="271500" y="4000"/>
                </a:lnTo>
                <a:lnTo>
                  <a:pt x="268351" y="2857"/>
                </a:lnTo>
                <a:lnTo>
                  <a:pt x="264896" y="1422"/>
                </a:lnTo>
                <a:lnTo>
                  <a:pt x="261454" y="571"/>
                </a:lnTo>
                <a:lnTo>
                  <a:pt x="258013" y="279"/>
                </a:lnTo>
                <a:lnTo>
                  <a:pt x="254279" y="0"/>
                </a:lnTo>
                <a:lnTo>
                  <a:pt x="251129" y="279"/>
                </a:lnTo>
                <a:lnTo>
                  <a:pt x="247396" y="571"/>
                </a:lnTo>
                <a:lnTo>
                  <a:pt x="243954" y="1422"/>
                </a:lnTo>
                <a:lnTo>
                  <a:pt x="240512" y="2857"/>
                </a:lnTo>
                <a:lnTo>
                  <a:pt x="237350" y="4000"/>
                </a:lnTo>
                <a:lnTo>
                  <a:pt x="234480" y="5702"/>
                </a:lnTo>
                <a:lnTo>
                  <a:pt x="231317" y="7988"/>
                </a:lnTo>
                <a:lnTo>
                  <a:pt x="228447" y="10274"/>
                </a:lnTo>
                <a:lnTo>
                  <a:pt x="108483" y="129946"/>
                </a:lnTo>
                <a:lnTo>
                  <a:pt x="69786" y="91668"/>
                </a:lnTo>
                <a:lnTo>
                  <a:pt x="59690" y="81673"/>
                </a:lnTo>
                <a:lnTo>
                  <a:pt x="56819" y="79679"/>
                </a:lnTo>
                <a:lnTo>
                  <a:pt x="53670" y="77673"/>
                </a:lnTo>
                <a:lnTo>
                  <a:pt x="50228" y="76530"/>
                </a:lnTo>
                <a:lnTo>
                  <a:pt x="47066" y="75387"/>
                </a:lnTo>
                <a:lnTo>
                  <a:pt x="43332" y="74536"/>
                </a:lnTo>
                <a:lnTo>
                  <a:pt x="40182" y="74256"/>
                </a:lnTo>
                <a:lnTo>
                  <a:pt x="36449" y="73964"/>
                </a:lnTo>
                <a:lnTo>
                  <a:pt x="29552" y="74536"/>
                </a:lnTo>
                <a:lnTo>
                  <a:pt x="10909" y="84251"/>
                </a:lnTo>
                <a:lnTo>
                  <a:pt x="8039" y="87096"/>
                </a:lnTo>
                <a:lnTo>
                  <a:pt x="6019" y="89674"/>
                </a:lnTo>
                <a:lnTo>
                  <a:pt x="4013" y="92811"/>
                </a:lnTo>
                <a:lnTo>
                  <a:pt x="1714" y="99669"/>
                </a:lnTo>
                <a:lnTo>
                  <a:pt x="571" y="102806"/>
                </a:lnTo>
                <a:lnTo>
                  <a:pt x="0" y="106235"/>
                </a:lnTo>
                <a:lnTo>
                  <a:pt x="0" y="113372"/>
                </a:lnTo>
                <a:lnTo>
                  <a:pt x="571" y="116801"/>
                </a:lnTo>
                <a:lnTo>
                  <a:pt x="1714" y="120230"/>
                </a:lnTo>
                <a:lnTo>
                  <a:pt x="2870" y="123367"/>
                </a:lnTo>
                <a:lnTo>
                  <a:pt x="4013" y="126796"/>
                </a:lnTo>
                <a:lnTo>
                  <a:pt x="6019" y="129946"/>
                </a:lnTo>
                <a:lnTo>
                  <a:pt x="8039" y="132803"/>
                </a:lnTo>
                <a:lnTo>
                  <a:pt x="10909" y="135369"/>
                </a:lnTo>
                <a:lnTo>
                  <a:pt x="85242" y="209626"/>
                </a:lnTo>
                <a:lnTo>
                  <a:pt x="108483" y="217906"/>
                </a:lnTo>
                <a:lnTo>
                  <a:pt x="112217" y="217614"/>
                </a:lnTo>
                <a:lnTo>
                  <a:pt x="142074" y="199339"/>
                </a:lnTo>
                <a:lnTo>
                  <a:pt x="280403" y="61976"/>
                </a:lnTo>
                <a:lnTo>
                  <a:pt x="284988" y="56261"/>
                </a:lnTo>
                <a:lnTo>
                  <a:pt x="286715" y="53403"/>
                </a:lnTo>
                <a:lnTo>
                  <a:pt x="289585" y="46545"/>
                </a:lnTo>
                <a:lnTo>
                  <a:pt x="290449" y="43116"/>
                </a:lnTo>
                <a:lnTo>
                  <a:pt x="291020" y="3627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6975" y="2377376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84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45" y="18402"/>
                </a:lnTo>
                <a:lnTo>
                  <a:pt x="235000" y="18402"/>
                </a:lnTo>
                <a:lnTo>
                  <a:pt x="231838" y="18986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2006" y="55219"/>
                </a:lnTo>
                <a:lnTo>
                  <a:pt x="201968" y="55219"/>
                </a:lnTo>
                <a:lnTo>
                  <a:pt x="194779" y="55791"/>
                </a:lnTo>
                <a:lnTo>
                  <a:pt x="191338" y="56934"/>
                </a:lnTo>
                <a:lnTo>
                  <a:pt x="185013" y="59245"/>
                </a:lnTo>
                <a:lnTo>
                  <a:pt x="179273" y="63271"/>
                </a:lnTo>
                <a:lnTo>
                  <a:pt x="176963" y="65570"/>
                </a:lnTo>
                <a:lnTo>
                  <a:pt x="176682" y="65570"/>
                </a:lnTo>
                <a:lnTo>
                  <a:pt x="67805" y="173697"/>
                </a:lnTo>
                <a:lnTo>
                  <a:pt x="84175" y="173697"/>
                </a:lnTo>
                <a:lnTo>
                  <a:pt x="85902" y="174269"/>
                </a:lnTo>
                <a:lnTo>
                  <a:pt x="87630" y="175412"/>
                </a:lnTo>
                <a:lnTo>
                  <a:pt x="89928" y="177723"/>
                </a:lnTo>
                <a:lnTo>
                  <a:pt x="90500" y="179438"/>
                </a:lnTo>
                <a:lnTo>
                  <a:pt x="91071" y="180886"/>
                </a:lnTo>
                <a:lnTo>
                  <a:pt x="91266" y="182029"/>
                </a:lnTo>
                <a:lnTo>
                  <a:pt x="91363" y="192100"/>
                </a:lnTo>
                <a:lnTo>
                  <a:pt x="52006" y="192100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13"/>
                </a:lnTo>
                <a:lnTo>
                  <a:pt x="109750" y="258813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34" y="87426"/>
                </a:moveTo>
                <a:lnTo>
                  <a:pt x="255117" y="87426"/>
                </a:lnTo>
                <a:lnTo>
                  <a:pt x="266319" y="76212"/>
                </a:lnTo>
                <a:lnTo>
                  <a:pt x="268046" y="73621"/>
                </a:lnTo>
                <a:lnTo>
                  <a:pt x="270052" y="70459"/>
                </a:lnTo>
                <a:lnTo>
                  <a:pt x="271487" y="67297"/>
                </a:lnTo>
                <a:lnTo>
                  <a:pt x="272643" y="63842"/>
                </a:lnTo>
                <a:lnTo>
                  <a:pt x="273215" y="60680"/>
                </a:lnTo>
                <a:lnTo>
                  <a:pt x="274078" y="57226"/>
                </a:lnTo>
                <a:lnTo>
                  <a:pt x="274194" y="55791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41"/>
                </a:lnTo>
                <a:lnTo>
                  <a:pt x="242189" y="18402"/>
                </a:lnTo>
                <a:lnTo>
                  <a:pt x="279045" y="18402"/>
                </a:lnTo>
                <a:lnTo>
                  <a:pt x="280111" y="19558"/>
                </a:lnTo>
                <a:lnTo>
                  <a:pt x="283552" y="23863"/>
                </a:lnTo>
                <a:lnTo>
                  <a:pt x="285851" y="28473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41"/>
                </a:lnTo>
                <a:lnTo>
                  <a:pt x="292176" y="48602"/>
                </a:lnTo>
                <a:lnTo>
                  <a:pt x="292408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35"/>
                </a:lnTo>
                <a:lnTo>
                  <a:pt x="289877" y="69596"/>
                </a:lnTo>
                <a:lnTo>
                  <a:pt x="288442" y="74485"/>
                </a:lnTo>
                <a:lnTo>
                  <a:pt x="285851" y="79082"/>
                </a:lnTo>
                <a:lnTo>
                  <a:pt x="283552" y="83400"/>
                </a:lnTo>
                <a:lnTo>
                  <a:pt x="280334" y="87426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26"/>
                </a:lnTo>
                <a:lnTo>
                  <a:pt x="235864" y="80238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60"/>
                </a:lnTo>
                <a:lnTo>
                  <a:pt x="226669" y="65849"/>
                </a:lnTo>
                <a:lnTo>
                  <a:pt x="224091" y="63271"/>
                </a:lnTo>
                <a:lnTo>
                  <a:pt x="221208" y="61252"/>
                </a:lnTo>
                <a:lnTo>
                  <a:pt x="218630" y="59245"/>
                </a:lnTo>
                <a:lnTo>
                  <a:pt x="215468" y="58089"/>
                </a:lnTo>
                <a:lnTo>
                  <a:pt x="208572" y="55791"/>
                </a:lnTo>
                <a:lnTo>
                  <a:pt x="201968" y="55219"/>
                </a:lnTo>
                <a:lnTo>
                  <a:pt x="242006" y="55219"/>
                </a:lnTo>
                <a:lnTo>
                  <a:pt x="255117" y="87426"/>
                </a:lnTo>
                <a:lnTo>
                  <a:pt x="280334" y="87426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70"/>
                </a:lnTo>
                <a:lnTo>
                  <a:pt x="176963" y="65570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57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97"/>
                </a:lnTo>
                <a:lnTo>
                  <a:pt x="110032" y="171970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72"/>
                </a:lnTo>
                <a:lnTo>
                  <a:pt x="218909" y="85979"/>
                </a:lnTo>
                <a:lnTo>
                  <a:pt x="217766" y="87426"/>
                </a:lnTo>
                <a:lnTo>
                  <a:pt x="125260" y="180301"/>
                </a:lnTo>
                <a:lnTo>
                  <a:pt x="123825" y="181457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50" y="258813"/>
                </a:moveTo>
                <a:lnTo>
                  <a:pt x="58318" y="258813"/>
                </a:lnTo>
                <a:lnTo>
                  <a:pt x="92506" y="248462"/>
                </a:lnTo>
                <a:lnTo>
                  <a:pt x="98259" y="219417"/>
                </a:lnTo>
                <a:lnTo>
                  <a:pt x="82169" y="219417"/>
                </a:lnTo>
                <a:lnTo>
                  <a:pt x="78727" y="218833"/>
                </a:lnTo>
                <a:lnTo>
                  <a:pt x="77279" y="217982"/>
                </a:lnTo>
                <a:lnTo>
                  <a:pt x="75844" y="216535"/>
                </a:lnTo>
                <a:lnTo>
                  <a:pt x="74980" y="215392"/>
                </a:lnTo>
                <a:lnTo>
                  <a:pt x="73837" y="213956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100"/>
                </a:lnTo>
                <a:lnTo>
                  <a:pt x="91363" y="192100"/>
                </a:lnTo>
                <a:lnTo>
                  <a:pt x="91363" y="201294"/>
                </a:lnTo>
                <a:lnTo>
                  <a:pt x="111760" y="201294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29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50" y="25881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46975" y="3271850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71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53" y="18402"/>
                </a:lnTo>
                <a:lnTo>
                  <a:pt x="235000" y="18402"/>
                </a:lnTo>
                <a:lnTo>
                  <a:pt x="231838" y="18973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1994" y="55206"/>
                </a:lnTo>
                <a:lnTo>
                  <a:pt x="201968" y="55206"/>
                </a:lnTo>
                <a:lnTo>
                  <a:pt x="194779" y="55778"/>
                </a:lnTo>
                <a:lnTo>
                  <a:pt x="191338" y="56934"/>
                </a:lnTo>
                <a:lnTo>
                  <a:pt x="185013" y="59232"/>
                </a:lnTo>
                <a:lnTo>
                  <a:pt x="179273" y="63258"/>
                </a:lnTo>
                <a:lnTo>
                  <a:pt x="176974" y="65557"/>
                </a:lnTo>
                <a:lnTo>
                  <a:pt x="176682" y="65557"/>
                </a:lnTo>
                <a:lnTo>
                  <a:pt x="67805" y="173685"/>
                </a:lnTo>
                <a:lnTo>
                  <a:pt x="84175" y="173685"/>
                </a:lnTo>
                <a:lnTo>
                  <a:pt x="85902" y="174256"/>
                </a:lnTo>
                <a:lnTo>
                  <a:pt x="87630" y="175412"/>
                </a:lnTo>
                <a:lnTo>
                  <a:pt x="89928" y="177711"/>
                </a:lnTo>
                <a:lnTo>
                  <a:pt x="90500" y="179438"/>
                </a:lnTo>
                <a:lnTo>
                  <a:pt x="91071" y="180873"/>
                </a:lnTo>
                <a:lnTo>
                  <a:pt x="91267" y="182029"/>
                </a:lnTo>
                <a:lnTo>
                  <a:pt x="91363" y="192087"/>
                </a:lnTo>
                <a:lnTo>
                  <a:pt x="52006" y="192087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00"/>
                </a:lnTo>
                <a:lnTo>
                  <a:pt x="109762" y="258800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44" y="87414"/>
                </a:moveTo>
                <a:lnTo>
                  <a:pt x="255117" y="87414"/>
                </a:lnTo>
                <a:lnTo>
                  <a:pt x="266319" y="76200"/>
                </a:lnTo>
                <a:lnTo>
                  <a:pt x="268046" y="73609"/>
                </a:lnTo>
                <a:lnTo>
                  <a:pt x="270052" y="70446"/>
                </a:lnTo>
                <a:lnTo>
                  <a:pt x="271487" y="67284"/>
                </a:lnTo>
                <a:lnTo>
                  <a:pt x="272643" y="63842"/>
                </a:lnTo>
                <a:lnTo>
                  <a:pt x="273215" y="60667"/>
                </a:lnTo>
                <a:lnTo>
                  <a:pt x="274078" y="57226"/>
                </a:lnTo>
                <a:lnTo>
                  <a:pt x="274195" y="55778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29"/>
                </a:lnTo>
                <a:lnTo>
                  <a:pt x="242189" y="18402"/>
                </a:lnTo>
                <a:lnTo>
                  <a:pt x="279053" y="18402"/>
                </a:lnTo>
                <a:lnTo>
                  <a:pt x="280111" y="19545"/>
                </a:lnTo>
                <a:lnTo>
                  <a:pt x="283552" y="23863"/>
                </a:lnTo>
                <a:lnTo>
                  <a:pt x="285851" y="28460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29"/>
                </a:lnTo>
                <a:lnTo>
                  <a:pt x="292176" y="48590"/>
                </a:lnTo>
                <a:lnTo>
                  <a:pt x="292409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22"/>
                </a:lnTo>
                <a:lnTo>
                  <a:pt x="289877" y="69583"/>
                </a:lnTo>
                <a:lnTo>
                  <a:pt x="288442" y="74472"/>
                </a:lnTo>
                <a:lnTo>
                  <a:pt x="285851" y="79082"/>
                </a:lnTo>
                <a:lnTo>
                  <a:pt x="283552" y="83388"/>
                </a:lnTo>
                <a:lnTo>
                  <a:pt x="280344" y="87414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14"/>
                </a:lnTo>
                <a:lnTo>
                  <a:pt x="235864" y="80225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48"/>
                </a:lnTo>
                <a:lnTo>
                  <a:pt x="226669" y="65849"/>
                </a:lnTo>
                <a:lnTo>
                  <a:pt x="224091" y="63258"/>
                </a:lnTo>
                <a:lnTo>
                  <a:pt x="221208" y="61252"/>
                </a:lnTo>
                <a:lnTo>
                  <a:pt x="218630" y="59232"/>
                </a:lnTo>
                <a:lnTo>
                  <a:pt x="215468" y="58089"/>
                </a:lnTo>
                <a:lnTo>
                  <a:pt x="208572" y="55778"/>
                </a:lnTo>
                <a:lnTo>
                  <a:pt x="205130" y="55499"/>
                </a:lnTo>
                <a:lnTo>
                  <a:pt x="201968" y="55206"/>
                </a:lnTo>
                <a:lnTo>
                  <a:pt x="241994" y="55206"/>
                </a:lnTo>
                <a:lnTo>
                  <a:pt x="243052" y="56362"/>
                </a:lnTo>
                <a:lnTo>
                  <a:pt x="255117" y="87414"/>
                </a:lnTo>
                <a:lnTo>
                  <a:pt x="280344" y="87414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57"/>
                </a:lnTo>
                <a:lnTo>
                  <a:pt x="176974" y="65557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57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85"/>
                </a:lnTo>
                <a:lnTo>
                  <a:pt x="110032" y="171958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72"/>
                </a:lnTo>
                <a:lnTo>
                  <a:pt x="218909" y="85979"/>
                </a:lnTo>
                <a:lnTo>
                  <a:pt x="217766" y="87414"/>
                </a:lnTo>
                <a:lnTo>
                  <a:pt x="125260" y="180301"/>
                </a:lnTo>
                <a:lnTo>
                  <a:pt x="123825" y="181457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62" y="258800"/>
                </a:moveTo>
                <a:lnTo>
                  <a:pt x="58318" y="258800"/>
                </a:lnTo>
                <a:lnTo>
                  <a:pt x="92506" y="248450"/>
                </a:lnTo>
                <a:lnTo>
                  <a:pt x="98259" y="219405"/>
                </a:lnTo>
                <a:lnTo>
                  <a:pt x="82169" y="219405"/>
                </a:lnTo>
                <a:lnTo>
                  <a:pt x="78727" y="218833"/>
                </a:lnTo>
                <a:lnTo>
                  <a:pt x="77279" y="217970"/>
                </a:lnTo>
                <a:lnTo>
                  <a:pt x="75844" y="216535"/>
                </a:lnTo>
                <a:lnTo>
                  <a:pt x="74980" y="215379"/>
                </a:lnTo>
                <a:lnTo>
                  <a:pt x="73837" y="213944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087"/>
                </a:lnTo>
                <a:lnTo>
                  <a:pt x="91363" y="192087"/>
                </a:lnTo>
                <a:lnTo>
                  <a:pt x="91363" y="201295"/>
                </a:lnTo>
                <a:lnTo>
                  <a:pt x="111760" y="201295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17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62" y="258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6975" y="4196410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71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53" y="18402"/>
                </a:lnTo>
                <a:lnTo>
                  <a:pt x="235000" y="18402"/>
                </a:lnTo>
                <a:lnTo>
                  <a:pt x="231838" y="18973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1994" y="55206"/>
                </a:lnTo>
                <a:lnTo>
                  <a:pt x="201968" y="55206"/>
                </a:lnTo>
                <a:lnTo>
                  <a:pt x="194779" y="55778"/>
                </a:lnTo>
                <a:lnTo>
                  <a:pt x="191338" y="56934"/>
                </a:lnTo>
                <a:lnTo>
                  <a:pt x="185013" y="59232"/>
                </a:lnTo>
                <a:lnTo>
                  <a:pt x="179273" y="63258"/>
                </a:lnTo>
                <a:lnTo>
                  <a:pt x="176974" y="65557"/>
                </a:lnTo>
                <a:lnTo>
                  <a:pt x="176682" y="65557"/>
                </a:lnTo>
                <a:lnTo>
                  <a:pt x="67805" y="173685"/>
                </a:lnTo>
                <a:lnTo>
                  <a:pt x="84175" y="173685"/>
                </a:lnTo>
                <a:lnTo>
                  <a:pt x="85902" y="174256"/>
                </a:lnTo>
                <a:lnTo>
                  <a:pt x="87630" y="175412"/>
                </a:lnTo>
                <a:lnTo>
                  <a:pt x="89928" y="177711"/>
                </a:lnTo>
                <a:lnTo>
                  <a:pt x="90500" y="179438"/>
                </a:lnTo>
                <a:lnTo>
                  <a:pt x="91071" y="180873"/>
                </a:lnTo>
                <a:lnTo>
                  <a:pt x="91267" y="182029"/>
                </a:lnTo>
                <a:lnTo>
                  <a:pt x="91363" y="192087"/>
                </a:lnTo>
                <a:lnTo>
                  <a:pt x="52006" y="192087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00"/>
                </a:lnTo>
                <a:lnTo>
                  <a:pt x="109750" y="258800"/>
                </a:lnTo>
                <a:lnTo>
                  <a:pt x="106591" y="261962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44" y="87414"/>
                </a:moveTo>
                <a:lnTo>
                  <a:pt x="255117" y="87414"/>
                </a:lnTo>
                <a:lnTo>
                  <a:pt x="266319" y="76200"/>
                </a:lnTo>
                <a:lnTo>
                  <a:pt x="268046" y="73609"/>
                </a:lnTo>
                <a:lnTo>
                  <a:pt x="270052" y="70446"/>
                </a:lnTo>
                <a:lnTo>
                  <a:pt x="271487" y="67284"/>
                </a:lnTo>
                <a:lnTo>
                  <a:pt x="272643" y="63830"/>
                </a:lnTo>
                <a:lnTo>
                  <a:pt x="273215" y="60667"/>
                </a:lnTo>
                <a:lnTo>
                  <a:pt x="274078" y="57226"/>
                </a:lnTo>
                <a:lnTo>
                  <a:pt x="274195" y="55778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29"/>
                </a:lnTo>
                <a:lnTo>
                  <a:pt x="242189" y="18402"/>
                </a:lnTo>
                <a:lnTo>
                  <a:pt x="279053" y="18402"/>
                </a:lnTo>
                <a:lnTo>
                  <a:pt x="280111" y="19545"/>
                </a:lnTo>
                <a:lnTo>
                  <a:pt x="283552" y="23863"/>
                </a:lnTo>
                <a:lnTo>
                  <a:pt x="285851" y="28460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29"/>
                </a:lnTo>
                <a:lnTo>
                  <a:pt x="292176" y="48590"/>
                </a:lnTo>
                <a:lnTo>
                  <a:pt x="292409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22"/>
                </a:lnTo>
                <a:lnTo>
                  <a:pt x="289877" y="69583"/>
                </a:lnTo>
                <a:lnTo>
                  <a:pt x="288442" y="74472"/>
                </a:lnTo>
                <a:lnTo>
                  <a:pt x="285851" y="79082"/>
                </a:lnTo>
                <a:lnTo>
                  <a:pt x="283552" y="83388"/>
                </a:lnTo>
                <a:lnTo>
                  <a:pt x="280344" y="87414"/>
                </a:lnTo>
                <a:close/>
              </a:path>
              <a:path w="292734" h="292735">
                <a:moveTo>
                  <a:pt x="14134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14"/>
                </a:lnTo>
                <a:lnTo>
                  <a:pt x="235864" y="80225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48"/>
                </a:lnTo>
                <a:lnTo>
                  <a:pt x="226669" y="65849"/>
                </a:lnTo>
                <a:lnTo>
                  <a:pt x="224091" y="63258"/>
                </a:lnTo>
                <a:lnTo>
                  <a:pt x="221208" y="61252"/>
                </a:lnTo>
                <a:lnTo>
                  <a:pt x="218630" y="59232"/>
                </a:lnTo>
                <a:lnTo>
                  <a:pt x="215468" y="58089"/>
                </a:lnTo>
                <a:lnTo>
                  <a:pt x="208572" y="55778"/>
                </a:lnTo>
                <a:lnTo>
                  <a:pt x="205130" y="55499"/>
                </a:lnTo>
                <a:lnTo>
                  <a:pt x="201968" y="55206"/>
                </a:lnTo>
                <a:lnTo>
                  <a:pt x="241994" y="55206"/>
                </a:lnTo>
                <a:lnTo>
                  <a:pt x="243052" y="56362"/>
                </a:lnTo>
                <a:lnTo>
                  <a:pt x="255117" y="87414"/>
                </a:lnTo>
                <a:lnTo>
                  <a:pt x="280344" y="87414"/>
                </a:lnTo>
                <a:lnTo>
                  <a:pt x="276656" y="91732"/>
                </a:lnTo>
                <a:lnTo>
                  <a:pt x="14134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57"/>
                </a:lnTo>
                <a:lnTo>
                  <a:pt x="176974" y="65557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44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85"/>
                </a:lnTo>
                <a:lnTo>
                  <a:pt x="110032" y="171958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59"/>
                </a:lnTo>
                <a:lnTo>
                  <a:pt x="218909" y="85979"/>
                </a:lnTo>
                <a:lnTo>
                  <a:pt x="217766" y="87414"/>
                </a:lnTo>
                <a:lnTo>
                  <a:pt x="125260" y="180301"/>
                </a:lnTo>
                <a:lnTo>
                  <a:pt x="123825" y="181444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50" y="258800"/>
                </a:moveTo>
                <a:lnTo>
                  <a:pt x="58318" y="258800"/>
                </a:lnTo>
                <a:lnTo>
                  <a:pt x="92506" y="248450"/>
                </a:lnTo>
                <a:lnTo>
                  <a:pt x="98259" y="219405"/>
                </a:lnTo>
                <a:lnTo>
                  <a:pt x="82169" y="219405"/>
                </a:lnTo>
                <a:lnTo>
                  <a:pt x="78727" y="218833"/>
                </a:lnTo>
                <a:lnTo>
                  <a:pt x="77279" y="217970"/>
                </a:lnTo>
                <a:lnTo>
                  <a:pt x="75844" y="216535"/>
                </a:lnTo>
                <a:lnTo>
                  <a:pt x="74980" y="215379"/>
                </a:lnTo>
                <a:lnTo>
                  <a:pt x="73837" y="213944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087"/>
                </a:lnTo>
                <a:lnTo>
                  <a:pt x="91363" y="192087"/>
                </a:lnTo>
                <a:lnTo>
                  <a:pt x="91363" y="201295"/>
                </a:lnTo>
                <a:lnTo>
                  <a:pt x="111760" y="201295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17"/>
                </a:lnTo>
                <a:lnTo>
                  <a:pt x="115493" y="227177"/>
                </a:lnTo>
                <a:lnTo>
                  <a:pt x="141342" y="227177"/>
                </a:lnTo>
                <a:lnTo>
                  <a:pt x="109750" y="258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6975" y="5120970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71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53" y="18402"/>
                </a:lnTo>
                <a:lnTo>
                  <a:pt x="235000" y="18402"/>
                </a:lnTo>
                <a:lnTo>
                  <a:pt x="231838" y="18973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1994" y="55206"/>
                </a:lnTo>
                <a:lnTo>
                  <a:pt x="201968" y="55206"/>
                </a:lnTo>
                <a:lnTo>
                  <a:pt x="194779" y="55778"/>
                </a:lnTo>
                <a:lnTo>
                  <a:pt x="191338" y="56934"/>
                </a:lnTo>
                <a:lnTo>
                  <a:pt x="185013" y="59232"/>
                </a:lnTo>
                <a:lnTo>
                  <a:pt x="179273" y="63258"/>
                </a:lnTo>
                <a:lnTo>
                  <a:pt x="176974" y="65557"/>
                </a:lnTo>
                <a:lnTo>
                  <a:pt x="176682" y="65557"/>
                </a:lnTo>
                <a:lnTo>
                  <a:pt x="67805" y="173685"/>
                </a:lnTo>
                <a:lnTo>
                  <a:pt x="84175" y="173685"/>
                </a:lnTo>
                <a:lnTo>
                  <a:pt x="85902" y="174256"/>
                </a:lnTo>
                <a:lnTo>
                  <a:pt x="87630" y="175412"/>
                </a:lnTo>
                <a:lnTo>
                  <a:pt x="89928" y="177711"/>
                </a:lnTo>
                <a:lnTo>
                  <a:pt x="90500" y="179438"/>
                </a:lnTo>
                <a:lnTo>
                  <a:pt x="91071" y="180873"/>
                </a:lnTo>
                <a:lnTo>
                  <a:pt x="91267" y="182029"/>
                </a:lnTo>
                <a:lnTo>
                  <a:pt x="91363" y="192087"/>
                </a:lnTo>
                <a:lnTo>
                  <a:pt x="52006" y="192087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00"/>
                </a:lnTo>
                <a:lnTo>
                  <a:pt x="109762" y="258800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44" y="87414"/>
                </a:moveTo>
                <a:lnTo>
                  <a:pt x="255117" y="87414"/>
                </a:lnTo>
                <a:lnTo>
                  <a:pt x="266319" y="76200"/>
                </a:lnTo>
                <a:lnTo>
                  <a:pt x="268046" y="73609"/>
                </a:lnTo>
                <a:lnTo>
                  <a:pt x="270052" y="70446"/>
                </a:lnTo>
                <a:lnTo>
                  <a:pt x="271487" y="67284"/>
                </a:lnTo>
                <a:lnTo>
                  <a:pt x="272643" y="63842"/>
                </a:lnTo>
                <a:lnTo>
                  <a:pt x="273215" y="60667"/>
                </a:lnTo>
                <a:lnTo>
                  <a:pt x="274078" y="57226"/>
                </a:lnTo>
                <a:lnTo>
                  <a:pt x="274195" y="55778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29"/>
                </a:lnTo>
                <a:lnTo>
                  <a:pt x="242189" y="18402"/>
                </a:lnTo>
                <a:lnTo>
                  <a:pt x="279053" y="18402"/>
                </a:lnTo>
                <a:lnTo>
                  <a:pt x="280111" y="19545"/>
                </a:lnTo>
                <a:lnTo>
                  <a:pt x="283552" y="23863"/>
                </a:lnTo>
                <a:lnTo>
                  <a:pt x="285851" y="28460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29"/>
                </a:lnTo>
                <a:lnTo>
                  <a:pt x="292176" y="48590"/>
                </a:lnTo>
                <a:lnTo>
                  <a:pt x="292409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22"/>
                </a:lnTo>
                <a:lnTo>
                  <a:pt x="289877" y="69583"/>
                </a:lnTo>
                <a:lnTo>
                  <a:pt x="288442" y="74472"/>
                </a:lnTo>
                <a:lnTo>
                  <a:pt x="285851" y="79082"/>
                </a:lnTo>
                <a:lnTo>
                  <a:pt x="283552" y="83388"/>
                </a:lnTo>
                <a:lnTo>
                  <a:pt x="280344" y="87414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14"/>
                </a:lnTo>
                <a:lnTo>
                  <a:pt x="235864" y="80225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48"/>
                </a:lnTo>
                <a:lnTo>
                  <a:pt x="226669" y="65849"/>
                </a:lnTo>
                <a:lnTo>
                  <a:pt x="224091" y="63258"/>
                </a:lnTo>
                <a:lnTo>
                  <a:pt x="221208" y="61252"/>
                </a:lnTo>
                <a:lnTo>
                  <a:pt x="218630" y="59232"/>
                </a:lnTo>
                <a:lnTo>
                  <a:pt x="215468" y="58089"/>
                </a:lnTo>
                <a:lnTo>
                  <a:pt x="208572" y="55778"/>
                </a:lnTo>
                <a:lnTo>
                  <a:pt x="205130" y="55499"/>
                </a:lnTo>
                <a:lnTo>
                  <a:pt x="201968" y="55206"/>
                </a:lnTo>
                <a:lnTo>
                  <a:pt x="241994" y="55206"/>
                </a:lnTo>
                <a:lnTo>
                  <a:pt x="243052" y="56362"/>
                </a:lnTo>
                <a:lnTo>
                  <a:pt x="255117" y="87414"/>
                </a:lnTo>
                <a:lnTo>
                  <a:pt x="280344" y="87414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57"/>
                </a:lnTo>
                <a:lnTo>
                  <a:pt x="176974" y="65557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44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85"/>
                </a:lnTo>
                <a:lnTo>
                  <a:pt x="110032" y="171958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59"/>
                </a:lnTo>
                <a:lnTo>
                  <a:pt x="218909" y="85978"/>
                </a:lnTo>
                <a:lnTo>
                  <a:pt x="217766" y="87414"/>
                </a:lnTo>
                <a:lnTo>
                  <a:pt x="125260" y="180301"/>
                </a:lnTo>
                <a:lnTo>
                  <a:pt x="123825" y="181444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62" y="258800"/>
                </a:moveTo>
                <a:lnTo>
                  <a:pt x="58318" y="258800"/>
                </a:lnTo>
                <a:lnTo>
                  <a:pt x="92506" y="248450"/>
                </a:lnTo>
                <a:lnTo>
                  <a:pt x="98259" y="219405"/>
                </a:lnTo>
                <a:lnTo>
                  <a:pt x="82169" y="219405"/>
                </a:lnTo>
                <a:lnTo>
                  <a:pt x="78727" y="218833"/>
                </a:lnTo>
                <a:lnTo>
                  <a:pt x="77279" y="217970"/>
                </a:lnTo>
                <a:lnTo>
                  <a:pt x="75844" y="216535"/>
                </a:lnTo>
                <a:lnTo>
                  <a:pt x="74980" y="215379"/>
                </a:lnTo>
                <a:lnTo>
                  <a:pt x="73837" y="213944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087"/>
                </a:lnTo>
                <a:lnTo>
                  <a:pt x="91363" y="192087"/>
                </a:lnTo>
                <a:lnTo>
                  <a:pt x="91363" y="201295"/>
                </a:lnTo>
                <a:lnTo>
                  <a:pt x="111760" y="201295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16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62" y="258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25715" y="1426387"/>
            <a:ext cx="1549400" cy="403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微软雅黑"/>
                <a:cs typeface="微软雅黑"/>
              </a:rPr>
              <a:t>整体架构：</a:t>
            </a:r>
            <a:endParaRPr sz="2400">
              <a:latin typeface="微软雅黑"/>
              <a:cs typeface="微软雅黑"/>
            </a:endParaRPr>
          </a:p>
          <a:p>
            <a:pPr marL="304800" marR="321945">
              <a:lnSpc>
                <a:spcPct val="244600"/>
              </a:lnSpc>
              <a:spcBef>
                <a:spcPts val="70"/>
              </a:spcBef>
            </a:pPr>
            <a:r>
              <a:rPr sz="2400" dirty="0">
                <a:latin typeface="微软雅黑"/>
                <a:cs typeface="微软雅黑"/>
              </a:rPr>
              <a:t>输入层 卷积层</a:t>
            </a:r>
            <a:endParaRPr sz="2400">
              <a:latin typeface="微软雅黑"/>
              <a:cs typeface="微软雅黑"/>
            </a:endParaRPr>
          </a:p>
          <a:p>
            <a:pPr marL="304800" marR="17145">
              <a:lnSpc>
                <a:spcPct val="252800"/>
              </a:lnSpc>
            </a:pPr>
            <a:r>
              <a:rPr sz="2400" dirty="0">
                <a:latin typeface="微软雅黑"/>
                <a:cs typeface="微软雅黑"/>
              </a:rPr>
              <a:t>池化层 </a:t>
            </a:r>
            <a:r>
              <a:rPr sz="2400" spc="5" dirty="0">
                <a:latin typeface="微软雅黑"/>
                <a:cs typeface="微软雅黑"/>
              </a:rPr>
              <a:t> </a:t>
            </a:r>
            <a:r>
              <a:rPr sz="2400" dirty="0">
                <a:latin typeface="微软雅黑"/>
                <a:cs typeface="微软雅黑"/>
              </a:rPr>
              <a:t>全连接层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0" name="标题 5"/>
          <p:cNvSpPr txBox="1">
            <a:spLocks/>
          </p:cNvSpPr>
          <p:nvPr/>
        </p:nvSpPr>
        <p:spPr>
          <a:xfrm>
            <a:off x="623874" y="144732"/>
            <a:ext cx="8728076" cy="4591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整体架构</a:t>
            </a:r>
          </a:p>
        </p:txBody>
      </p:sp>
    </p:spTree>
    <p:extLst>
      <p:ext uri="{BB962C8B-B14F-4D97-AF65-F5344CB8AC3E}">
        <p14:creationId xmlns:p14="http://schemas.microsoft.com/office/powerpoint/2010/main" val="410794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4608"/>
            <a:ext cx="12192000" cy="4919472"/>
          </a:xfrm>
          <a:prstGeom prst="rect">
            <a:avLst/>
          </a:prstGeom>
        </p:spPr>
      </p:pic>
      <p:sp>
        <p:nvSpPr>
          <p:cNvPr id="4" name="标题 5"/>
          <p:cNvSpPr txBox="1">
            <a:spLocks/>
          </p:cNvSpPr>
          <p:nvPr/>
        </p:nvSpPr>
        <p:spPr>
          <a:xfrm>
            <a:off x="623874" y="144732"/>
            <a:ext cx="8728076" cy="4591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整体架构</a:t>
            </a:r>
          </a:p>
        </p:txBody>
      </p:sp>
    </p:spTree>
    <p:extLst>
      <p:ext uri="{BB962C8B-B14F-4D97-AF65-F5344CB8AC3E}">
        <p14:creationId xmlns:p14="http://schemas.microsoft.com/office/powerpoint/2010/main" val="10105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7453" y="1762090"/>
            <a:ext cx="5464557" cy="2888244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整体架构</a:t>
            </a:r>
            <a:endParaRPr lang="zh-CN" altLang="en-US" dirty="0"/>
          </a:p>
        </p:txBody>
      </p:sp>
      <p:sp>
        <p:nvSpPr>
          <p:cNvPr id="7" name="右大括号 6"/>
          <p:cNvSpPr/>
          <p:nvPr/>
        </p:nvSpPr>
        <p:spPr>
          <a:xfrm rot="16200000">
            <a:off x="5517647" y="287523"/>
            <a:ext cx="221968" cy="2664442"/>
          </a:xfrm>
          <a:prstGeom prst="rightBrace">
            <a:avLst>
              <a:gd name="adj1" fmla="val 11515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大括号 7"/>
          <p:cNvSpPr/>
          <p:nvPr/>
        </p:nvSpPr>
        <p:spPr>
          <a:xfrm rot="16200000">
            <a:off x="7483833" y="1157679"/>
            <a:ext cx="221970" cy="924127"/>
          </a:xfrm>
          <a:prstGeom prst="rightBrace">
            <a:avLst>
              <a:gd name="adj1" fmla="val 11515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95097" y="864667"/>
            <a:ext cx="1467068" cy="499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C00000"/>
                </a:solidFill>
              </a:rPr>
              <a:t>特征提取器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02775" y="864667"/>
            <a:ext cx="954107" cy="499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C00000"/>
                </a:solidFill>
              </a:rPr>
              <a:t>分类器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17845" y="5174834"/>
            <a:ext cx="10290000" cy="1526308"/>
            <a:chOff x="1126125" y="5174834"/>
            <a:chExt cx="10290000" cy="1526308"/>
          </a:xfrm>
        </p:grpSpPr>
        <p:sp>
          <p:nvSpPr>
            <p:cNvPr id="12" name="矩形 3"/>
            <p:cNvSpPr>
              <a:spLocks noChangeArrowheads="1"/>
            </p:cNvSpPr>
            <p:nvPr/>
          </p:nvSpPr>
          <p:spPr bwMode="auto">
            <a:xfrm>
              <a:off x="1765845" y="5174834"/>
              <a:ext cx="204937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目标区域定位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3"/>
            <p:cNvSpPr>
              <a:spLocks noChangeArrowheads="1"/>
            </p:cNvSpPr>
            <p:nvPr/>
          </p:nvSpPr>
          <p:spPr bwMode="auto">
            <a:xfrm>
              <a:off x="5291654" y="5174834"/>
              <a:ext cx="204937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颜色矩提取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126125" y="5667861"/>
              <a:ext cx="10290000" cy="1033281"/>
              <a:chOff x="1126125" y="5667861"/>
              <a:chExt cx="10290000" cy="1033281"/>
            </a:xfrm>
          </p:grpSpPr>
          <p:pic>
            <p:nvPicPr>
              <p:cNvPr id="16" name="图片 101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6125" y="5755752"/>
                <a:ext cx="953394" cy="876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图片 1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4086" y="5983364"/>
                <a:ext cx="402276" cy="402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右箭头 17"/>
              <p:cNvSpPr/>
              <p:nvPr/>
            </p:nvSpPr>
            <p:spPr>
              <a:xfrm>
                <a:off x="2684376" y="6087080"/>
                <a:ext cx="324853" cy="21430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9931" y="5667861"/>
                <a:ext cx="1812826" cy="1033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右箭头 19"/>
              <p:cNvSpPr/>
              <p:nvPr/>
            </p:nvSpPr>
            <p:spPr>
              <a:xfrm>
                <a:off x="4571283" y="6077350"/>
                <a:ext cx="324853" cy="21430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右箭头 20"/>
              <p:cNvSpPr/>
              <p:nvPr/>
            </p:nvSpPr>
            <p:spPr>
              <a:xfrm>
                <a:off x="7713735" y="6087080"/>
                <a:ext cx="324853" cy="21430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3"/>
              <p:cNvSpPr>
                <a:spLocks noChangeArrowheads="1"/>
              </p:cNvSpPr>
              <p:nvPr/>
            </p:nvSpPr>
            <p:spPr bwMode="auto">
              <a:xfrm>
                <a:off x="8448286" y="5983364"/>
                <a:ext cx="296783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9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9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9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9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9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LR/SVM/DT/MLP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3"/>
            <p:cNvSpPr>
              <a:spLocks noChangeArrowheads="1"/>
            </p:cNvSpPr>
            <p:nvPr/>
          </p:nvSpPr>
          <p:spPr bwMode="auto">
            <a:xfrm>
              <a:off x="8589161" y="5180757"/>
              <a:ext cx="204937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307959" y="2815567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C00000"/>
                </a:solidFill>
              </a:rPr>
              <a:t>自动学习特征！</a:t>
            </a:r>
            <a:endParaRPr lang="en-US" altLang="zh-CN" sz="20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而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非手动设计特征！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00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631872" y="305908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453DAA"/>
                </a:solidFill>
              </a:rPr>
              <a:t>实战</a:t>
            </a:r>
            <a:endParaRPr lang="zh-CN" altLang="en-US" sz="3200" b="1" dirty="0">
              <a:solidFill>
                <a:srgbClr val="453D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99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634" y="1485579"/>
            <a:ext cx="6962341" cy="450072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复杂一点</a:t>
            </a:r>
            <a:endParaRPr lang="zh-CN" altLang="en-US" dirty="0"/>
          </a:p>
        </p:txBody>
      </p:sp>
      <p:pic>
        <p:nvPicPr>
          <p:cNvPr id="7" name="object 5"/>
          <p:cNvPicPr/>
          <p:nvPr/>
        </p:nvPicPr>
        <p:blipFill rotWithShape="1">
          <a:blip r:embed="rId2" cstate="print"/>
          <a:srcRect r="60703" b="44790"/>
          <a:stretch/>
        </p:blipFill>
        <p:spPr>
          <a:xfrm>
            <a:off x="328034" y="1485578"/>
            <a:ext cx="2736009" cy="2484843"/>
          </a:xfrm>
          <a:prstGeom prst="rect">
            <a:avLst/>
          </a:prstGeom>
        </p:spPr>
      </p:pic>
      <p:pic>
        <p:nvPicPr>
          <p:cNvPr id="8" name="object 5"/>
          <p:cNvPicPr/>
          <p:nvPr/>
        </p:nvPicPr>
        <p:blipFill rotWithShape="1">
          <a:blip r:embed="rId3" cstate="print"/>
          <a:srcRect r="39651" b="31413"/>
          <a:stretch/>
        </p:blipFill>
        <p:spPr>
          <a:xfrm>
            <a:off x="7371785" y="2132810"/>
            <a:ext cx="4643751" cy="2703884"/>
          </a:xfrm>
          <a:prstGeom prst="rect">
            <a:avLst/>
          </a:prstGeom>
        </p:spPr>
      </p:pic>
      <p:pic>
        <p:nvPicPr>
          <p:cNvPr id="9" name="object 5"/>
          <p:cNvPicPr/>
          <p:nvPr/>
        </p:nvPicPr>
        <p:blipFill rotWithShape="1">
          <a:blip r:embed="rId3" cstate="print"/>
          <a:srcRect r="79471" b="31413"/>
          <a:stretch/>
        </p:blipFill>
        <p:spPr>
          <a:xfrm>
            <a:off x="7371786" y="2132810"/>
            <a:ext cx="1579710" cy="270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3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环境配置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91633" y="1270001"/>
            <a:ext cx="46666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/>
              <a:t>CPU vs. GPU</a:t>
            </a:r>
          </a:p>
          <a:p>
            <a:pPr>
              <a:lnSpc>
                <a:spcPct val="150000"/>
              </a:lnSpc>
            </a:pPr>
            <a:r>
              <a:rPr lang="en-US" altLang="zh-CN" sz="2000" dirty="0" err="1" smtClean="0"/>
              <a:t>PyTorch</a:t>
            </a:r>
            <a:r>
              <a:rPr lang="en-US" altLang="zh-CN" sz="2000" dirty="0" smtClean="0"/>
              <a:t> vs. </a:t>
            </a:r>
            <a:r>
              <a:rPr lang="en-US" altLang="zh-CN" sz="2000" dirty="0" err="1" smtClean="0"/>
              <a:t>TensorFlow</a:t>
            </a:r>
            <a:r>
              <a:rPr lang="en-US" altLang="zh-CN" sz="2000" dirty="0" smtClean="0"/>
              <a:t> vs. </a:t>
            </a:r>
            <a:r>
              <a:rPr lang="en-US" altLang="zh-CN" sz="2000" dirty="0" err="1" smtClean="0"/>
              <a:t>Numpy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Windows vs. Linux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笔记本 </a:t>
            </a:r>
            <a:r>
              <a:rPr lang="en-US" altLang="zh-CN" sz="2000" dirty="0" smtClean="0"/>
              <a:t>vs. </a:t>
            </a:r>
            <a:r>
              <a:rPr lang="zh-CN" altLang="en-US" sz="2000" dirty="0" smtClean="0"/>
              <a:t>台式机 </a:t>
            </a:r>
            <a:r>
              <a:rPr lang="en-US" altLang="zh-CN" sz="2000" dirty="0" smtClean="0"/>
              <a:t>vs. </a:t>
            </a:r>
            <a:r>
              <a:rPr lang="zh-CN" altLang="en-US" sz="2000" dirty="0" smtClean="0"/>
              <a:t>工作站 </a:t>
            </a:r>
            <a:r>
              <a:rPr lang="en-US" altLang="zh-CN" sz="2000" dirty="0" smtClean="0"/>
              <a:t>vs. </a:t>
            </a:r>
            <a:r>
              <a:rPr lang="zh-CN" altLang="en-US" sz="2000" dirty="0" smtClean="0"/>
              <a:t>服务器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648712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PyTorch</a:t>
            </a:r>
            <a:r>
              <a:rPr lang="zh-CN" altLang="en-US" dirty="0" smtClean="0"/>
              <a:t>环境配置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68" y="1594139"/>
            <a:ext cx="9046632" cy="469765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21200" y="990600"/>
            <a:ext cx="300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https://www.anaconda.com/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79962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环境配置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63" y="1917700"/>
            <a:ext cx="3773698" cy="36337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0" y="1850068"/>
            <a:ext cx="7484164" cy="390303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72050" y="12446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Anaconda</a:t>
            </a:r>
            <a:r>
              <a:rPr lang="zh-CN" altLang="en-US" dirty="0" smtClean="0"/>
              <a:t>安装验证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558201" y="5931828"/>
            <a:ext cx="4974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创建环境：</a:t>
            </a:r>
            <a:r>
              <a:rPr lang="en-US" altLang="zh-CN" dirty="0" err="1" smtClean="0"/>
              <a:t>conda</a:t>
            </a:r>
            <a:r>
              <a:rPr lang="en-US" altLang="zh-CN" dirty="0" smtClean="0"/>
              <a:t> create -n </a:t>
            </a:r>
            <a:r>
              <a:rPr lang="en-US" altLang="zh-CN" dirty="0" err="1" smtClean="0"/>
              <a:t>pytorch</a:t>
            </a:r>
            <a:r>
              <a:rPr lang="en-US" altLang="zh-CN" dirty="0" smtClean="0"/>
              <a:t> python=3.7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798931" y="6288668"/>
            <a:ext cx="24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 smtClean="0"/>
              <a:t>conda</a:t>
            </a:r>
            <a:r>
              <a:rPr lang="en-US" altLang="zh-CN" dirty="0" smtClean="0"/>
              <a:t> activate </a:t>
            </a:r>
            <a:r>
              <a:rPr lang="en-US" altLang="zh-CN" dirty="0" err="1" smtClean="0"/>
              <a:t>pytorch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95111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环境配置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11" y="1630680"/>
            <a:ext cx="9469894" cy="49174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177231" y="1181477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https://pytorch.org/</a:t>
            </a:r>
          </a:p>
        </p:txBody>
      </p:sp>
      <p:sp>
        <p:nvSpPr>
          <p:cNvPr id="9" name="矩形 8"/>
          <p:cNvSpPr/>
          <p:nvPr/>
        </p:nvSpPr>
        <p:spPr>
          <a:xfrm>
            <a:off x="4936431" y="1181477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GPU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Nvidia</a:t>
            </a:r>
            <a:r>
              <a:rPr lang="zh-CN" altLang="en-US" dirty="0" smtClean="0"/>
              <a:t>独立显卡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93635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环境配置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965325"/>
            <a:ext cx="9134475" cy="27241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52913" y="1420237"/>
            <a:ext cx="568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GPU</a:t>
            </a:r>
            <a:r>
              <a:rPr lang="zh-CN" altLang="en-US" dirty="0" smtClean="0"/>
              <a:t>的，驱动需大于</a:t>
            </a:r>
            <a:r>
              <a:rPr lang="en-US" altLang="zh-CN" dirty="0" smtClean="0"/>
              <a:t>450</a:t>
            </a:r>
            <a:r>
              <a:rPr lang="zh-CN" altLang="en-US" dirty="0" smtClean="0"/>
              <a:t>，否则需要更新显卡驱动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465060" y="1059815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err="1" smtClean="0"/>
              <a:t>nvidia-smi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59229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环境配置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234" y="1580690"/>
            <a:ext cx="9199033" cy="477678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09541" y="1161534"/>
            <a:ext cx="5782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https://www.nvidia.com/download/index.aspx?lang=CN</a:t>
            </a:r>
          </a:p>
        </p:txBody>
      </p:sp>
      <p:sp>
        <p:nvSpPr>
          <p:cNvPr id="5" name="矩形 4"/>
          <p:cNvSpPr/>
          <p:nvPr/>
        </p:nvSpPr>
        <p:spPr>
          <a:xfrm>
            <a:off x="5446750" y="792202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更新驱动</a:t>
            </a:r>
          </a:p>
        </p:txBody>
      </p:sp>
    </p:spTree>
    <p:extLst>
      <p:ext uri="{BB962C8B-B14F-4D97-AF65-F5344CB8AC3E}">
        <p14:creationId xmlns:p14="http://schemas.microsoft.com/office/powerpoint/2010/main" val="29064309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环境配置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1264919"/>
            <a:ext cx="9874664" cy="51276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77231" y="836037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CPU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69227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环境配置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2400300"/>
            <a:ext cx="11744325" cy="20574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125188" y="1703401"/>
            <a:ext cx="1941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PyTorch</a:t>
            </a:r>
            <a:r>
              <a:rPr lang="zh-CN" altLang="en-US" dirty="0" smtClean="0"/>
              <a:t>安装验证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53856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MNIST</a:t>
            </a:r>
            <a:r>
              <a:rPr lang="zh-CN" altLang="en-US" dirty="0" smtClean="0"/>
              <a:t>手写数字识别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19327" y="1068881"/>
            <a:ext cx="7032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数据读入 → 模型构造 → 循环读数据、前向传播、反向传播 → 测试</a:t>
            </a:r>
            <a:endParaRPr lang="zh-CN" altLang="en-US" dirty="0"/>
          </a:p>
        </p:txBody>
      </p:sp>
      <p:sp>
        <p:nvSpPr>
          <p:cNvPr id="6" name="object 3"/>
          <p:cNvSpPr/>
          <p:nvPr/>
        </p:nvSpPr>
        <p:spPr>
          <a:xfrm>
            <a:off x="2935223" y="2013204"/>
            <a:ext cx="859790" cy="2124710"/>
          </a:xfrm>
          <a:custGeom>
            <a:avLst/>
            <a:gdLst/>
            <a:ahLst/>
            <a:cxnLst/>
            <a:rect l="l" t="t" r="r" b="b"/>
            <a:pathLst>
              <a:path w="859789" h="2124710">
                <a:moveTo>
                  <a:pt x="0" y="644651"/>
                </a:moveTo>
                <a:lnTo>
                  <a:pt x="644651" y="0"/>
                </a:lnTo>
                <a:lnTo>
                  <a:pt x="859536" y="0"/>
                </a:lnTo>
                <a:lnTo>
                  <a:pt x="859536" y="1479804"/>
                </a:lnTo>
                <a:lnTo>
                  <a:pt x="214883" y="2124456"/>
                </a:lnTo>
                <a:lnTo>
                  <a:pt x="0" y="2124456"/>
                </a:lnTo>
                <a:lnTo>
                  <a:pt x="0" y="644651"/>
                </a:lnTo>
                <a:close/>
              </a:path>
              <a:path w="859789" h="2124710">
                <a:moveTo>
                  <a:pt x="0" y="644651"/>
                </a:moveTo>
                <a:lnTo>
                  <a:pt x="214883" y="644651"/>
                </a:lnTo>
                <a:lnTo>
                  <a:pt x="859536" y="0"/>
                </a:lnTo>
              </a:path>
              <a:path w="859789" h="2124710">
                <a:moveTo>
                  <a:pt x="214883" y="644651"/>
                </a:moveTo>
                <a:lnTo>
                  <a:pt x="214883" y="2124456"/>
                </a:lnTo>
              </a:path>
            </a:pathLst>
          </a:custGeom>
          <a:ln w="1219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/>
          <p:nvPr/>
        </p:nvSpPr>
        <p:spPr>
          <a:xfrm>
            <a:off x="4907279" y="2647188"/>
            <a:ext cx="591820" cy="1490980"/>
          </a:xfrm>
          <a:custGeom>
            <a:avLst/>
            <a:gdLst/>
            <a:ahLst/>
            <a:cxnLst/>
            <a:rect l="l" t="t" r="r" b="b"/>
            <a:pathLst>
              <a:path w="591820" h="1490979">
                <a:moveTo>
                  <a:pt x="0" y="415798"/>
                </a:moveTo>
                <a:lnTo>
                  <a:pt x="415798" y="0"/>
                </a:lnTo>
                <a:lnTo>
                  <a:pt x="591312" y="0"/>
                </a:lnTo>
                <a:lnTo>
                  <a:pt x="591312" y="1074674"/>
                </a:lnTo>
                <a:lnTo>
                  <a:pt x="175514" y="1490472"/>
                </a:lnTo>
                <a:lnTo>
                  <a:pt x="0" y="1490472"/>
                </a:lnTo>
                <a:lnTo>
                  <a:pt x="0" y="415798"/>
                </a:lnTo>
                <a:close/>
              </a:path>
              <a:path w="591820" h="1490979">
                <a:moveTo>
                  <a:pt x="0" y="415798"/>
                </a:moveTo>
                <a:lnTo>
                  <a:pt x="175514" y="415798"/>
                </a:lnTo>
                <a:lnTo>
                  <a:pt x="591312" y="0"/>
                </a:lnTo>
              </a:path>
              <a:path w="591820" h="1490979">
                <a:moveTo>
                  <a:pt x="175514" y="415798"/>
                </a:moveTo>
                <a:lnTo>
                  <a:pt x="175514" y="1490472"/>
                </a:lnTo>
              </a:path>
            </a:pathLst>
          </a:custGeom>
          <a:ln w="1219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6612635" y="3121151"/>
            <a:ext cx="710565" cy="1016635"/>
          </a:xfrm>
          <a:custGeom>
            <a:avLst/>
            <a:gdLst/>
            <a:ahLst/>
            <a:cxnLst/>
            <a:rect l="l" t="t" r="r" b="b"/>
            <a:pathLst>
              <a:path w="710565" h="1016635">
                <a:moveTo>
                  <a:pt x="0" y="347218"/>
                </a:moveTo>
                <a:lnTo>
                  <a:pt x="347218" y="0"/>
                </a:lnTo>
                <a:lnTo>
                  <a:pt x="710184" y="0"/>
                </a:lnTo>
                <a:lnTo>
                  <a:pt x="710184" y="669290"/>
                </a:lnTo>
                <a:lnTo>
                  <a:pt x="362966" y="1016508"/>
                </a:lnTo>
                <a:lnTo>
                  <a:pt x="0" y="1016508"/>
                </a:lnTo>
                <a:lnTo>
                  <a:pt x="0" y="347218"/>
                </a:lnTo>
                <a:close/>
              </a:path>
              <a:path w="710565" h="1016635">
                <a:moveTo>
                  <a:pt x="0" y="347218"/>
                </a:moveTo>
                <a:lnTo>
                  <a:pt x="362966" y="347218"/>
                </a:lnTo>
                <a:lnTo>
                  <a:pt x="710184" y="0"/>
                </a:lnTo>
              </a:path>
              <a:path w="710565" h="1016635">
                <a:moveTo>
                  <a:pt x="362966" y="347218"/>
                </a:moveTo>
                <a:lnTo>
                  <a:pt x="362966" y="1016508"/>
                </a:lnTo>
              </a:path>
            </a:pathLst>
          </a:custGeom>
          <a:ln w="1219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8436864" y="3436620"/>
            <a:ext cx="568960" cy="701040"/>
          </a:xfrm>
          <a:custGeom>
            <a:avLst/>
            <a:gdLst/>
            <a:ahLst/>
            <a:cxnLst/>
            <a:rect l="l" t="t" r="r" b="b"/>
            <a:pathLst>
              <a:path w="568959" h="701039">
                <a:moveTo>
                  <a:pt x="0" y="210565"/>
                </a:moveTo>
                <a:lnTo>
                  <a:pt x="210565" y="0"/>
                </a:lnTo>
                <a:lnTo>
                  <a:pt x="568451" y="0"/>
                </a:lnTo>
                <a:lnTo>
                  <a:pt x="568451" y="490473"/>
                </a:lnTo>
                <a:lnTo>
                  <a:pt x="357885" y="701039"/>
                </a:lnTo>
                <a:lnTo>
                  <a:pt x="0" y="701039"/>
                </a:lnTo>
                <a:lnTo>
                  <a:pt x="0" y="210565"/>
                </a:lnTo>
                <a:close/>
              </a:path>
              <a:path w="568959" h="701039">
                <a:moveTo>
                  <a:pt x="0" y="210565"/>
                </a:moveTo>
                <a:lnTo>
                  <a:pt x="357885" y="210565"/>
                </a:lnTo>
                <a:lnTo>
                  <a:pt x="568451" y="0"/>
                </a:lnTo>
              </a:path>
              <a:path w="568959" h="701039">
                <a:moveTo>
                  <a:pt x="357885" y="210565"/>
                </a:moveTo>
                <a:lnTo>
                  <a:pt x="357885" y="701039"/>
                </a:lnTo>
              </a:path>
            </a:pathLst>
          </a:custGeom>
          <a:ln w="1219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7"/>
          <p:cNvGrpSpPr/>
          <p:nvPr/>
        </p:nvGrpSpPr>
        <p:grpSpPr>
          <a:xfrm>
            <a:off x="10061447" y="2284476"/>
            <a:ext cx="474345" cy="1859280"/>
            <a:chOff x="10061447" y="2284476"/>
            <a:chExt cx="474345" cy="1859280"/>
          </a:xfrm>
        </p:grpSpPr>
        <p:sp>
          <p:nvSpPr>
            <p:cNvPr id="11" name="object 8"/>
            <p:cNvSpPr/>
            <p:nvPr/>
          </p:nvSpPr>
          <p:spPr>
            <a:xfrm>
              <a:off x="10067543" y="2290572"/>
              <a:ext cx="462280" cy="1847214"/>
            </a:xfrm>
            <a:custGeom>
              <a:avLst/>
              <a:gdLst/>
              <a:ahLst/>
              <a:cxnLst/>
              <a:rect l="l" t="t" r="r" b="b"/>
              <a:pathLst>
                <a:path w="462279" h="1847214">
                  <a:moveTo>
                    <a:pt x="0" y="76962"/>
                  </a:moveTo>
                  <a:lnTo>
                    <a:pt x="6042" y="46988"/>
                  </a:lnTo>
                  <a:lnTo>
                    <a:pt x="22526" y="22526"/>
                  </a:lnTo>
                  <a:lnTo>
                    <a:pt x="46988" y="6042"/>
                  </a:lnTo>
                  <a:lnTo>
                    <a:pt x="76961" y="0"/>
                  </a:lnTo>
                  <a:lnTo>
                    <a:pt x="384809" y="0"/>
                  </a:lnTo>
                  <a:lnTo>
                    <a:pt x="414783" y="6042"/>
                  </a:lnTo>
                  <a:lnTo>
                    <a:pt x="439245" y="22526"/>
                  </a:lnTo>
                  <a:lnTo>
                    <a:pt x="455729" y="46988"/>
                  </a:lnTo>
                  <a:lnTo>
                    <a:pt x="461772" y="76962"/>
                  </a:lnTo>
                  <a:lnTo>
                    <a:pt x="461772" y="1770126"/>
                  </a:lnTo>
                  <a:lnTo>
                    <a:pt x="455729" y="1800099"/>
                  </a:lnTo>
                  <a:lnTo>
                    <a:pt x="439245" y="1824561"/>
                  </a:lnTo>
                  <a:lnTo>
                    <a:pt x="414783" y="1841045"/>
                  </a:lnTo>
                  <a:lnTo>
                    <a:pt x="384809" y="1847088"/>
                  </a:lnTo>
                  <a:lnTo>
                    <a:pt x="76961" y="1847088"/>
                  </a:lnTo>
                  <a:lnTo>
                    <a:pt x="46988" y="1841045"/>
                  </a:lnTo>
                  <a:lnTo>
                    <a:pt x="22526" y="1824561"/>
                  </a:lnTo>
                  <a:lnTo>
                    <a:pt x="6042" y="1800099"/>
                  </a:lnTo>
                  <a:lnTo>
                    <a:pt x="0" y="1770126"/>
                  </a:lnTo>
                  <a:lnTo>
                    <a:pt x="0" y="76962"/>
                  </a:lnTo>
                  <a:close/>
                </a:path>
              </a:pathLst>
            </a:custGeom>
            <a:ln w="12191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2699" y="2348484"/>
              <a:ext cx="251460" cy="252984"/>
            </a:xfrm>
            <a:prstGeom prst="rect">
              <a:avLst/>
            </a:prstGeom>
          </p:spPr>
        </p:pic>
        <p:pic>
          <p:nvPicPr>
            <p:cNvPr id="13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2699" y="2932176"/>
              <a:ext cx="251460" cy="252984"/>
            </a:xfrm>
            <a:prstGeom prst="rect">
              <a:avLst/>
            </a:prstGeom>
          </p:spPr>
        </p:pic>
        <p:pic>
          <p:nvPicPr>
            <p:cNvPr id="14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2699" y="2641092"/>
              <a:ext cx="251460" cy="252984"/>
            </a:xfrm>
            <a:prstGeom prst="rect">
              <a:avLst/>
            </a:prstGeom>
          </p:spPr>
        </p:pic>
        <p:pic>
          <p:nvPicPr>
            <p:cNvPr id="15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2699" y="3224784"/>
              <a:ext cx="251460" cy="252984"/>
            </a:xfrm>
            <a:prstGeom prst="rect">
              <a:avLst/>
            </a:prstGeom>
          </p:spPr>
        </p:pic>
        <p:pic>
          <p:nvPicPr>
            <p:cNvPr id="16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2699" y="3517392"/>
              <a:ext cx="251460" cy="251460"/>
            </a:xfrm>
            <a:prstGeom prst="rect">
              <a:avLst/>
            </a:prstGeom>
          </p:spPr>
        </p:pic>
        <p:pic>
          <p:nvPicPr>
            <p:cNvPr id="17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2699" y="3808476"/>
              <a:ext cx="251460" cy="252983"/>
            </a:xfrm>
            <a:prstGeom prst="rect">
              <a:avLst/>
            </a:prstGeom>
          </p:spPr>
        </p:pic>
      </p:grpSp>
      <p:pic>
        <p:nvPicPr>
          <p:cNvPr id="18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9327" y="2883407"/>
            <a:ext cx="1056132" cy="1051559"/>
          </a:xfrm>
          <a:prstGeom prst="rect">
            <a:avLst/>
          </a:prstGeom>
        </p:spPr>
      </p:pic>
      <p:sp>
        <p:nvSpPr>
          <p:cNvPr id="19" name="object 16"/>
          <p:cNvSpPr txBox="1"/>
          <p:nvPr/>
        </p:nvSpPr>
        <p:spPr>
          <a:xfrm>
            <a:off x="412800" y="2384552"/>
            <a:ext cx="1608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mbria Math"/>
                <a:cs typeface="Cambria Math"/>
              </a:rPr>
              <a:t>(𝑏</a:t>
            </a:r>
            <a:r>
              <a:rPr sz="1800" spc="5" dirty="0">
                <a:latin typeface="Cambria Math"/>
                <a:cs typeface="Cambria Math"/>
              </a:rPr>
              <a:t>𝑎</a:t>
            </a:r>
            <a:r>
              <a:rPr sz="1800" dirty="0">
                <a:latin typeface="Cambria Math"/>
                <a:cs typeface="Cambria Math"/>
              </a:rPr>
              <a:t>𝑡𝑐</a:t>
            </a:r>
            <a:r>
              <a:rPr sz="1800" spc="30" dirty="0">
                <a:latin typeface="Cambria Math"/>
                <a:cs typeface="Cambria Math"/>
              </a:rPr>
              <a:t>ℎ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10" dirty="0">
                <a:latin typeface="Cambria Math"/>
                <a:cs typeface="Cambria Math"/>
              </a:rPr>
              <a:t>1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-5" dirty="0">
                <a:latin typeface="Cambria Math"/>
                <a:cs typeface="Cambria Math"/>
              </a:rPr>
              <a:t>28</a:t>
            </a:r>
            <a:r>
              <a:rPr sz="1800" spc="10" dirty="0">
                <a:latin typeface="Cambria Math"/>
                <a:cs typeface="Cambria Math"/>
              </a:rPr>
              <a:t>,</a:t>
            </a:r>
            <a:r>
              <a:rPr sz="1800" spc="-5" dirty="0">
                <a:latin typeface="Cambria Math"/>
                <a:cs typeface="Cambria Math"/>
              </a:rPr>
              <a:t>28</a:t>
            </a:r>
            <a:r>
              <a:rPr sz="180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0" name="object 17"/>
          <p:cNvSpPr/>
          <p:nvPr/>
        </p:nvSpPr>
        <p:spPr>
          <a:xfrm>
            <a:off x="1944623" y="3657600"/>
            <a:ext cx="821690" cy="231775"/>
          </a:xfrm>
          <a:custGeom>
            <a:avLst/>
            <a:gdLst/>
            <a:ahLst/>
            <a:cxnLst/>
            <a:rect l="l" t="t" r="r" b="b"/>
            <a:pathLst>
              <a:path w="821689" h="231775">
                <a:moveTo>
                  <a:pt x="705612" y="0"/>
                </a:moveTo>
                <a:lnTo>
                  <a:pt x="705612" y="57912"/>
                </a:lnTo>
                <a:lnTo>
                  <a:pt x="0" y="57912"/>
                </a:lnTo>
                <a:lnTo>
                  <a:pt x="0" y="173736"/>
                </a:lnTo>
                <a:lnTo>
                  <a:pt x="705612" y="173736"/>
                </a:lnTo>
                <a:lnTo>
                  <a:pt x="705612" y="231648"/>
                </a:lnTo>
                <a:lnTo>
                  <a:pt x="821436" y="115824"/>
                </a:lnTo>
                <a:lnTo>
                  <a:pt x="705612" y="0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/>
          <p:cNvSpPr/>
          <p:nvPr/>
        </p:nvSpPr>
        <p:spPr>
          <a:xfrm>
            <a:off x="3965447" y="3657600"/>
            <a:ext cx="821690" cy="231775"/>
          </a:xfrm>
          <a:custGeom>
            <a:avLst/>
            <a:gdLst/>
            <a:ahLst/>
            <a:cxnLst/>
            <a:rect l="l" t="t" r="r" b="b"/>
            <a:pathLst>
              <a:path w="821689" h="231775">
                <a:moveTo>
                  <a:pt x="705612" y="0"/>
                </a:moveTo>
                <a:lnTo>
                  <a:pt x="705612" y="57912"/>
                </a:lnTo>
                <a:lnTo>
                  <a:pt x="0" y="57912"/>
                </a:lnTo>
                <a:lnTo>
                  <a:pt x="0" y="173736"/>
                </a:lnTo>
                <a:lnTo>
                  <a:pt x="705612" y="173736"/>
                </a:lnTo>
                <a:lnTo>
                  <a:pt x="705612" y="231648"/>
                </a:lnTo>
                <a:lnTo>
                  <a:pt x="821436" y="115824"/>
                </a:lnTo>
                <a:lnTo>
                  <a:pt x="70561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/>
          <p:cNvSpPr/>
          <p:nvPr/>
        </p:nvSpPr>
        <p:spPr>
          <a:xfrm>
            <a:off x="5644896" y="3657600"/>
            <a:ext cx="821690" cy="231775"/>
          </a:xfrm>
          <a:custGeom>
            <a:avLst/>
            <a:gdLst/>
            <a:ahLst/>
            <a:cxnLst/>
            <a:rect l="l" t="t" r="r" b="b"/>
            <a:pathLst>
              <a:path w="821689" h="231775">
                <a:moveTo>
                  <a:pt x="705612" y="0"/>
                </a:moveTo>
                <a:lnTo>
                  <a:pt x="705612" y="57912"/>
                </a:lnTo>
                <a:lnTo>
                  <a:pt x="0" y="57912"/>
                </a:lnTo>
                <a:lnTo>
                  <a:pt x="0" y="173736"/>
                </a:lnTo>
                <a:lnTo>
                  <a:pt x="705612" y="173736"/>
                </a:lnTo>
                <a:lnTo>
                  <a:pt x="705612" y="231648"/>
                </a:lnTo>
                <a:lnTo>
                  <a:pt x="821436" y="115824"/>
                </a:lnTo>
                <a:lnTo>
                  <a:pt x="705612" y="0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/>
          <p:cNvSpPr/>
          <p:nvPr/>
        </p:nvSpPr>
        <p:spPr>
          <a:xfrm>
            <a:off x="7490459" y="3657600"/>
            <a:ext cx="821690" cy="231775"/>
          </a:xfrm>
          <a:custGeom>
            <a:avLst/>
            <a:gdLst/>
            <a:ahLst/>
            <a:cxnLst/>
            <a:rect l="l" t="t" r="r" b="b"/>
            <a:pathLst>
              <a:path w="821690" h="231775">
                <a:moveTo>
                  <a:pt x="705612" y="0"/>
                </a:moveTo>
                <a:lnTo>
                  <a:pt x="705612" y="57912"/>
                </a:lnTo>
                <a:lnTo>
                  <a:pt x="0" y="57912"/>
                </a:lnTo>
                <a:lnTo>
                  <a:pt x="0" y="173736"/>
                </a:lnTo>
                <a:lnTo>
                  <a:pt x="705612" y="173736"/>
                </a:lnTo>
                <a:lnTo>
                  <a:pt x="705612" y="231648"/>
                </a:lnTo>
                <a:lnTo>
                  <a:pt x="821436" y="115824"/>
                </a:lnTo>
                <a:lnTo>
                  <a:pt x="70561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/>
          <p:cNvSpPr/>
          <p:nvPr/>
        </p:nvSpPr>
        <p:spPr>
          <a:xfrm>
            <a:off x="9116568" y="3657600"/>
            <a:ext cx="821690" cy="231775"/>
          </a:xfrm>
          <a:custGeom>
            <a:avLst/>
            <a:gdLst/>
            <a:ahLst/>
            <a:cxnLst/>
            <a:rect l="l" t="t" r="r" b="b"/>
            <a:pathLst>
              <a:path w="821690" h="231775">
                <a:moveTo>
                  <a:pt x="705611" y="0"/>
                </a:moveTo>
                <a:lnTo>
                  <a:pt x="705611" y="57912"/>
                </a:lnTo>
                <a:lnTo>
                  <a:pt x="0" y="57912"/>
                </a:lnTo>
                <a:lnTo>
                  <a:pt x="0" y="173736"/>
                </a:lnTo>
                <a:lnTo>
                  <a:pt x="705611" y="173736"/>
                </a:lnTo>
                <a:lnTo>
                  <a:pt x="705611" y="231648"/>
                </a:lnTo>
                <a:lnTo>
                  <a:pt x="821435" y="115824"/>
                </a:lnTo>
                <a:lnTo>
                  <a:pt x="705611" y="0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/>
          <p:cNvSpPr txBox="1"/>
          <p:nvPr/>
        </p:nvSpPr>
        <p:spPr>
          <a:xfrm>
            <a:off x="1573022" y="4411802"/>
            <a:ext cx="1565275" cy="138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45"/>
              </a:lnSpc>
              <a:spcBef>
                <a:spcPts val="100"/>
              </a:spcBef>
            </a:pPr>
            <a:r>
              <a:rPr sz="1800" spc="-5" dirty="0">
                <a:latin typeface="微软雅黑"/>
                <a:cs typeface="微软雅黑"/>
              </a:rPr>
              <a:t>Conv2d</a:t>
            </a:r>
            <a:r>
              <a:rPr sz="1800" spc="-20" dirty="0">
                <a:latin typeface="微软雅黑"/>
                <a:cs typeface="微软雅黑"/>
              </a:rPr>
              <a:t> </a:t>
            </a:r>
            <a:r>
              <a:rPr sz="1800" spc="-10" dirty="0">
                <a:latin typeface="微软雅黑"/>
                <a:cs typeface="微软雅黑"/>
              </a:rPr>
              <a:t>Layer</a:t>
            </a:r>
            <a:endParaRPr sz="1800" dirty="0">
              <a:latin typeface="微软雅黑"/>
              <a:cs typeface="微软雅黑"/>
            </a:endParaRPr>
          </a:p>
          <a:p>
            <a:pPr algn="ctr">
              <a:lnSpc>
                <a:spcPts val="2145"/>
              </a:lnSpc>
            </a:pPr>
            <a:r>
              <a:rPr sz="1800" dirty="0">
                <a:latin typeface="Cambria Math"/>
                <a:cs typeface="Cambria Math"/>
              </a:rPr>
              <a:t>𝑓𝑖𝑙𝑡𝑒𝑟:</a:t>
            </a:r>
            <a:r>
              <a:rPr sz="1800" spc="27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5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-2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5</a:t>
            </a:r>
          </a:p>
          <a:p>
            <a:pPr algn="ctr">
              <a:lnSpc>
                <a:spcPct val="100000"/>
              </a:lnSpc>
            </a:pPr>
            <a:r>
              <a:rPr sz="1800" spc="-105" dirty="0">
                <a:latin typeface="Cambria Math"/>
                <a:cs typeface="Cambria Math"/>
              </a:rPr>
              <a:t>𝐶</a:t>
            </a:r>
            <a:r>
              <a:rPr sz="1950" spc="240" baseline="-14957" dirty="0">
                <a:latin typeface="Cambria Math"/>
                <a:cs typeface="Cambria Math"/>
              </a:rPr>
              <a:t>𝑖</a:t>
            </a:r>
            <a:r>
              <a:rPr sz="1950" spc="412" baseline="-14957" dirty="0">
                <a:latin typeface="Cambria Math"/>
                <a:cs typeface="Cambria Math"/>
              </a:rPr>
              <a:t>𝑛</a:t>
            </a:r>
            <a:r>
              <a:rPr sz="1800" dirty="0">
                <a:latin typeface="Cambria Math"/>
                <a:cs typeface="Cambria Math"/>
              </a:rPr>
              <a:t>:</a:t>
            </a:r>
            <a:r>
              <a:rPr sz="1800" spc="-10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1</a:t>
            </a:r>
          </a:p>
          <a:p>
            <a:pPr algn="ctr">
              <a:lnSpc>
                <a:spcPct val="100000"/>
              </a:lnSpc>
            </a:pPr>
            <a:r>
              <a:rPr sz="1800" spc="-105" dirty="0">
                <a:latin typeface="Cambria Math"/>
                <a:cs typeface="Cambria Math"/>
              </a:rPr>
              <a:t>𝐶</a:t>
            </a:r>
            <a:r>
              <a:rPr sz="1950" spc="262" baseline="-14957" dirty="0">
                <a:latin typeface="Cambria Math"/>
                <a:cs typeface="Cambria Math"/>
              </a:rPr>
              <a:t>𝑜𝑢</a:t>
            </a:r>
            <a:r>
              <a:rPr sz="1950" spc="405" baseline="-14957" dirty="0">
                <a:latin typeface="Cambria Math"/>
                <a:cs typeface="Cambria Math"/>
              </a:rPr>
              <a:t>𝑡</a:t>
            </a:r>
            <a:r>
              <a:rPr sz="1800" dirty="0">
                <a:latin typeface="Cambria Math"/>
                <a:cs typeface="Cambria Math"/>
              </a:rPr>
              <a:t>:</a:t>
            </a:r>
            <a:r>
              <a:rPr sz="1800" spc="-105" dirty="0">
                <a:latin typeface="Cambria Math"/>
                <a:cs typeface="Cambria Math"/>
              </a:rPr>
              <a:t> </a:t>
            </a:r>
            <a:r>
              <a:rPr sz="1800" dirty="0" smtClean="0">
                <a:latin typeface="Cambria Math"/>
                <a:cs typeface="Cambria Math"/>
              </a:rPr>
              <a:t>1</a:t>
            </a:r>
            <a:r>
              <a:rPr lang="en-US" sz="1800" dirty="0" smtClean="0">
                <a:latin typeface="Cambria Math"/>
                <a:cs typeface="Cambria Math"/>
              </a:rPr>
              <a:t>6</a:t>
            </a:r>
          </a:p>
          <a:p>
            <a:pPr algn="ctr">
              <a:lnSpc>
                <a:spcPct val="100000"/>
              </a:lnSpc>
            </a:pPr>
            <a:r>
              <a:rPr lang="en-US" dirty="0" smtClean="0">
                <a:latin typeface="Cambria Math"/>
                <a:cs typeface="Cambria Math"/>
              </a:rPr>
              <a:t>padding: 2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26" name="object 23"/>
          <p:cNvSpPr txBox="1"/>
          <p:nvPr/>
        </p:nvSpPr>
        <p:spPr>
          <a:xfrm>
            <a:off x="3525392" y="4411802"/>
            <a:ext cx="1504315" cy="570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45"/>
              </a:lnSpc>
              <a:spcBef>
                <a:spcPts val="100"/>
              </a:spcBef>
            </a:pPr>
            <a:r>
              <a:rPr sz="1800" spc="-15" dirty="0">
                <a:latin typeface="微软雅黑"/>
                <a:cs typeface="微软雅黑"/>
              </a:rPr>
              <a:t>Pooling</a:t>
            </a:r>
            <a:r>
              <a:rPr sz="1800" spc="-50" dirty="0">
                <a:latin typeface="微软雅黑"/>
                <a:cs typeface="微软雅黑"/>
              </a:rPr>
              <a:t> </a:t>
            </a:r>
            <a:r>
              <a:rPr sz="1800" spc="-10" dirty="0">
                <a:latin typeface="微软雅黑"/>
                <a:cs typeface="微软雅黑"/>
              </a:rPr>
              <a:t>Layer</a:t>
            </a:r>
            <a:endParaRPr sz="1800">
              <a:latin typeface="微软雅黑"/>
              <a:cs typeface="微软雅黑"/>
            </a:endParaRPr>
          </a:p>
          <a:p>
            <a:pPr algn="ctr">
              <a:lnSpc>
                <a:spcPts val="2145"/>
              </a:lnSpc>
            </a:pPr>
            <a:r>
              <a:rPr sz="1800" spc="-5" dirty="0">
                <a:latin typeface="Cambria Math"/>
                <a:cs typeface="Cambria Math"/>
              </a:rPr>
              <a:t>𝑓</a:t>
            </a:r>
            <a:r>
              <a:rPr sz="1800" dirty="0">
                <a:latin typeface="Cambria Math"/>
                <a:cs typeface="Cambria Math"/>
              </a:rPr>
              <a:t>𝑖𝑙𝑡</a:t>
            </a:r>
            <a:r>
              <a:rPr sz="1800" spc="-10" dirty="0">
                <a:latin typeface="Cambria Math"/>
                <a:cs typeface="Cambria Math"/>
              </a:rPr>
              <a:t>𝑒</a:t>
            </a:r>
            <a:r>
              <a:rPr sz="1800" spc="40" dirty="0">
                <a:latin typeface="Cambria Math"/>
                <a:cs typeface="Cambria Math"/>
              </a:rPr>
              <a:t>𝑟</a:t>
            </a:r>
            <a:r>
              <a:rPr sz="1800" dirty="0">
                <a:latin typeface="Cambria Math"/>
                <a:cs typeface="Cambria Math"/>
              </a:rPr>
              <a:t>: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2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2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7" name="object 24"/>
          <p:cNvSpPr txBox="1"/>
          <p:nvPr/>
        </p:nvSpPr>
        <p:spPr>
          <a:xfrm>
            <a:off x="5273675" y="4411802"/>
            <a:ext cx="1564640" cy="138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45"/>
              </a:lnSpc>
              <a:spcBef>
                <a:spcPts val="100"/>
              </a:spcBef>
            </a:pPr>
            <a:r>
              <a:rPr sz="1800" spc="-5" dirty="0">
                <a:latin typeface="微软雅黑"/>
                <a:cs typeface="微软雅黑"/>
              </a:rPr>
              <a:t>Conv2d</a:t>
            </a:r>
            <a:r>
              <a:rPr sz="1800" spc="-25" dirty="0">
                <a:latin typeface="微软雅黑"/>
                <a:cs typeface="微软雅黑"/>
              </a:rPr>
              <a:t> </a:t>
            </a:r>
            <a:r>
              <a:rPr sz="1800" spc="-10" dirty="0">
                <a:latin typeface="微软雅黑"/>
                <a:cs typeface="微软雅黑"/>
              </a:rPr>
              <a:t>Layer</a:t>
            </a:r>
            <a:endParaRPr sz="1800" dirty="0">
              <a:latin typeface="微软雅黑"/>
              <a:cs typeface="微软雅黑"/>
            </a:endParaRPr>
          </a:p>
          <a:p>
            <a:pPr algn="ctr">
              <a:lnSpc>
                <a:spcPts val="2145"/>
              </a:lnSpc>
            </a:pPr>
            <a:r>
              <a:rPr sz="1800" dirty="0">
                <a:latin typeface="Cambria Math"/>
                <a:cs typeface="Cambria Math"/>
              </a:rPr>
              <a:t>𝑓𝑖𝑙𝑡𝑒𝑟:</a:t>
            </a:r>
            <a:r>
              <a:rPr sz="1800" spc="27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5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-2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5</a:t>
            </a:r>
          </a:p>
          <a:p>
            <a:pPr algn="ctr">
              <a:lnSpc>
                <a:spcPct val="100000"/>
              </a:lnSpc>
            </a:pPr>
            <a:r>
              <a:rPr sz="1800" spc="-105" dirty="0">
                <a:latin typeface="Cambria Math"/>
                <a:cs typeface="Cambria Math"/>
              </a:rPr>
              <a:t>𝐶</a:t>
            </a:r>
            <a:r>
              <a:rPr sz="1950" spc="240" baseline="-14957" dirty="0">
                <a:latin typeface="Cambria Math"/>
                <a:cs typeface="Cambria Math"/>
              </a:rPr>
              <a:t>𝑖</a:t>
            </a:r>
            <a:r>
              <a:rPr sz="1950" spc="412" baseline="-14957" dirty="0">
                <a:latin typeface="Cambria Math"/>
                <a:cs typeface="Cambria Math"/>
              </a:rPr>
              <a:t>𝑛</a:t>
            </a:r>
            <a:r>
              <a:rPr sz="1800" dirty="0">
                <a:latin typeface="Cambria Math"/>
                <a:cs typeface="Cambria Math"/>
              </a:rPr>
              <a:t>:</a:t>
            </a:r>
            <a:r>
              <a:rPr sz="1800" spc="-105" dirty="0">
                <a:latin typeface="Cambria Math"/>
                <a:cs typeface="Cambria Math"/>
              </a:rPr>
              <a:t> </a:t>
            </a:r>
            <a:r>
              <a:rPr sz="1800" spc="-5" dirty="0" smtClean="0">
                <a:latin typeface="Cambria Math"/>
                <a:cs typeface="Cambria Math"/>
              </a:rPr>
              <a:t>1</a:t>
            </a:r>
            <a:r>
              <a:rPr lang="en-US" sz="1800" spc="-5" dirty="0" smtClean="0">
                <a:latin typeface="Cambria Math"/>
                <a:cs typeface="Cambria Math"/>
              </a:rPr>
              <a:t>6</a:t>
            </a:r>
            <a:endParaRPr sz="1800" dirty="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</a:pPr>
            <a:r>
              <a:rPr sz="1800" spc="-105" dirty="0">
                <a:latin typeface="Cambria Math"/>
                <a:cs typeface="Cambria Math"/>
              </a:rPr>
              <a:t>𝐶</a:t>
            </a:r>
            <a:r>
              <a:rPr sz="1950" spc="262" baseline="-14957" dirty="0">
                <a:latin typeface="Cambria Math"/>
                <a:cs typeface="Cambria Math"/>
              </a:rPr>
              <a:t>𝑜𝑢</a:t>
            </a:r>
            <a:r>
              <a:rPr sz="1950" spc="405" baseline="-14957" dirty="0">
                <a:latin typeface="Cambria Math"/>
                <a:cs typeface="Cambria Math"/>
              </a:rPr>
              <a:t>𝑡</a:t>
            </a:r>
            <a:r>
              <a:rPr sz="1800" dirty="0">
                <a:latin typeface="Cambria Math"/>
                <a:cs typeface="Cambria Math"/>
              </a:rPr>
              <a:t>:</a:t>
            </a:r>
            <a:r>
              <a:rPr sz="1800" spc="-105" dirty="0">
                <a:latin typeface="Cambria Math"/>
                <a:cs typeface="Cambria Math"/>
              </a:rPr>
              <a:t> </a:t>
            </a:r>
            <a:r>
              <a:rPr lang="en-US" spc="-5" dirty="0" smtClean="0">
                <a:latin typeface="Cambria Math"/>
                <a:cs typeface="Cambria Math"/>
              </a:rPr>
              <a:t>32</a:t>
            </a:r>
            <a:endParaRPr lang="en-US" sz="1800" spc="-5" dirty="0" smtClean="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</a:pPr>
            <a:r>
              <a:rPr lang="en-US" spc="-5" dirty="0" smtClean="0">
                <a:latin typeface="Cambria Math"/>
                <a:cs typeface="Cambria Math"/>
              </a:rPr>
              <a:t>padding: 2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28" name="object 25"/>
          <p:cNvSpPr txBox="1"/>
          <p:nvPr/>
        </p:nvSpPr>
        <p:spPr>
          <a:xfrm>
            <a:off x="7149465" y="4411802"/>
            <a:ext cx="1504315" cy="570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45"/>
              </a:lnSpc>
              <a:spcBef>
                <a:spcPts val="100"/>
              </a:spcBef>
            </a:pPr>
            <a:r>
              <a:rPr sz="1800" spc="-15" dirty="0">
                <a:latin typeface="微软雅黑"/>
                <a:cs typeface="微软雅黑"/>
              </a:rPr>
              <a:t>Pooling</a:t>
            </a:r>
            <a:r>
              <a:rPr sz="1800" spc="-50" dirty="0">
                <a:latin typeface="微软雅黑"/>
                <a:cs typeface="微软雅黑"/>
              </a:rPr>
              <a:t> </a:t>
            </a:r>
            <a:r>
              <a:rPr sz="1800" spc="-10" dirty="0">
                <a:latin typeface="微软雅黑"/>
                <a:cs typeface="微软雅黑"/>
              </a:rPr>
              <a:t>Layer</a:t>
            </a:r>
            <a:endParaRPr sz="1800">
              <a:latin typeface="微软雅黑"/>
              <a:cs typeface="微软雅黑"/>
            </a:endParaRPr>
          </a:p>
          <a:p>
            <a:pPr algn="ctr">
              <a:lnSpc>
                <a:spcPts val="2145"/>
              </a:lnSpc>
            </a:pPr>
            <a:r>
              <a:rPr sz="1800" dirty="0">
                <a:latin typeface="Cambria Math"/>
                <a:cs typeface="Cambria Math"/>
              </a:rPr>
              <a:t>𝑓𝑖𝑙𝑡</a:t>
            </a:r>
            <a:r>
              <a:rPr sz="1800" spc="-5" dirty="0">
                <a:latin typeface="Cambria Math"/>
                <a:cs typeface="Cambria Math"/>
              </a:rPr>
              <a:t>𝑒</a:t>
            </a:r>
            <a:r>
              <a:rPr sz="1800" spc="35" dirty="0">
                <a:latin typeface="Cambria Math"/>
                <a:cs typeface="Cambria Math"/>
              </a:rPr>
              <a:t>𝑟</a:t>
            </a:r>
            <a:r>
              <a:rPr sz="1800" dirty="0">
                <a:latin typeface="Cambria Math"/>
                <a:cs typeface="Cambria Math"/>
              </a:rPr>
              <a:t>:</a:t>
            </a:r>
            <a:r>
              <a:rPr sz="1800" spc="-10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2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2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9" name="object 26"/>
          <p:cNvSpPr txBox="1"/>
          <p:nvPr/>
        </p:nvSpPr>
        <p:spPr>
          <a:xfrm>
            <a:off x="8834373" y="4411802"/>
            <a:ext cx="1387475" cy="844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45"/>
              </a:lnSpc>
              <a:spcBef>
                <a:spcPts val="100"/>
              </a:spcBef>
            </a:pPr>
            <a:r>
              <a:rPr sz="1800" spc="-5" dirty="0">
                <a:latin typeface="微软雅黑"/>
                <a:cs typeface="微软雅黑"/>
              </a:rPr>
              <a:t>Linear</a:t>
            </a:r>
            <a:r>
              <a:rPr sz="1800" spc="-35" dirty="0">
                <a:latin typeface="微软雅黑"/>
                <a:cs typeface="微软雅黑"/>
              </a:rPr>
              <a:t> </a:t>
            </a:r>
            <a:r>
              <a:rPr sz="1800" spc="-10" dirty="0">
                <a:latin typeface="微软雅黑"/>
                <a:cs typeface="微软雅黑"/>
              </a:rPr>
              <a:t>Layer</a:t>
            </a:r>
            <a:endParaRPr sz="1800" dirty="0">
              <a:latin typeface="微软雅黑"/>
              <a:cs typeface="微软雅黑"/>
            </a:endParaRPr>
          </a:p>
          <a:p>
            <a:pPr algn="ctr">
              <a:lnSpc>
                <a:spcPts val="2145"/>
              </a:lnSpc>
            </a:pPr>
            <a:r>
              <a:rPr sz="1800" spc="-105" dirty="0">
                <a:latin typeface="Cambria Math"/>
                <a:cs typeface="Cambria Math"/>
              </a:rPr>
              <a:t>𝐶</a:t>
            </a:r>
            <a:r>
              <a:rPr sz="1950" spc="240" baseline="-14957" dirty="0">
                <a:latin typeface="Cambria Math"/>
                <a:cs typeface="Cambria Math"/>
              </a:rPr>
              <a:t>𝑖</a:t>
            </a:r>
            <a:r>
              <a:rPr sz="1950" spc="412" baseline="-14957" dirty="0">
                <a:latin typeface="Cambria Math"/>
                <a:cs typeface="Cambria Math"/>
              </a:rPr>
              <a:t>𝑛</a:t>
            </a:r>
            <a:r>
              <a:rPr sz="1800" dirty="0">
                <a:latin typeface="Cambria Math"/>
                <a:cs typeface="Cambria Math"/>
              </a:rPr>
              <a:t>:</a:t>
            </a:r>
            <a:r>
              <a:rPr sz="1800" spc="-114" dirty="0">
                <a:latin typeface="Cambria Math"/>
                <a:cs typeface="Cambria Math"/>
              </a:rPr>
              <a:t> </a:t>
            </a:r>
            <a:r>
              <a:rPr lang="en-US" spc="-5" dirty="0" smtClean="0">
                <a:latin typeface="Cambria Math"/>
                <a:cs typeface="Cambria Math"/>
              </a:rPr>
              <a:t>1568</a:t>
            </a:r>
            <a:endParaRPr sz="1800" dirty="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</a:pPr>
            <a:r>
              <a:rPr sz="1800" spc="-105" dirty="0">
                <a:latin typeface="Cambria Math"/>
                <a:cs typeface="Cambria Math"/>
              </a:rPr>
              <a:t>𝐶</a:t>
            </a:r>
            <a:r>
              <a:rPr sz="1950" spc="262" baseline="-14957" dirty="0">
                <a:latin typeface="Cambria Math"/>
                <a:cs typeface="Cambria Math"/>
              </a:rPr>
              <a:t>𝑜𝑢</a:t>
            </a:r>
            <a:r>
              <a:rPr sz="1950" spc="405" baseline="-14957" dirty="0">
                <a:latin typeface="Cambria Math"/>
                <a:cs typeface="Cambria Math"/>
              </a:rPr>
              <a:t>𝑡</a:t>
            </a:r>
            <a:r>
              <a:rPr sz="1800" dirty="0">
                <a:latin typeface="Cambria Math"/>
                <a:cs typeface="Cambria Math"/>
              </a:rPr>
              <a:t>:</a:t>
            </a:r>
            <a:r>
              <a:rPr sz="1800" spc="-105" dirty="0">
                <a:latin typeface="Cambria Math"/>
                <a:cs typeface="Cambria Math"/>
              </a:rPr>
              <a:t> </a:t>
            </a:r>
            <a:r>
              <a:rPr sz="1800" spc="-5" dirty="0">
                <a:latin typeface="Cambria Math"/>
                <a:cs typeface="Cambria Math"/>
              </a:rPr>
              <a:t>10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0" name="object 27"/>
          <p:cNvSpPr txBox="1"/>
          <p:nvPr/>
        </p:nvSpPr>
        <p:spPr>
          <a:xfrm>
            <a:off x="2609850" y="1622297"/>
            <a:ext cx="1736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mbria Math"/>
                <a:cs typeface="Cambria Math"/>
              </a:rPr>
              <a:t>(</a:t>
            </a:r>
            <a:r>
              <a:rPr sz="1800" spc="-5" dirty="0">
                <a:latin typeface="Cambria Math"/>
                <a:cs typeface="Cambria Math"/>
              </a:rPr>
              <a:t>𝑏</a:t>
            </a:r>
            <a:r>
              <a:rPr sz="1800" spc="5" dirty="0">
                <a:latin typeface="Cambria Math"/>
                <a:cs typeface="Cambria Math"/>
              </a:rPr>
              <a:t>𝑎</a:t>
            </a:r>
            <a:r>
              <a:rPr sz="1800" dirty="0">
                <a:latin typeface="Cambria Math"/>
                <a:cs typeface="Cambria Math"/>
              </a:rPr>
              <a:t>𝑡𝑐</a:t>
            </a:r>
            <a:r>
              <a:rPr sz="1800" spc="15" dirty="0">
                <a:latin typeface="Cambria Math"/>
                <a:cs typeface="Cambria Math"/>
              </a:rPr>
              <a:t>ℎ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-85" dirty="0">
                <a:latin typeface="Cambria Math"/>
                <a:cs typeface="Cambria Math"/>
              </a:rPr>
              <a:t> </a:t>
            </a:r>
            <a:r>
              <a:rPr sz="1800" spc="-5" dirty="0" smtClean="0">
                <a:latin typeface="Cambria Math"/>
                <a:cs typeface="Cambria Math"/>
              </a:rPr>
              <a:t>1</a:t>
            </a:r>
            <a:r>
              <a:rPr lang="en-US" sz="1800" spc="-5" dirty="0" smtClean="0">
                <a:latin typeface="Cambria Math"/>
                <a:cs typeface="Cambria Math"/>
              </a:rPr>
              <a:t>6</a:t>
            </a:r>
            <a:r>
              <a:rPr sz="1800" spc="10" dirty="0" smtClean="0">
                <a:latin typeface="Cambria Math"/>
                <a:cs typeface="Cambria Math"/>
              </a:rPr>
              <a:t>,</a:t>
            </a:r>
            <a:r>
              <a:rPr sz="1800" spc="-5" dirty="0" smtClean="0">
                <a:latin typeface="Cambria Math"/>
                <a:cs typeface="Cambria Math"/>
              </a:rPr>
              <a:t>2</a:t>
            </a:r>
            <a:r>
              <a:rPr lang="en-US" sz="1800" spc="-5" dirty="0" smtClean="0">
                <a:latin typeface="Cambria Math"/>
                <a:cs typeface="Cambria Math"/>
              </a:rPr>
              <a:t>8</a:t>
            </a:r>
            <a:r>
              <a:rPr sz="1800" spc="10" dirty="0" smtClean="0">
                <a:latin typeface="Cambria Math"/>
                <a:cs typeface="Cambria Math"/>
              </a:rPr>
              <a:t>,</a:t>
            </a:r>
            <a:r>
              <a:rPr sz="1800" spc="-5" dirty="0" smtClean="0">
                <a:latin typeface="Cambria Math"/>
                <a:cs typeface="Cambria Math"/>
              </a:rPr>
              <a:t>2</a:t>
            </a:r>
            <a:r>
              <a:rPr lang="en-US" sz="1800" spc="-5" dirty="0" smtClean="0">
                <a:latin typeface="Cambria Math"/>
                <a:cs typeface="Cambria Math"/>
              </a:rPr>
              <a:t>8</a:t>
            </a:r>
            <a:r>
              <a:rPr sz="1800" dirty="0" smtClean="0">
                <a:latin typeface="Cambria Math"/>
                <a:cs typeface="Cambria Math"/>
              </a:rPr>
              <a:t>)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1" name="object 28"/>
          <p:cNvSpPr txBox="1"/>
          <p:nvPr/>
        </p:nvSpPr>
        <p:spPr>
          <a:xfrm>
            <a:off x="4304157" y="2199894"/>
            <a:ext cx="1736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mbria Math"/>
                <a:cs typeface="Cambria Math"/>
              </a:rPr>
              <a:t>(</a:t>
            </a:r>
            <a:r>
              <a:rPr sz="1800" spc="-5" dirty="0">
                <a:latin typeface="Cambria Math"/>
                <a:cs typeface="Cambria Math"/>
              </a:rPr>
              <a:t>𝑏</a:t>
            </a:r>
            <a:r>
              <a:rPr sz="1800" spc="5" dirty="0">
                <a:latin typeface="Cambria Math"/>
                <a:cs typeface="Cambria Math"/>
              </a:rPr>
              <a:t>𝑎</a:t>
            </a:r>
            <a:r>
              <a:rPr sz="1800" dirty="0">
                <a:latin typeface="Cambria Math"/>
                <a:cs typeface="Cambria Math"/>
              </a:rPr>
              <a:t>𝑡𝑐</a:t>
            </a:r>
            <a:r>
              <a:rPr sz="1800" spc="20" dirty="0">
                <a:latin typeface="Cambria Math"/>
                <a:cs typeface="Cambria Math"/>
              </a:rPr>
              <a:t>ℎ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-85" dirty="0">
                <a:latin typeface="Cambria Math"/>
                <a:cs typeface="Cambria Math"/>
              </a:rPr>
              <a:t> </a:t>
            </a:r>
            <a:r>
              <a:rPr sz="1800" spc="-5" dirty="0" smtClean="0">
                <a:latin typeface="Cambria Math"/>
                <a:cs typeface="Cambria Math"/>
              </a:rPr>
              <a:t>1</a:t>
            </a:r>
            <a:r>
              <a:rPr lang="en-US" sz="1800" spc="-5" dirty="0" smtClean="0">
                <a:latin typeface="Cambria Math"/>
                <a:cs typeface="Cambria Math"/>
              </a:rPr>
              <a:t>6</a:t>
            </a:r>
            <a:r>
              <a:rPr sz="1800" spc="10" dirty="0" smtClean="0">
                <a:latin typeface="Cambria Math"/>
                <a:cs typeface="Cambria Math"/>
              </a:rPr>
              <a:t>,</a:t>
            </a:r>
            <a:r>
              <a:rPr sz="1800" spc="-5" dirty="0" smtClean="0">
                <a:latin typeface="Cambria Math"/>
                <a:cs typeface="Cambria Math"/>
              </a:rPr>
              <a:t>1</a:t>
            </a:r>
            <a:r>
              <a:rPr lang="en-US" sz="1800" spc="-5" dirty="0" smtClean="0">
                <a:latin typeface="Cambria Math"/>
                <a:cs typeface="Cambria Math"/>
              </a:rPr>
              <a:t>4</a:t>
            </a:r>
            <a:r>
              <a:rPr sz="1800" spc="10" dirty="0" smtClean="0">
                <a:latin typeface="Cambria Math"/>
                <a:cs typeface="Cambria Math"/>
              </a:rPr>
              <a:t>,</a:t>
            </a:r>
            <a:r>
              <a:rPr sz="1800" spc="-5" dirty="0" smtClean="0">
                <a:latin typeface="Cambria Math"/>
                <a:cs typeface="Cambria Math"/>
              </a:rPr>
              <a:t>1</a:t>
            </a:r>
            <a:r>
              <a:rPr lang="en-US" sz="1800" spc="-5" dirty="0" smtClean="0">
                <a:latin typeface="Cambria Math"/>
                <a:cs typeface="Cambria Math"/>
              </a:rPr>
              <a:t>4</a:t>
            </a:r>
            <a:r>
              <a:rPr sz="1800" dirty="0" smtClean="0">
                <a:latin typeface="Cambria Math"/>
                <a:cs typeface="Cambria Math"/>
              </a:rPr>
              <a:t>)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2" name="object 29"/>
          <p:cNvSpPr txBox="1"/>
          <p:nvPr/>
        </p:nvSpPr>
        <p:spPr>
          <a:xfrm>
            <a:off x="6196329" y="2732659"/>
            <a:ext cx="3182620" cy="61722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800" spc="5" dirty="0">
                <a:latin typeface="Cambria Math"/>
                <a:cs typeface="Cambria Math"/>
              </a:rPr>
              <a:t>(</a:t>
            </a:r>
            <a:r>
              <a:rPr sz="1800" spc="-5" dirty="0">
                <a:latin typeface="Cambria Math"/>
                <a:cs typeface="Cambria Math"/>
              </a:rPr>
              <a:t>𝑏</a:t>
            </a:r>
            <a:r>
              <a:rPr sz="1800" spc="5" dirty="0">
                <a:latin typeface="Cambria Math"/>
                <a:cs typeface="Cambria Math"/>
              </a:rPr>
              <a:t>𝑎</a:t>
            </a:r>
            <a:r>
              <a:rPr sz="1800" dirty="0">
                <a:latin typeface="Cambria Math"/>
                <a:cs typeface="Cambria Math"/>
              </a:rPr>
              <a:t>𝑡𝑐</a:t>
            </a:r>
            <a:r>
              <a:rPr sz="1800" spc="15" dirty="0">
                <a:latin typeface="Cambria Math"/>
                <a:cs typeface="Cambria Math"/>
              </a:rPr>
              <a:t>ℎ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-85" dirty="0">
                <a:latin typeface="Cambria Math"/>
                <a:cs typeface="Cambria Math"/>
              </a:rPr>
              <a:t> </a:t>
            </a:r>
            <a:r>
              <a:rPr lang="en-US" spc="-5" dirty="0" smtClean="0">
                <a:latin typeface="Cambria Math"/>
                <a:cs typeface="Cambria Math"/>
              </a:rPr>
              <a:t>32</a:t>
            </a:r>
            <a:r>
              <a:rPr sz="1800" spc="10" dirty="0" smtClean="0">
                <a:latin typeface="Cambria Math"/>
                <a:cs typeface="Cambria Math"/>
              </a:rPr>
              <a:t>,</a:t>
            </a:r>
            <a:r>
              <a:rPr lang="en-US" spc="-5" dirty="0" smtClean="0">
                <a:latin typeface="Cambria Math"/>
                <a:cs typeface="Cambria Math"/>
              </a:rPr>
              <a:t>14</a:t>
            </a:r>
            <a:r>
              <a:rPr sz="1800" dirty="0" smtClean="0">
                <a:latin typeface="Cambria Math"/>
                <a:cs typeface="Cambria Math"/>
              </a:rPr>
              <a:t>,</a:t>
            </a:r>
            <a:r>
              <a:rPr lang="en-US" spc="-5" dirty="0" smtClean="0">
                <a:latin typeface="Cambria Math"/>
                <a:cs typeface="Cambria Math"/>
              </a:rPr>
              <a:t>14</a:t>
            </a:r>
            <a:r>
              <a:rPr sz="1800" dirty="0" smtClean="0">
                <a:latin typeface="Cambria Math"/>
                <a:cs typeface="Cambria Math"/>
              </a:rPr>
              <a:t>)</a:t>
            </a:r>
            <a:endParaRPr sz="1800" dirty="0">
              <a:latin typeface="Cambria Math"/>
              <a:cs typeface="Cambria Math"/>
            </a:endParaRPr>
          </a:p>
          <a:p>
            <a:pPr marL="1713230">
              <a:lnSpc>
                <a:spcPct val="100000"/>
              </a:lnSpc>
              <a:spcBef>
                <a:spcPts val="170"/>
              </a:spcBef>
            </a:pPr>
            <a:r>
              <a:rPr sz="1800" spc="5" dirty="0">
                <a:latin typeface="Cambria Math"/>
                <a:cs typeface="Cambria Math"/>
              </a:rPr>
              <a:t>(</a:t>
            </a:r>
            <a:r>
              <a:rPr sz="1800" spc="-5" dirty="0">
                <a:latin typeface="Cambria Math"/>
                <a:cs typeface="Cambria Math"/>
              </a:rPr>
              <a:t>𝑏</a:t>
            </a:r>
            <a:r>
              <a:rPr sz="1800" spc="5" dirty="0">
                <a:latin typeface="Cambria Math"/>
                <a:cs typeface="Cambria Math"/>
              </a:rPr>
              <a:t>𝑎</a:t>
            </a:r>
            <a:r>
              <a:rPr sz="1800" dirty="0">
                <a:latin typeface="Cambria Math"/>
                <a:cs typeface="Cambria Math"/>
              </a:rPr>
              <a:t>𝑡𝑐</a:t>
            </a:r>
            <a:r>
              <a:rPr sz="1800" spc="15" dirty="0">
                <a:latin typeface="Cambria Math"/>
                <a:cs typeface="Cambria Math"/>
              </a:rPr>
              <a:t>ℎ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-85" dirty="0">
                <a:latin typeface="Cambria Math"/>
                <a:cs typeface="Cambria Math"/>
              </a:rPr>
              <a:t> </a:t>
            </a:r>
            <a:r>
              <a:rPr lang="en-US" spc="-5" dirty="0" smtClean="0">
                <a:latin typeface="Cambria Math"/>
                <a:cs typeface="Cambria Math"/>
              </a:rPr>
              <a:t>32</a:t>
            </a:r>
            <a:r>
              <a:rPr sz="1800" spc="10" dirty="0" smtClean="0">
                <a:latin typeface="Cambria Math"/>
                <a:cs typeface="Cambria Math"/>
              </a:rPr>
              <a:t>,</a:t>
            </a:r>
            <a:r>
              <a:rPr lang="en-US" spc="-5" dirty="0">
                <a:latin typeface="Cambria Math"/>
                <a:cs typeface="Cambria Math"/>
              </a:rPr>
              <a:t>7</a:t>
            </a:r>
            <a:r>
              <a:rPr sz="1800" dirty="0" smtClean="0">
                <a:latin typeface="Cambria Math"/>
                <a:cs typeface="Cambria Math"/>
              </a:rPr>
              <a:t>,</a:t>
            </a:r>
            <a:r>
              <a:rPr lang="en-US" spc="-5" dirty="0">
                <a:latin typeface="Cambria Math"/>
                <a:cs typeface="Cambria Math"/>
              </a:rPr>
              <a:t>7</a:t>
            </a:r>
            <a:r>
              <a:rPr sz="1800" dirty="0" smtClean="0">
                <a:latin typeface="Cambria Math"/>
                <a:cs typeface="Cambria Math"/>
              </a:rPr>
              <a:t>)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3" name="object 30"/>
          <p:cNvSpPr/>
          <p:nvPr/>
        </p:nvSpPr>
        <p:spPr>
          <a:xfrm>
            <a:off x="10658856" y="3657600"/>
            <a:ext cx="821690" cy="231775"/>
          </a:xfrm>
          <a:custGeom>
            <a:avLst/>
            <a:gdLst/>
            <a:ahLst/>
            <a:cxnLst/>
            <a:rect l="l" t="t" r="r" b="b"/>
            <a:pathLst>
              <a:path w="821690" h="231775">
                <a:moveTo>
                  <a:pt x="705612" y="0"/>
                </a:moveTo>
                <a:lnTo>
                  <a:pt x="705612" y="57912"/>
                </a:lnTo>
                <a:lnTo>
                  <a:pt x="0" y="57912"/>
                </a:lnTo>
                <a:lnTo>
                  <a:pt x="0" y="173736"/>
                </a:lnTo>
                <a:lnTo>
                  <a:pt x="705612" y="173736"/>
                </a:lnTo>
                <a:lnTo>
                  <a:pt x="705612" y="231648"/>
                </a:lnTo>
                <a:lnTo>
                  <a:pt x="821436" y="115824"/>
                </a:lnTo>
                <a:lnTo>
                  <a:pt x="705612" y="0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1"/>
          <p:cNvSpPr txBox="1"/>
          <p:nvPr/>
        </p:nvSpPr>
        <p:spPr>
          <a:xfrm>
            <a:off x="10791570" y="3251072"/>
            <a:ext cx="113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mbria Math"/>
                <a:cs typeface="Cambria Math"/>
              </a:rPr>
              <a:t>(</a:t>
            </a:r>
            <a:r>
              <a:rPr sz="1800" spc="-5" dirty="0">
                <a:latin typeface="Cambria Math"/>
                <a:cs typeface="Cambria Math"/>
              </a:rPr>
              <a:t>𝑏</a:t>
            </a:r>
            <a:r>
              <a:rPr sz="1800" spc="5" dirty="0">
                <a:latin typeface="Cambria Math"/>
                <a:cs typeface="Cambria Math"/>
              </a:rPr>
              <a:t>𝑎</a:t>
            </a:r>
            <a:r>
              <a:rPr sz="1800" dirty="0">
                <a:latin typeface="Cambria Math"/>
                <a:cs typeface="Cambria Math"/>
              </a:rPr>
              <a:t>𝑡𝑐</a:t>
            </a:r>
            <a:r>
              <a:rPr sz="1800" spc="15" dirty="0">
                <a:latin typeface="Cambria Math"/>
                <a:cs typeface="Cambria Math"/>
              </a:rPr>
              <a:t>ℎ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-85" dirty="0">
                <a:latin typeface="Cambria Math"/>
                <a:cs typeface="Cambria Math"/>
              </a:rPr>
              <a:t> </a:t>
            </a:r>
            <a:r>
              <a:rPr sz="1800" spc="-5" dirty="0">
                <a:latin typeface="Cambria Math"/>
                <a:cs typeface="Cambria Math"/>
              </a:rPr>
              <a:t>10</a:t>
            </a:r>
            <a:r>
              <a:rPr sz="180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8789847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MNIST</a:t>
            </a:r>
            <a:r>
              <a:rPr lang="zh-CN" altLang="en-US" dirty="0"/>
              <a:t>手写数字识别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812" y="1602526"/>
            <a:ext cx="3117858" cy="41243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79093" y="1731475"/>
            <a:ext cx="2954655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改</a:t>
            </a:r>
            <a:r>
              <a:rPr lang="zh-CN" altLang="en-US" b="1" dirty="0" smtClean="0"/>
              <a:t>网络结构，比较性能变化</a:t>
            </a:r>
            <a:endParaRPr lang="en-US" altLang="zh-CN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/>
              <a:t>层数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/>
              <a:t>卷积数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/>
              <a:t>池</a:t>
            </a:r>
            <a:r>
              <a:rPr lang="zh-CN" altLang="en-US" dirty="0" smtClean="0"/>
              <a:t>化层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 smtClean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1700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36" y="1215560"/>
            <a:ext cx="4147680" cy="214123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53343" y="760636"/>
            <a:ext cx="3378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>
              <a:lnSpc>
                <a:spcPct val="100000"/>
              </a:lnSpc>
            </a:pPr>
            <a:r>
              <a:rPr sz="2400" dirty="0" err="1" smtClean="0">
                <a:latin typeface="微软雅黑"/>
                <a:cs typeface="微软雅黑"/>
              </a:rPr>
              <a:t>照射角度</a:t>
            </a:r>
            <a:r>
              <a:rPr sz="2400" dirty="0">
                <a:latin typeface="微软雅黑"/>
                <a:cs typeface="微软雅黑"/>
              </a:rPr>
              <a:t>：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36" y="4215380"/>
            <a:ext cx="6198108" cy="203390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694900" y="3796809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微软雅黑"/>
                <a:cs typeface="微软雅黑"/>
              </a:rPr>
              <a:t>形状改变：</a:t>
            </a:r>
          </a:p>
        </p:txBody>
      </p:sp>
      <p:sp>
        <p:nvSpPr>
          <p:cNvPr id="10" name="标题 5"/>
          <p:cNvSpPr txBox="1">
            <a:spLocks/>
          </p:cNvSpPr>
          <p:nvPr/>
        </p:nvSpPr>
        <p:spPr>
          <a:xfrm>
            <a:off x="669930" y="113719"/>
            <a:ext cx="8728076" cy="4591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更复杂一点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19839" y="1142792"/>
            <a:ext cx="5738520" cy="2348452"/>
          </a:xfrm>
          <a:prstGeom prst="rect">
            <a:avLst/>
          </a:prstGeom>
        </p:spPr>
      </p:pic>
      <p:pic>
        <p:nvPicPr>
          <p:cNvPr id="12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55459" y="4165532"/>
            <a:ext cx="3467280" cy="2133600"/>
          </a:xfrm>
          <a:prstGeom prst="rect">
            <a:avLst/>
          </a:prstGeom>
        </p:spPr>
      </p:pic>
      <p:sp>
        <p:nvSpPr>
          <p:cNvPr id="13" name="object 7"/>
          <p:cNvSpPr txBox="1"/>
          <p:nvPr/>
        </p:nvSpPr>
        <p:spPr>
          <a:xfrm>
            <a:off x="8214399" y="3774372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微软雅黑"/>
                <a:cs typeface="微软雅黑"/>
              </a:rPr>
              <a:t>背景混入：</a:t>
            </a:r>
          </a:p>
        </p:txBody>
      </p:sp>
      <p:sp>
        <p:nvSpPr>
          <p:cNvPr id="14" name="object 7"/>
          <p:cNvSpPr txBox="1"/>
          <p:nvPr/>
        </p:nvSpPr>
        <p:spPr>
          <a:xfrm>
            <a:off x="8214399" y="751632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微软雅黑"/>
                <a:cs typeface="微软雅黑"/>
              </a:rPr>
              <a:t>部分遮挡</a:t>
            </a:r>
            <a:r>
              <a:rPr sz="2400" dirty="0" smtClean="0">
                <a:latin typeface="微软雅黑"/>
                <a:cs typeface="微软雅黑"/>
              </a:rPr>
              <a:t>：</a:t>
            </a:r>
            <a:endParaRPr sz="240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03336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70720"/>
            <a:ext cx="12192000" cy="20995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761" y="2930679"/>
            <a:ext cx="535368" cy="56584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6032" y="2721421"/>
            <a:ext cx="4069079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00835" algn="l"/>
              </a:tabLst>
            </a:pPr>
            <a:r>
              <a:rPr sz="6000" spc="-25" dirty="0">
                <a:solidFill>
                  <a:srgbClr val="464444"/>
                </a:solidFill>
                <a:latin typeface="Arial"/>
                <a:cs typeface="Arial"/>
              </a:rPr>
              <a:t>I</a:t>
            </a:r>
            <a:r>
              <a:rPr sz="6000" spc="-55" dirty="0">
                <a:solidFill>
                  <a:srgbClr val="464444"/>
                </a:solidFill>
                <a:latin typeface="Arial"/>
                <a:cs typeface="Arial"/>
              </a:rPr>
              <a:t>M</a:t>
            </a:r>
            <a:r>
              <a:rPr sz="6000" dirty="0">
                <a:solidFill>
                  <a:srgbClr val="464444"/>
                </a:solidFill>
                <a:latin typeface="Arial"/>
                <a:cs typeface="Arial"/>
              </a:rPr>
              <a:t>	</a:t>
            </a:r>
            <a:r>
              <a:rPr sz="5900" spc="-420" dirty="0">
                <a:solidFill>
                  <a:srgbClr val="464444"/>
                </a:solidFill>
                <a:latin typeface="Arial"/>
                <a:cs typeface="Arial"/>
              </a:rPr>
              <a:t>G</a:t>
            </a:r>
            <a:r>
              <a:rPr sz="5900" spc="-295" dirty="0">
                <a:solidFill>
                  <a:srgbClr val="464444"/>
                </a:solidFill>
                <a:latin typeface="Arial"/>
                <a:cs typeface="Arial"/>
              </a:rPr>
              <a:t>E</a:t>
            </a:r>
            <a:r>
              <a:rPr sz="5900" spc="220" dirty="0">
                <a:solidFill>
                  <a:srgbClr val="9C9C9A"/>
                </a:solidFill>
                <a:latin typeface="Arial"/>
                <a:cs typeface="Arial"/>
              </a:rPr>
              <a:t>N</a:t>
            </a:r>
            <a:r>
              <a:rPr sz="5900" spc="-550" dirty="0">
                <a:solidFill>
                  <a:srgbClr val="9C9C9A"/>
                </a:solidFill>
                <a:latin typeface="Arial"/>
                <a:cs typeface="Arial"/>
              </a:rPr>
              <a:t>E</a:t>
            </a:r>
            <a:r>
              <a:rPr sz="5900" spc="30" dirty="0">
                <a:solidFill>
                  <a:srgbClr val="9C9C9A"/>
                </a:solidFill>
                <a:latin typeface="Arial"/>
                <a:cs typeface="Arial"/>
              </a:rPr>
              <a:t>T</a:t>
            </a:r>
            <a:endParaRPr sz="59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39250" y="3073535"/>
            <a:ext cx="2593340" cy="3409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50" spc="2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050" spc="-16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050" spc="2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050" spc="-26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050" spc="15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050" spc="55" dirty="0">
                <a:solidFill>
                  <a:srgbClr val="1F1D26"/>
                </a:solidFill>
                <a:latin typeface="Arial"/>
                <a:cs typeface="Arial"/>
              </a:rPr>
              <a:t>.</a:t>
            </a:r>
            <a:r>
              <a:rPr sz="2050" spc="21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050" spc="3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050" spc="-3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050" spc="15" dirty="0">
                <a:solidFill>
                  <a:srgbClr val="1F1D26"/>
                </a:solidFill>
                <a:latin typeface="Arial"/>
                <a:cs typeface="Arial"/>
              </a:rPr>
              <a:t>a</a:t>
            </a:r>
            <a:r>
              <a:rPr sz="2050" spc="-5" dirty="0">
                <a:solidFill>
                  <a:srgbClr val="1F1D26"/>
                </a:solidFill>
                <a:latin typeface="Arial"/>
                <a:cs typeface="Arial"/>
              </a:rPr>
              <a:t>g</a:t>
            </a:r>
            <a:r>
              <a:rPr sz="2050" spc="114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050" spc="15" dirty="0">
                <a:solidFill>
                  <a:srgbClr val="010101"/>
                </a:solidFill>
                <a:latin typeface="Arial"/>
                <a:cs typeface="Arial"/>
              </a:rPr>
              <a:t>-n</a:t>
            </a:r>
            <a:r>
              <a:rPr sz="2050" spc="-3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050" spc="1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050" spc="1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050" spc="-3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050" spc="120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r>
              <a:rPr sz="2050" spc="2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050" spc="-36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050" spc="15" dirty="0">
                <a:solidFill>
                  <a:srgbClr val="010101"/>
                </a:solidFill>
                <a:latin typeface="Arial"/>
                <a:cs typeface="Arial"/>
              </a:rPr>
              <a:t>rg</a:t>
            </a:r>
            <a:endParaRPr sz="2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8000" y="3603738"/>
            <a:ext cx="5925185" cy="6178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850" spc="-55" dirty="0">
                <a:solidFill>
                  <a:srgbClr val="B84B4D"/>
                </a:solidFill>
                <a:latin typeface="Arial"/>
                <a:cs typeface="Arial"/>
              </a:rPr>
              <a:t>22</a:t>
            </a:r>
            <a:r>
              <a:rPr sz="3850" spc="-60" dirty="0">
                <a:solidFill>
                  <a:srgbClr val="B84B4D"/>
                </a:solidFill>
                <a:latin typeface="Arial"/>
                <a:cs typeface="Arial"/>
              </a:rPr>
              <a:t>K</a:t>
            </a:r>
            <a:r>
              <a:rPr sz="3850" spc="-204" dirty="0">
                <a:solidFill>
                  <a:srgbClr val="B84B4D"/>
                </a:solidFill>
                <a:latin typeface="Arial"/>
                <a:cs typeface="Arial"/>
              </a:rPr>
              <a:t> </a:t>
            </a:r>
            <a:r>
              <a:rPr sz="2750" spc="-20" dirty="0">
                <a:solidFill>
                  <a:srgbClr val="1F1D26"/>
                </a:solidFill>
                <a:latin typeface="Arial"/>
                <a:cs typeface="Arial"/>
              </a:rPr>
              <a:t>c</a:t>
            </a:r>
            <a:r>
              <a:rPr sz="2750" spc="-50" dirty="0">
                <a:solidFill>
                  <a:srgbClr val="1F1D26"/>
                </a:solidFill>
                <a:latin typeface="Arial"/>
                <a:cs typeface="Arial"/>
              </a:rPr>
              <a:t>a</a:t>
            </a:r>
            <a:r>
              <a:rPr sz="275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750" spc="-434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750" spc="110" dirty="0">
                <a:solidFill>
                  <a:srgbClr val="1F1D26"/>
                </a:solidFill>
                <a:latin typeface="Arial"/>
                <a:cs typeface="Arial"/>
              </a:rPr>
              <a:t>eg</a:t>
            </a:r>
            <a:r>
              <a:rPr sz="2750" spc="75" dirty="0">
                <a:solidFill>
                  <a:srgbClr val="1F1D26"/>
                </a:solidFill>
                <a:latin typeface="Arial"/>
                <a:cs typeface="Arial"/>
              </a:rPr>
              <a:t>o</a:t>
            </a:r>
            <a:r>
              <a:rPr sz="2750" spc="22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750" spc="13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750" spc="110" dirty="0">
                <a:solidFill>
                  <a:srgbClr val="1F1D26"/>
                </a:solidFill>
                <a:latin typeface="Arial"/>
                <a:cs typeface="Arial"/>
              </a:rPr>
              <a:t>e</a:t>
            </a:r>
            <a:r>
              <a:rPr sz="2750" spc="-75" dirty="0">
                <a:solidFill>
                  <a:srgbClr val="1F1D26"/>
                </a:solidFill>
                <a:latin typeface="Arial"/>
                <a:cs typeface="Arial"/>
              </a:rPr>
              <a:t>s</a:t>
            </a:r>
            <a:r>
              <a:rPr sz="2750" spc="-70" dirty="0">
                <a:solidFill>
                  <a:srgbClr val="1F1D26"/>
                </a:solidFill>
                <a:latin typeface="Arial"/>
                <a:cs typeface="Arial"/>
              </a:rPr>
              <a:t> </a:t>
            </a:r>
            <a:r>
              <a:rPr sz="2750" spc="140" dirty="0">
                <a:solidFill>
                  <a:srgbClr val="010101"/>
                </a:solidFill>
                <a:latin typeface="Arial"/>
                <a:cs typeface="Arial"/>
              </a:rPr>
              <a:t>an</a:t>
            </a:r>
            <a:r>
              <a:rPr sz="2750" spc="14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750" spc="-18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850" spc="200" dirty="0">
                <a:solidFill>
                  <a:srgbClr val="B84B4D"/>
                </a:solidFill>
                <a:latin typeface="Arial"/>
                <a:cs typeface="Arial"/>
              </a:rPr>
              <a:t>14</a:t>
            </a:r>
            <a:r>
              <a:rPr sz="3850" spc="310" dirty="0">
                <a:solidFill>
                  <a:srgbClr val="B84B4D"/>
                </a:solidFill>
                <a:latin typeface="Arial"/>
                <a:cs typeface="Arial"/>
              </a:rPr>
              <a:t>M</a:t>
            </a:r>
            <a:r>
              <a:rPr sz="3850" spc="140" dirty="0">
                <a:solidFill>
                  <a:srgbClr val="B84B4D"/>
                </a:solidFill>
                <a:latin typeface="Arial"/>
                <a:cs typeface="Arial"/>
              </a:rPr>
              <a:t> </a:t>
            </a:r>
            <a:r>
              <a:rPr sz="2750" spc="15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750" spc="27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750" spc="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750" spc="-10" dirty="0">
                <a:solidFill>
                  <a:srgbClr val="1F1D26"/>
                </a:solidFill>
                <a:latin typeface="Arial"/>
                <a:cs typeface="Arial"/>
              </a:rPr>
              <a:t>g</a:t>
            </a:r>
            <a:r>
              <a:rPr sz="2750" spc="200" dirty="0">
                <a:solidFill>
                  <a:srgbClr val="1F1D26"/>
                </a:solidFill>
                <a:latin typeface="Arial"/>
                <a:cs typeface="Arial"/>
              </a:rPr>
              <a:t>e</a:t>
            </a:r>
            <a:r>
              <a:rPr sz="2750" spc="-7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7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05" y="4263159"/>
            <a:ext cx="7188834" cy="748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0"/>
              </a:spcBef>
              <a:tabLst>
                <a:tab pos="3068320" algn="l"/>
                <a:tab pos="5392420" algn="l"/>
              </a:tabLst>
            </a:pPr>
            <a:r>
              <a:rPr sz="7125" spc="-1732" baseline="7017" dirty="0">
                <a:solidFill>
                  <a:srgbClr val="010101"/>
                </a:solidFill>
                <a:latin typeface="宋体"/>
                <a:cs typeface="宋体"/>
              </a:rPr>
              <a:t>．</a:t>
            </a:r>
            <a:r>
              <a:rPr sz="3075" spc="-127" baseline="2710" dirty="0">
                <a:solidFill>
                  <a:srgbClr val="1F1D26"/>
                </a:solidFill>
                <a:latin typeface="Arial"/>
                <a:cs typeface="Arial"/>
              </a:rPr>
              <a:t>A</a:t>
            </a:r>
            <a:r>
              <a:rPr sz="7125" spc="-6877" baseline="-26900" dirty="0">
                <a:solidFill>
                  <a:srgbClr val="010101"/>
                </a:solidFill>
                <a:latin typeface="宋体"/>
                <a:cs typeface="宋体"/>
              </a:rPr>
              <a:t>．</a:t>
            </a:r>
            <a:r>
              <a:rPr sz="3075" spc="89" baseline="2710" dirty="0">
                <a:solidFill>
                  <a:srgbClr val="1F1D26"/>
                </a:solidFill>
                <a:latin typeface="Arial"/>
                <a:cs typeface="Arial"/>
              </a:rPr>
              <a:t>nimal</a:t>
            </a:r>
            <a:r>
              <a:rPr sz="3075" spc="97" baseline="2710" dirty="0">
                <a:solidFill>
                  <a:srgbClr val="1F1D26"/>
                </a:solidFill>
                <a:latin typeface="Arial"/>
                <a:cs typeface="Arial"/>
              </a:rPr>
              <a:t>s</a:t>
            </a:r>
            <a:r>
              <a:rPr sz="3075" baseline="2710" dirty="0">
                <a:solidFill>
                  <a:srgbClr val="1F1D26"/>
                </a:solidFill>
                <a:latin typeface="Arial"/>
                <a:cs typeface="Arial"/>
              </a:rPr>
              <a:t>	</a:t>
            </a:r>
            <a:r>
              <a:rPr sz="7125" spc="-1829" baseline="7017" dirty="0">
                <a:solidFill>
                  <a:srgbClr val="010101"/>
                </a:solidFill>
                <a:latin typeface="宋体"/>
                <a:cs typeface="宋体"/>
              </a:rPr>
              <a:t>．</a:t>
            </a:r>
            <a:r>
              <a:rPr sz="2050" spc="55" dirty="0">
                <a:solidFill>
                  <a:srgbClr val="1F1D26"/>
                </a:solidFill>
                <a:latin typeface="Arial"/>
                <a:cs typeface="Arial"/>
              </a:rPr>
              <a:t>Plant</a:t>
            </a:r>
            <a:r>
              <a:rPr sz="2050" spc="65" dirty="0">
                <a:solidFill>
                  <a:srgbClr val="1F1D26"/>
                </a:solidFill>
                <a:latin typeface="Arial"/>
                <a:cs typeface="Arial"/>
              </a:rPr>
              <a:t>s</a:t>
            </a:r>
            <a:r>
              <a:rPr sz="2050" dirty="0">
                <a:solidFill>
                  <a:srgbClr val="1F1D26"/>
                </a:solidFill>
                <a:latin typeface="Arial"/>
                <a:cs typeface="Arial"/>
              </a:rPr>
              <a:t>	</a:t>
            </a:r>
            <a:r>
              <a:rPr sz="7125" spc="-1739" baseline="7017" dirty="0">
                <a:solidFill>
                  <a:srgbClr val="010101"/>
                </a:solidFill>
                <a:latin typeface="宋体"/>
                <a:cs typeface="宋体"/>
              </a:rPr>
              <a:t>．</a:t>
            </a:r>
            <a:r>
              <a:rPr sz="2050" spc="75" dirty="0">
                <a:solidFill>
                  <a:srgbClr val="1F1D26"/>
                </a:solidFill>
                <a:latin typeface="Arial"/>
                <a:cs typeface="Arial"/>
              </a:rPr>
              <a:t>Structures</a:t>
            </a:r>
            <a:endParaRPr sz="205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19554" y="4250859"/>
            <a:ext cx="1383665" cy="748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7125" spc="-1687" baseline="5847" dirty="0">
                <a:solidFill>
                  <a:srgbClr val="010101"/>
                </a:solidFill>
                <a:latin typeface="宋体"/>
                <a:cs typeface="宋体"/>
              </a:rPr>
              <a:t>．</a:t>
            </a:r>
            <a:r>
              <a:rPr sz="2050" spc="25" dirty="0">
                <a:solidFill>
                  <a:srgbClr val="1F1D26"/>
                </a:solidFill>
                <a:latin typeface="Arial"/>
                <a:cs typeface="Arial"/>
              </a:rPr>
              <a:t>Person</a:t>
            </a:r>
            <a:endParaRPr sz="2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8646" y="4632186"/>
            <a:ext cx="6212205" cy="748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0"/>
              </a:spcBef>
              <a:tabLst>
                <a:tab pos="3068320" algn="l"/>
                <a:tab pos="4772025" algn="l"/>
              </a:tabLst>
            </a:pPr>
            <a:r>
              <a:rPr sz="7125" spc="-1672" baseline="-28070" dirty="0">
                <a:solidFill>
                  <a:srgbClr val="010101"/>
                </a:solidFill>
                <a:latin typeface="宋体"/>
                <a:cs typeface="宋体"/>
              </a:rPr>
              <a:t>．</a:t>
            </a:r>
            <a:r>
              <a:rPr sz="2050" spc="-114" dirty="0">
                <a:solidFill>
                  <a:srgbClr val="010101"/>
                </a:solidFill>
                <a:latin typeface="Arial"/>
                <a:cs typeface="Arial"/>
              </a:rPr>
              <a:t>B</a:t>
            </a:r>
            <a:r>
              <a:rPr sz="2050" spc="114" dirty="0">
                <a:solidFill>
                  <a:srgbClr val="362631"/>
                </a:solidFill>
                <a:latin typeface="Arial"/>
                <a:cs typeface="Arial"/>
              </a:rPr>
              <a:t>i</a:t>
            </a:r>
            <a:r>
              <a:rPr sz="2050" spc="145" dirty="0">
                <a:solidFill>
                  <a:srgbClr val="362631"/>
                </a:solidFill>
                <a:latin typeface="Arial"/>
                <a:cs typeface="Arial"/>
              </a:rPr>
              <a:t>r</a:t>
            </a:r>
            <a:r>
              <a:rPr sz="2050" spc="20" dirty="0">
                <a:solidFill>
                  <a:srgbClr val="362631"/>
                </a:solidFill>
                <a:latin typeface="Arial"/>
                <a:cs typeface="Arial"/>
              </a:rPr>
              <a:t>d</a:t>
            </a:r>
            <a:r>
              <a:rPr sz="2050" dirty="0">
                <a:solidFill>
                  <a:srgbClr val="362631"/>
                </a:solidFill>
                <a:latin typeface="Arial"/>
                <a:cs typeface="Arial"/>
              </a:rPr>
              <a:t>	</a:t>
            </a:r>
            <a:r>
              <a:rPr sz="7125" spc="-802" baseline="7017" dirty="0">
                <a:solidFill>
                  <a:srgbClr val="010101"/>
                </a:solidFill>
                <a:latin typeface="宋体"/>
                <a:cs typeface="宋体"/>
              </a:rPr>
              <a:t>．</a:t>
            </a:r>
            <a:r>
              <a:rPr sz="2050" spc="10" dirty="0">
                <a:solidFill>
                  <a:srgbClr val="1F1D26"/>
                </a:solidFill>
                <a:latin typeface="Arial"/>
                <a:cs typeface="Arial"/>
              </a:rPr>
              <a:t>Tre</a:t>
            </a:r>
            <a:r>
              <a:rPr sz="2050" spc="20" dirty="0">
                <a:solidFill>
                  <a:srgbClr val="1F1D26"/>
                </a:solidFill>
                <a:latin typeface="Arial"/>
                <a:cs typeface="Arial"/>
              </a:rPr>
              <a:t>e</a:t>
            </a:r>
            <a:r>
              <a:rPr sz="2050" dirty="0">
                <a:solidFill>
                  <a:srgbClr val="1F1D26"/>
                </a:solidFill>
                <a:latin typeface="Arial"/>
                <a:cs typeface="Arial"/>
              </a:rPr>
              <a:t>	</a:t>
            </a:r>
            <a:r>
              <a:rPr sz="7125" spc="-1589" baseline="7017" dirty="0">
                <a:solidFill>
                  <a:srgbClr val="010101"/>
                </a:solidFill>
                <a:latin typeface="宋体"/>
                <a:cs typeface="宋体"/>
              </a:rPr>
              <a:t>．</a:t>
            </a:r>
            <a:r>
              <a:rPr sz="3075" spc="150" baseline="2710" dirty="0">
                <a:solidFill>
                  <a:srgbClr val="1F1D26"/>
                </a:solidFill>
                <a:latin typeface="Arial"/>
                <a:cs typeface="Arial"/>
              </a:rPr>
              <a:t>Artifact</a:t>
            </a:r>
            <a:endParaRPr sz="3075" baseline="271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19554" y="4632186"/>
            <a:ext cx="1386205" cy="748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7125" spc="-1882" baseline="7017" dirty="0">
                <a:solidFill>
                  <a:srgbClr val="010101"/>
                </a:solidFill>
                <a:latin typeface="宋体"/>
                <a:cs typeface="宋体"/>
              </a:rPr>
              <a:t>．</a:t>
            </a:r>
            <a:r>
              <a:rPr sz="2050" spc="-10" dirty="0">
                <a:solidFill>
                  <a:srgbClr val="1F1D26"/>
                </a:solidFill>
                <a:latin typeface="Arial"/>
                <a:cs typeface="Arial"/>
              </a:rPr>
              <a:t>Scenes</a:t>
            </a:r>
            <a:endParaRPr sz="2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59412" y="5013515"/>
            <a:ext cx="1465580" cy="748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7125" spc="-839" baseline="7017" dirty="0">
                <a:solidFill>
                  <a:srgbClr val="010101"/>
                </a:solidFill>
                <a:latin typeface="宋体"/>
                <a:cs typeface="宋体"/>
              </a:rPr>
              <a:t>．</a:t>
            </a:r>
            <a:r>
              <a:rPr sz="2050" spc="95" dirty="0">
                <a:solidFill>
                  <a:srgbClr val="1F1D26"/>
                </a:solidFill>
                <a:latin typeface="Arial"/>
                <a:cs typeface="Arial"/>
              </a:rPr>
              <a:t>Flower</a:t>
            </a:r>
            <a:endParaRPr sz="2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95567" y="5013515"/>
            <a:ext cx="1174115" cy="748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7125" spc="-1807" baseline="7017" dirty="0">
                <a:solidFill>
                  <a:srgbClr val="010101"/>
                </a:solidFill>
                <a:latin typeface="宋体"/>
                <a:cs typeface="宋体"/>
              </a:rPr>
              <a:t>．</a:t>
            </a:r>
            <a:r>
              <a:rPr sz="2050" spc="10" dirty="0">
                <a:solidFill>
                  <a:srgbClr val="1F1D26"/>
                </a:solidFill>
                <a:latin typeface="Arial"/>
                <a:cs typeface="Arial"/>
              </a:rPr>
              <a:t>Tools</a:t>
            </a:r>
            <a:endParaRPr sz="2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4046" y="5013515"/>
            <a:ext cx="989330" cy="748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7125" spc="-1702" baseline="-28070" dirty="0">
                <a:solidFill>
                  <a:srgbClr val="010101"/>
                </a:solidFill>
                <a:latin typeface="宋体"/>
                <a:cs typeface="宋体"/>
              </a:rPr>
              <a:t>．</a:t>
            </a:r>
            <a:r>
              <a:rPr sz="2050" spc="-17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050" spc="-55" dirty="0">
                <a:solidFill>
                  <a:srgbClr val="1F1D26"/>
                </a:solidFill>
                <a:latin typeface="Arial"/>
                <a:cs typeface="Arial"/>
              </a:rPr>
              <a:t>ish</a:t>
            </a:r>
            <a:endParaRPr sz="205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52263" y="5013515"/>
            <a:ext cx="1367155" cy="748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7125" spc="-1882" baseline="7017" dirty="0">
                <a:solidFill>
                  <a:srgbClr val="010101"/>
                </a:solidFill>
                <a:latin typeface="宋体"/>
                <a:cs typeface="宋体"/>
              </a:rPr>
              <a:t>．</a:t>
            </a:r>
            <a:r>
              <a:rPr sz="2050" spc="135" dirty="0">
                <a:solidFill>
                  <a:srgbClr val="1F1D26"/>
                </a:solidFill>
                <a:latin typeface="Arial"/>
                <a:cs typeface="Arial"/>
              </a:rPr>
              <a:t>Indoor</a:t>
            </a:r>
            <a:endParaRPr sz="2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38871" y="5394843"/>
            <a:ext cx="1162685" cy="748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7125" spc="-1845" baseline="7017" dirty="0">
                <a:solidFill>
                  <a:srgbClr val="010101"/>
                </a:solidFill>
                <a:latin typeface="宋体"/>
                <a:cs typeface="宋体"/>
              </a:rPr>
              <a:t>．</a:t>
            </a:r>
            <a:r>
              <a:rPr sz="2050" spc="85" dirty="0">
                <a:solidFill>
                  <a:srgbClr val="1F1D26"/>
                </a:solidFill>
                <a:latin typeface="Arial"/>
                <a:cs typeface="Arial"/>
              </a:rPr>
              <a:t>Food</a:t>
            </a:r>
            <a:endParaRPr sz="2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83399" y="5382542"/>
            <a:ext cx="1890395" cy="748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7125" spc="-1589" baseline="5847" dirty="0">
                <a:solidFill>
                  <a:srgbClr val="010101"/>
                </a:solidFill>
                <a:latin typeface="宋体"/>
                <a:cs typeface="宋体"/>
              </a:rPr>
              <a:t>．</a:t>
            </a:r>
            <a:r>
              <a:rPr sz="2050" spc="50" dirty="0">
                <a:solidFill>
                  <a:srgbClr val="1F1D26"/>
                </a:solidFill>
                <a:latin typeface="Arial"/>
                <a:cs typeface="Arial"/>
              </a:rPr>
              <a:t>Appliances</a:t>
            </a:r>
            <a:endParaRPr sz="2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4046" y="5382542"/>
            <a:ext cx="1673225" cy="748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7125" spc="-1679" baseline="-29239" dirty="0">
                <a:solidFill>
                  <a:srgbClr val="010101"/>
                </a:solidFill>
                <a:latin typeface="宋体"/>
                <a:cs typeface="宋体"/>
              </a:rPr>
              <a:t>．</a:t>
            </a:r>
            <a:r>
              <a:rPr sz="2050" spc="180" dirty="0">
                <a:solidFill>
                  <a:srgbClr val="1F1D26"/>
                </a:solidFill>
                <a:latin typeface="Arial"/>
                <a:cs typeface="Arial"/>
              </a:rPr>
              <a:t>Mammal</a:t>
            </a:r>
            <a:endParaRPr sz="205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40095" y="5382542"/>
            <a:ext cx="3236595" cy="748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7125" spc="-1754" baseline="5847" dirty="0">
                <a:solidFill>
                  <a:srgbClr val="010101"/>
                </a:solidFill>
                <a:latin typeface="宋体"/>
                <a:cs typeface="宋体"/>
              </a:rPr>
              <a:t>．</a:t>
            </a:r>
            <a:r>
              <a:rPr sz="2050" spc="70" dirty="0">
                <a:solidFill>
                  <a:srgbClr val="1F1D26"/>
                </a:solidFill>
                <a:latin typeface="Arial"/>
                <a:cs typeface="Arial"/>
              </a:rPr>
              <a:t>Geologica</a:t>
            </a:r>
            <a:r>
              <a:rPr sz="2050" spc="35" dirty="0">
                <a:solidFill>
                  <a:srgbClr val="1F1D26"/>
                </a:solidFill>
                <a:latin typeface="Arial"/>
                <a:cs typeface="Arial"/>
              </a:rPr>
              <a:t>l</a:t>
            </a:r>
            <a:r>
              <a:rPr sz="2050" spc="60" dirty="0">
                <a:solidFill>
                  <a:srgbClr val="1F1D26"/>
                </a:solidFill>
                <a:latin typeface="Arial"/>
                <a:cs typeface="Arial"/>
              </a:rPr>
              <a:t> </a:t>
            </a:r>
            <a:r>
              <a:rPr sz="2050" spc="-19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050" spc="-60" dirty="0">
                <a:solidFill>
                  <a:srgbClr val="1F1D26"/>
                </a:solidFill>
                <a:latin typeface="Arial"/>
                <a:cs typeface="Arial"/>
              </a:rPr>
              <a:t>o</a:t>
            </a:r>
            <a:r>
              <a:rPr sz="2050" spc="-375" dirty="0">
                <a:solidFill>
                  <a:srgbClr val="1F1D26"/>
                </a:solidFill>
                <a:latin typeface="Arial"/>
                <a:cs typeface="Arial"/>
              </a:rPr>
              <a:t> </a:t>
            </a:r>
            <a:r>
              <a:rPr sz="2050" spc="170" dirty="0">
                <a:solidFill>
                  <a:srgbClr val="1F1D26"/>
                </a:solidFill>
                <a:latin typeface="Arial"/>
                <a:cs typeface="Arial"/>
              </a:rPr>
              <a:t>r</a:t>
            </a:r>
            <a:r>
              <a:rPr sz="2050" spc="-90" dirty="0">
                <a:solidFill>
                  <a:srgbClr val="1F1D26"/>
                </a:solidFill>
                <a:latin typeface="Arial"/>
                <a:cs typeface="Arial"/>
              </a:rPr>
              <a:t>m</a:t>
            </a:r>
            <a:r>
              <a:rPr sz="2050" spc="-215" dirty="0">
                <a:solidFill>
                  <a:srgbClr val="1F1D26"/>
                </a:solidFill>
                <a:latin typeface="Arial"/>
                <a:cs typeface="Arial"/>
              </a:rPr>
              <a:t> </a:t>
            </a:r>
            <a:r>
              <a:rPr sz="2050" spc="60" dirty="0">
                <a:solidFill>
                  <a:srgbClr val="1F1D26"/>
                </a:solidFill>
                <a:latin typeface="Arial"/>
                <a:cs typeface="Arial"/>
              </a:rPr>
              <a:t>a</a:t>
            </a:r>
            <a:r>
              <a:rPr sz="2050" spc="170" dirty="0">
                <a:solidFill>
                  <a:srgbClr val="1F1D26"/>
                </a:solidFill>
                <a:latin typeface="Arial"/>
                <a:cs typeface="Arial"/>
              </a:rPr>
              <a:t>t</a:t>
            </a:r>
            <a:r>
              <a:rPr sz="2050" spc="185" dirty="0">
                <a:solidFill>
                  <a:srgbClr val="1F1D26"/>
                </a:solidFill>
                <a:latin typeface="Arial"/>
                <a:cs typeface="Arial"/>
              </a:rPr>
              <a:t>i</a:t>
            </a:r>
            <a:r>
              <a:rPr sz="2050" spc="130" dirty="0">
                <a:solidFill>
                  <a:srgbClr val="1F1D26"/>
                </a:solidFill>
                <a:latin typeface="Arial"/>
                <a:cs typeface="Arial"/>
              </a:rPr>
              <a:t>o</a:t>
            </a:r>
            <a:r>
              <a:rPr sz="2050" spc="65" dirty="0">
                <a:solidFill>
                  <a:srgbClr val="1F1D26"/>
                </a:solidFill>
                <a:latin typeface="Arial"/>
                <a:cs typeface="Arial"/>
              </a:rPr>
              <a:t>n</a:t>
            </a:r>
            <a:endParaRPr sz="20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64271" y="5702366"/>
            <a:ext cx="687070" cy="748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750" spc="455" dirty="0">
                <a:solidFill>
                  <a:srgbClr val="010101"/>
                </a:solidFill>
                <a:latin typeface="宋体"/>
                <a:cs typeface="宋体"/>
              </a:rPr>
              <a:t>．</a:t>
            </a:r>
            <a:endParaRPr sz="475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20967" y="5702366"/>
            <a:ext cx="645160" cy="748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750" spc="125" dirty="0">
                <a:solidFill>
                  <a:srgbClr val="010101"/>
                </a:solidFill>
                <a:latin typeface="宋体"/>
                <a:cs typeface="宋体"/>
              </a:rPr>
              <a:t>．</a:t>
            </a:r>
            <a:endParaRPr sz="475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44954" y="5702366"/>
            <a:ext cx="675005" cy="748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750" spc="360" dirty="0">
                <a:solidFill>
                  <a:srgbClr val="010101"/>
                </a:solidFill>
                <a:latin typeface="宋体"/>
                <a:cs typeface="宋体"/>
              </a:rPr>
              <a:t>．</a:t>
            </a:r>
            <a:endParaRPr sz="4750">
              <a:latin typeface="宋体"/>
              <a:cs typeface="宋体"/>
            </a:endParaRPr>
          </a:p>
        </p:txBody>
      </p:sp>
      <p:sp>
        <p:nvSpPr>
          <p:cNvPr id="22" name="标题 5"/>
          <p:cNvSpPr txBox="1">
            <a:spLocks/>
          </p:cNvSpPr>
          <p:nvPr/>
        </p:nvSpPr>
        <p:spPr>
          <a:xfrm>
            <a:off x="669930" y="113719"/>
            <a:ext cx="8728076" cy="4591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再</a:t>
            </a:r>
            <a:r>
              <a:rPr lang="zh-CN" altLang="en-US" dirty="0" smtClean="0">
                <a:solidFill>
                  <a:schemeClr val="bg1"/>
                </a:solidFill>
              </a:rPr>
              <a:t>复杂</a:t>
            </a:r>
            <a:r>
              <a:rPr lang="zh-CN" altLang="en-US" dirty="0">
                <a:solidFill>
                  <a:schemeClr val="bg1"/>
                </a:solidFill>
              </a:rPr>
              <a:t>亿</a:t>
            </a:r>
            <a:r>
              <a:rPr lang="zh-CN" altLang="en-US" dirty="0" smtClean="0">
                <a:solidFill>
                  <a:schemeClr val="bg1"/>
                </a:solidFill>
              </a:rPr>
              <a:t>点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43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ViN2ZkYWEzOGY4NWJhMWYzNmUzZDhjMTdiNjZiYzUifQ=="/>
</p:tagLst>
</file>

<file path=ppt/theme/theme1.xml><?xml version="1.0" encoding="utf-8"?>
<a:theme xmlns:a="http://schemas.openxmlformats.org/drawingml/2006/main" name="主题5">
  <a:themeElements>
    <a:clrScheme name="自定义 33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827E"/>
      </a:accent1>
      <a:accent2>
        <a:srgbClr val="00AEA9"/>
      </a:accent2>
      <a:accent3>
        <a:srgbClr val="FFC000"/>
      </a:accent3>
      <a:accent4>
        <a:srgbClr val="F13446"/>
      </a:accent4>
      <a:accent5>
        <a:srgbClr val="1060B8"/>
      </a:accent5>
      <a:accent6>
        <a:srgbClr val="0C4E95"/>
      </a:accent6>
      <a:hlink>
        <a:srgbClr val="4472C4"/>
      </a:hlink>
      <a:folHlink>
        <a:srgbClr val="BFBFBF"/>
      </a:folHlink>
    </a:clrScheme>
    <a:fontScheme name="2tpg2m2t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3297</Words>
  <Application>Microsoft Office PowerPoint</Application>
  <PresentationFormat>宽屏</PresentationFormat>
  <Paragraphs>2633</Paragraphs>
  <Slides>79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90" baseType="lpstr">
      <vt:lpstr>等线</vt:lpstr>
      <vt:lpstr>黑体</vt:lpstr>
      <vt:lpstr>宋体</vt:lpstr>
      <vt:lpstr>Microsoft YaHei</vt:lpstr>
      <vt:lpstr>Microsoft YaHei</vt:lpstr>
      <vt:lpstr>Arial</vt:lpstr>
      <vt:lpstr>Cambria Math</vt:lpstr>
      <vt:lpstr>Times New Roman</vt:lpstr>
      <vt:lpstr>Wingdings</vt:lpstr>
      <vt:lpstr>主题5</vt:lpstr>
      <vt:lpstr>Visio</vt:lpstr>
      <vt:lpstr>Python深度学习入门</vt:lpstr>
      <vt:lpstr>本章学习目标</vt:lpstr>
      <vt:lpstr>PowerPoint 演示文稿</vt:lpstr>
      <vt:lpstr>非结构化数据：水色识别</vt:lpstr>
      <vt:lpstr>PowerPoint 演示文稿</vt:lpstr>
      <vt:lpstr>PowerPoint 演示文稿</vt:lpstr>
      <vt:lpstr>复杂一点</vt:lpstr>
      <vt:lpstr>PowerPoint 演示文稿</vt:lpstr>
      <vt:lpstr>IM GENET</vt:lpstr>
      <vt:lpstr>CDA LEVEL Ⅰ案例试听</vt:lpstr>
      <vt:lpstr>最典型、最基础的任务</vt:lpstr>
      <vt:lpstr>PowerPoint 演示文稿</vt:lpstr>
      <vt:lpstr>PowerPoint 演示文稿</vt:lpstr>
      <vt:lpstr>进阶处理</vt:lpstr>
      <vt:lpstr>PowerPoint 演示文稿</vt:lpstr>
      <vt:lpstr>复杂亿点的数据要用复杂亿点的模型</vt:lpstr>
      <vt:lpstr>CV领域发展：</vt:lpstr>
      <vt:lpstr>PowerPoint 演示文稿</vt:lpstr>
      <vt:lpstr>PowerPoint 演示文稿</vt:lpstr>
      <vt:lpstr>PowerPoint 演示文稿</vt:lpstr>
      <vt:lpstr>PowerPoint 演示文稿</vt:lpstr>
      <vt:lpstr>卷积神经网络</vt:lpstr>
      <vt:lpstr>PowerPoint 演示文稿</vt:lpstr>
      <vt:lpstr>卷积做了一件什么事？</vt:lpstr>
      <vt:lpstr>卷积</vt:lpstr>
      <vt:lpstr>卷积</vt:lpstr>
      <vt:lpstr>卷积</vt:lpstr>
      <vt:lpstr>卷积</vt:lpstr>
      <vt:lpstr>卷积</vt:lpstr>
      <vt:lpstr>卷积</vt:lpstr>
      <vt:lpstr>卷积</vt:lpstr>
      <vt:lpstr>卷积</vt:lpstr>
      <vt:lpstr>卷积</vt:lpstr>
      <vt:lpstr>通道</vt:lpstr>
      <vt:lpstr>多个输入通道</vt:lpstr>
      <vt:lpstr>多个输入通道</vt:lpstr>
      <vt:lpstr>多个输入通道</vt:lpstr>
      <vt:lpstr>多个输入通道</vt:lpstr>
      <vt:lpstr>多个输入通道</vt:lpstr>
      <vt:lpstr>多个输入通道</vt:lpstr>
      <vt:lpstr>多个输入通道</vt:lpstr>
      <vt:lpstr>多个输入通道</vt:lpstr>
      <vt:lpstr>多个输入通道</vt:lpstr>
      <vt:lpstr>多个输入通道</vt:lpstr>
      <vt:lpstr>多个输入通道</vt:lpstr>
      <vt:lpstr>多个输出通道</vt:lpstr>
      <vt:lpstr>多个输出通道</vt:lpstr>
      <vt:lpstr>PowerPoint 演示文稿</vt:lpstr>
      <vt:lpstr>PowerPoint 演示文稿</vt:lpstr>
      <vt:lpstr>卷积回顾</vt:lpstr>
      <vt:lpstr>填充（Padding）</vt:lpstr>
      <vt:lpstr>填充=1</vt:lpstr>
      <vt:lpstr>填充=1</vt:lpstr>
      <vt:lpstr>填充=1</vt:lpstr>
      <vt:lpstr>卷积回顾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卷积参数共享</vt:lpstr>
      <vt:lpstr>池化（Pooling）</vt:lpstr>
      <vt:lpstr>PowerPoint 演示文稿</vt:lpstr>
      <vt:lpstr>PowerPoint 演示文稿</vt:lpstr>
      <vt:lpstr>PowerPoint 演示文稿</vt:lpstr>
      <vt:lpstr>整体架构</vt:lpstr>
      <vt:lpstr>PowerPoint 演示文稿</vt:lpstr>
      <vt:lpstr>环境配置</vt:lpstr>
      <vt:lpstr>PyTorch环境配置</vt:lpstr>
      <vt:lpstr>PyTorch环境配置</vt:lpstr>
      <vt:lpstr>PyTorch环境配置</vt:lpstr>
      <vt:lpstr>PyTorch环境配置</vt:lpstr>
      <vt:lpstr>PyTorch环境配置</vt:lpstr>
      <vt:lpstr>PyTorch环境配置</vt:lpstr>
      <vt:lpstr>PyTorch环境配置</vt:lpstr>
      <vt:lpstr>MNIST手写数字识别</vt:lpstr>
      <vt:lpstr>MNIST手写数字识别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邹逸雄</cp:lastModifiedBy>
  <cp:revision>1313</cp:revision>
  <dcterms:created xsi:type="dcterms:W3CDTF">2018-10-14T01:54:00Z</dcterms:created>
  <dcterms:modified xsi:type="dcterms:W3CDTF">2023-10-24T03:05:41Z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2052-11.1.0.12313</vt:lpwstr>
  </property>
  <property fmtid="{D5CDD505-2E9C-101B-9397-08002B2CF9AE}" pid="3" name="ICV">
    <vt:lpwstr>C65637C9F4C848E8ACA01F6F4A2BEC17</vt:lpwstr>
  </property>
</Properties>
</file>